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charts/chart1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83" r:id="rId2"/>
    <p:sldId id="284" r:id="rId3"/>
    <p:sldId id="2147473800" r:id="rId4"/>
    <p:sldId id="2147472481" r:id="rId5"/>
    <p:sldId id="2147473798" r:id="rId6"/>
    <p:sldId id="2147473739" r:id="rId7"/>
    <p:sldId id="2147473741" r:id="rId8"/>
    <p:sldId id="2147473799" r:id="rId9"/>
    <p:sldId id="2147473823" r:id="rId10"/>
    <p:sldId id="2147473822" r:id="rId11"/>
    <p:sldId id="2147473785" r:id="rId12"/>
    <p:sldId id="300" r:id="rId13"/>
    <p:sldId id="2147472414" r:id="rId14"/>
    <p:sldId id="2147472415" r:id="rId15"/>
    <p:sldId id="2147472409" r:id="rId16"/>
    <p:sldId id="305" r:id="rId17"/>
    <p:sldId id="2147472411" r:id="rId18"/>
    <p:sldId id="2147472410" r:id="rId19"/>
    <p:sldId id="2147472416" r:id="rId20"/>
    <p:sldId id="2147472417" r:id="rId21"/>
    <p:sldId id="2147472418" r:id="rId22"/>
    <p:sldId id="2147472419" r:id="rId23"/>
    <p:sldId id="2147472403" r:id="rId24"/>
    <p:sldId id="2147472412" r:id="rId25"/>
    <p:sldId id="2147472413" r:id="rId26"/>
    <p:sldId id="2147473709" r:id="rId27"/>
    <p:sldId id="318" r:id="rId28"/>
    <p:sldId id="317" r:id="rId29"/>
    <p:sldId id="2147473801" r:id="rId30"/>
    <p:sldId id="330" r:id="rId31"/>
    <p:sldId id="320" r:id="rId32"/>
    <p:sldId id="329" r:id="rId33"/>
    <p:sldId id="2147473802" r:id="rId34"/>
    <p:sldId id="316" r:id="rId35"/>
    <p:sldId id="2147472420" r:id="rId36"/>
    <p:sldId id="315" r:id="rId37"/>
    <p:sldId id="2147472425" r:id="rId38"/>
    <p:sldId id="2147472421" r:id="rId39"/>
    <p:sldId id="2147472427" r:id="rId40"/>
    <p:sldId id="2147472428" r:id="rId41"/>
    <p:sldId id="2147472429" r:id="rId42"/>
    <p:sldId id="2147472430" r:id="rId43"/>
    <p:sldId id="2147472431" r:id="rId44"/>
    <p:sldId id="2147473803" r:id="rId45"/>
    <p:sldId id="2147473814" r:id="rId46"/>
    <p:sldId id="2147376324" r:id="rId47"/>
    <p:sldId id="2147376317" r:id="rId48"/>
    <p:sldId id="2147376325" r:id="rId49"/>
    <p:sldId id="2147376323" r:id="rId50"/>
    <p:sldId id="2147376315" r:id="rId51"/>
    <p:sldId id="2147376313" r:id="rId52"/>
    <p:sldId id="2147473824" r:id="rId53"/>
    <p:sldId id="2147473825" r:id="rId54"/>
    <p:sldId id="2147473826" r:id="rId55"/>
    <p:sldId id="2147376326" r:id="rId56"/>
    <p:sldId id="2147473827" r:id="rId57"/>
    <p:sldId id="2147376327" r:id="rId58"/>
    <p:sldId id="2147376330" r:id="rId59"/>
    <p:sldId id="2147376328" r:id="rId60"/>
    <p:sldId id="2147376329" r:id="rId61"/>
    <p:sldId id="2147472463" r:id="rId62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  <p:cmAuthor id="3" name="Danubia Nascimento Brandao" initials="DNB" lastIdx="1" clrIdx="2">
    <p:extLst>
      <p:ext uri="{19B8F6BF-5375-455C-9EA6-DF929625EA0E}">
        <p15:presenceInfo xmlns:p15="http://schemas.microsoft.com/office/powerpoint/2012/main" userId="S-1-5-21-3829931366-1461538500-2489753106-301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1325" autoAdjust="0"/>
  </p:normalViewPr>
  <p:slideViewPr>
    <p:cSldViewPr>
      <p:cViewPr varScale="1">
        <p:scale>
          <a:sx n="104" d="100"/>
          <a:sy n="104" d="100"/>
        </p:scale>
        <p:origin x="81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48" y="-78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Indicadores\Analise%20de%20dados\Banco%20Relat&#243;rio%20Gerencial%20Indicadores%20HMMD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% Conselho Gestor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1.3727808230908144E-2"/>
          <c:y val="0.17731009796042851"/>
          <c:w val="0.96573824336760938"/>
          <c:h val="0.5689673733872484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'Novas Metas'!$B$78</c:f>
              <c:strCache>
                <c:ptCount val="1"/>
                <c:pt idx="0">
                  <c:v>Conselho Gestor</c:v>
                </c:pt>
              </c:strCache>
            </c:strRef>
          </c:tx>
          <c:spPr>
            <a:gradFill>
              <a:gsLst>
                <a:gs pos="0">
                  <a:srgbClr val="003300"/>
                </a:gs>
                <a:gs pos="54000">
                  <a:srgbClr val="008080"/>
                </a:gs>
                <a:gs pos="100000">
                  <a:srgbClr val="003300"/>
                </a:gs>
              </a:gsLst>
              <a:lin ang="0" scaled="0"/>
            </a:gradFill>
          </c:spPr>
          <c:invertIfNegative val="0"/>
          <c:dLbls>
            <c:spPr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'Novas Metas'!$C$21:$N$21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'Novas Metas'!$C$79:$N$79</c:f>
              <c:numCache>
                <c:formatCode>0%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C4-4A1C-9B12-1B0B21A5BC14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23567488"/>
        <c:axId val="123577472"/>
      </c:barChart>
      <c:lineChart>
        <c:grouping val="standard"/>
        <c:varyColors val="0"/>
        <c:ser>
          <c:idx val="2"/>
          <c:order val="1"/>
          <c:tx>
            <c:strRef>
              <c:f>'Novas Metas'!$B$80</c:f>
              <c:strCache>
                <c:ptCount val="1"/>
                <c:pt idx="0">
                  <c:v>Meta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C4-4A1C-9B12-1B0B21A5BC1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BC4-4A1C-9B12-1B0B21A5BC1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C4-4A1C-9B12-1B0B21A5BC1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BC4-4A1C-9B12-1B0B21A5BC1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C4-4A1C-9B12-1B0B21A5BC1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C4-4A1C-9B12-1B0B21A5BC1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C4-4A1C-9B12-1B0B21A5BC1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BC4-4A1C-9B12-1B0B21A5BC1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C4-4A1C-9B12-1B0B21A5BC1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C4-4A1C-9B12-1B0B21A5BC1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C4-4A1C-9B12-1B0B21A5BC14}"/>
                </c:ext>
              </c:extLst>
            </c:dLbl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'Novas Metas'!$C$78:$N$78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'Novas Metas'!$C$80:$N$80</c:f>
              <c:numCache>
                <c:formatCode>0%</c:formatCode>
                <c:ptCount val="12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7BC4-4A1C-9B12-1B0B21A5BC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3567488"/>
        <c:axId val="123577472"/>
      </c:lineChart>
      <c:dateAx>
        <c:axId val="12356748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23577472"/>
        <c:crosses val="autoZero"/>
        <c:auto val="1"/>
        <c:lblOffset val="100"/>
        <c:baseTimeUnit val="months"/>
      </c:dateAx>
      <c:valAx>
        <c:axId val="123577472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2356748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delete val="1"/>
      </c:legendEntry>
      <c:overlay val="0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rgbClr val="E7E6E6">
          <a:lumMod val="90000"/>
        </a:srgbClr>
      </a:solidFill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Queixas por</a:t>
            </a:r>
            <a:r>
              <a:rPr lang="pt-BR" sz="1400" baseline="0"/>
              <a:t> mil passagens</a:t>
            </a:r>
            <a:endParaRPr lang="pt-BR" sz="1400"/>
          </a:p>
        </c:rich>
      </c:tx>
      <c:layout>
        <c:manualLayout>
          <c:xMode val="edge"/>
          <c:yMode val="edge"/>
          <c:x val="0.3874208590773394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3.8901210561728253E-2"/>
          <c:y val="0.15839452195859346"/>
          <c:w val="0.93281842793062142"/>
          <c:h val="0.59064974728749375"/>
        </c:manualLayout>
      </c:layout>
      <c:lineChart>
        <c:grouping val="standard"/>
        <c:varyColors val="0"/>
        <c:ser>
          <c:idx val="0"/>
          <c:order val="0"/>
          <c:tx>
            <c:strRef>
              <c:f>'Q&amp;S Banco de Dados'!$A$17</c:f>
              <c:strCache>
                <c:ptCount val="1"/>
                <c:pt idx="0">
                  <c:v>% Queixas 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sz="11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Dados'!$FB$17:$FM$17</c:f>
              <c:numCache>
                <c:formatCode>0.00%</c:formatCode>
                <c:ptCount val="12"/>
                <c:pt idx="0">
                  <c:v>1.9232944903269601E-3</c:v>
                </c:pt>
                <c:pt idx="1">
                  <c:v>1.8202656239466055E-3</c:v>
                </c:pt>
                <c:pt idx="2">
                  <c:v>1.6761649346295675E-3</c:v>
                </c:pt>
                <c:pt idx="3">
                  <c:v>1.9796822089085701E-3</c:v>
                </c:pt>
                <c:pt idx="4">
                  <c:v>1.7294056609211967E-3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9C-4D65-BC97-2EF8D7DA0579}"/>
            </c:ext>
          </c:extLst>
        </c:ser>
        <c:ser>
          <c:idx val="2"/>
          <c:order val="1"/>
          <c:tx>
            <c:strRef>
              <c:f>'Q&amp;S Banco de Dados'!$A$16</c:f>
              <c:strCache>
                <c:ptCount val="1"/>
                <c:pt idx="0">
                  <c:v>Meta Queixas/1000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1.0498687664041988E-2"/>
                  <c:y val="-3.8216573287384287E-2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9C-4D65-BC97-2EF8D7DA0579}"/>
                </c:ext>
              </c:extLst>
            </c:dLbl>
            <c:dLbl>
              <c:idx val="12"/>
              <c:layout>
                <c:manualLayout>
                  <c:x val="-2.9997431423433212E-3"/>
                  <c:y val="8.4925718416409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9C-4D65-BC97-2EF8D7DA05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Dados'!$FB$16:$FM$16</c:f>
              <c:numCache>
                <c:formatCode>0.00%</c:formatCode>
                <c:ptCount val="12"/>
                <c:pt idx="0">
                  <c:v>2E-3</c:v>
                </c:pt>
                <c:pt idx="1">
                  <c:v>2E-3</c:v>
                </c:pt>
                <c:pt idx="2">
                  <c:v>2E-3</c:v>
                </c:pt>
                <c:pt idx="3">
                  <c:v>2E-3</c:v>
                </c:pt>
                <c:pt idx="4">
                  <c:v>2E-3</c:v>
                </c:pt>
                <c:pt idx="5">
                  <c:v>2E-3</c:v>
                </c:pt>
                <c:pt idx="6">
                  <c:v>2E-3</c:v>
                </c:pt>
                <c:pt idx="7">
                  <c:v>2E-3</c:v>
                </c:pt>
                <c:pt idx="8">
                  <c:v>2E-3</c:v>
                </c:pt>
                <c:pt idx="9">
                  <c:v>2E-3</c:v>
                </c:pt>
                <c:pt idx="10">
                  <c:v>2E-3</c:v>
                </c:pt>
                <c:pt idx="11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9C-4D65-BC97-2EF8D7DA0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330240"/>
        <c:axId val="368331776"/>
      </c:lineChart>
      <c:dateAx>
        <c:axId val="368330240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368331776"/>
        <c:crossesAt val="0"/>
        <c:auto val="1"/>
        <c:lblOffset val="100"/>
        <c:baseTimeUnit val="months"/>
      </c:dateAx>
      <c:valAx>
        <c:axId val="368331776"/>
        <c:scaling>
          <c:orientation val="minMax"/>
          <c:max val="6.000000000000006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Manifestação</a:t>
                </a:r>
              </a:p>
            </c:rich>
          </c:tx>
          <c:layout>
            <c:manualLayout>
              <c:xMode val="edge"/>
              <c:yMode val="edge"/>
              <c:x val="5.2272190654453383E-3"/>
              <c:y val="0.3833974093319949"/>
            </c:manualLayout>
          </c:layout>
          <c:overlay val="0"/>
        </c:title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t-BR"/>
          </a:p>
        </c:txPr>
        <c:crossAx val="368330240"/>
        <c:crosses val="autoZero"/>
        <c:crossBetween val="between"/>
        <c:majorUnit val="1.0000000000000013E-3"/>
        <c:minorUnit val="2.0000000000000031E-4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9628361707041577E-2"/>
          <c:y val="0.92485206411812793"/>
          <c:w val="0.53798026359116735"/>
          <c:h val="7.0612777777777774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pt-BR" sz="1800" b="1" i="0" baseline="0">
                <a:latin typeface="+mj-lt"/>
              </a:rPr>
              <a:t>SLA</a:t>
            </a:r>
          </a:p>
        </c:rich>
      </c:tx>
      <c:layout>
        <c:manualLayout>
          <c:xMode val="edge"/>
          <c:yMode val="edge"/>
          <c:x val="0.48183896902389961"/>
          <c:y val="2.5843500308799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325175499350992"/>
          <c:y val="0.17764302017807088"/>
          <c:w val="0.85082094142344189"/>
          <c:h val="0.4340265831053876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'Maio '!$C$117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'Maio '!$A$118:$A$124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'Maio '!$C$118:$C$124</c:f>
              <c:numCache>
                <c:formatCode>0</c:formatCode>
                <c:ptCount val="7"/>
                <c:pt idx="0">
                  <c:v>12</c:v>
                </c:pt>
                <c:pt idx="1">
                  <c:v>15</c:v>
                </c:pt>
                <c:pt idx="2">
                  <c:v>6</c:v>
                </c:pt>
                <c:pt idx="3">
                  <c:v>12</c:v>
                </c:pt>
                <c:pt idx="4">
                  <c:v>11</c:v>
                </c:pt>
                <c:pt idx="5">
                  <c:v>11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08-4FAF-826E-8015C38F3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351007"/>
        <c:axId val="451036543"/>
      </c:barChart>
      <c:lineChart>
        <c:grouping val="standard"/>
        <c:varyColors val="0"/>
        <c:ser>
          <c:idx val="0"/>
          <c:order val="0"/>
          <c:tx>
            <c:v>Média do tempo de resposta</c:v>
          </c:tx>
          <c:spPr>
            <a:ln w="28575" cap="rnd" cmpd="sng" algn="ctr">
              <a:solidFill>
                <a:schemeClr val="accent2">
                  <a:tint val="77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609416010498727E-2"/>
                  <c:y val="4.07640170226231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08-4FAF-826E-8015C38F3D56}"/>
                </c:ext>
              </c:extLst>
            </c:dLbl>
            <c:dLbl>
              <c:idx val="1"/>
              <c:layout>
                <c:manualLayout>
                  <c:x val="-2.8526082677165429E-2"/>
                  <c:y val="-2.4245836833177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08-4FAF-826E-8015C38F3D56}"/>
                </c:ext>
              </c:extLst>
            </c:dLbl>
            <c:dLbl>
              <c:idx val="2"/>
              <c:layout>
                <c:manualLayout>
                  <c:x val="-2.1689306270364268E-2"/>
                  <c:y val="-1.3363328073061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08-4FAF-826E-8015C38F3D56}"/>
                </c:ext>
              </c:extLst>
            </c:dLbl>
            <c:dLbl>
              <c:idx val="3"/>
              <c:layout>
                <c:manualLayout>
                  <c:x val="-2.5401082677165277E-2"/>
                  <c:y val="1.12140834518045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08-4FAF-826E-8015C38F3D56}"/>
                </c:ext>
              </c:extLst>
            </c:dLbl>
            <c:dLbl>
              <c:idx val="4"/>
              <c:layout>
                <c:manualLayout>
                  <c:x val="-3.0609416010498842E-2"/>
                  <c:y val="-2.4245836833177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08-4FAF-826E-8015C38F3D56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'Maio '!$A$118:$A$124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'Maio '!$B$118:$B$124</c:f>
              <c:numCache>
                <c:formatCode>[$-F400]h:mm:ss\ AM/PM</c:formatCode>
                <c:ptCount val="7"/>
                <c:pt idx="0">
                  <c:v>7.2723765432098839E-3</c:v>
                </c:pt>
                <c:pt idx="1">
                  <c:v>6.9907407407407496E-3</c:v>
                </c:pt>
                <c:pt idx="2">
                  <c:v>2.6388888888888889E-2</c:v>
                </c:pt>
                <c:pt idx="3">
                  <c:v>6.4814814814814631E-3</c:v>
                </c:pt>
                <c:pt idx="4">
                  <c:v>2.9040404040403937E-3</c:v>
                </c:pt>
                <c:pt idx="5">
                  <c:v>3.4027777777777761E-2</c:v>
                </c:pt>
                <c:pt idx="6">
                  <c:v>1.3888888888888883E-2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08-4FAF-826E-8015C38F3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621967"/>
        <c:axId val="451019903"/>
      </c:lineChart>
      <c:valAx>
        <c:axId val="45103654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4351007"/>
        <c:crosses val="max"/>
        <c:crossBetween val="between"/>
      </c:valAx>
      <c:catAx>
        <c:axId val="58435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36543"/>
        <c:crosses val="autoZero"/>
        <c:auto val="1"/>
        <c:lblAlgn val="ctr"/>
        <c:lblOffset val="100"/>
        <c:noMultiLvlLbl val="0"/>
      </c:catAx>
      <c:valAx>
        <c:axId val="451019903"/>
        <c:scaling>
          <c:orientation val="minMax"/>
        </c:scaling>
        <c:delete val="0"/>
        <c:axPos val="l"/>
        <c:numFmt formatCode="[$-F400]h:mm:ss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621967"/>
        <c:crosses val="autoZero"/>
        <c:crossBetween val="between"/>
      </c:valAx>
      <c:catAx>
        <c:axId val="4296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19903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Comparativo SLA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0324528658520468E-2"/>
          <c:y val="0.22968943903930833"/>
          <c:w val="0.92751175274472353"/>
          <c:h val="0.56804964727307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'Maio '!$B$127</c:f>
              <c:strCache>
                <c:ptCount val="1"/>
                <c:pt idx="0">
                  <c:v>Abril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3559322033898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6A-4311-BD5B-D17C6A9999A7}"/>
                </c:ext>
              </c:extLst>
            </c:dLbl>
            <c:dLbl>
              <c:idx val="1"/>
              <c:layout>
                <c:manualLayout>
                  <c:x val="-2.594033722438487E-3"/>
                  <c:y val="1.807909604519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6A-4311-BD5B-D17C6A9999A7}"/>
                </c:ext>
              </c:extLst>
            </c:dLbl>
            <c:dLbl>
              <c:idx val="2"/>
              <c:layout>
                <c:manualLayout>
                  <c:x val="-9.5113471063806945E-17"/>
                  <c:y val="1.3559322033898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6A-4311-BD5B-D17C6A999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'Maio '!$A$128:$A$130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'Maio '!$B$128:$B$130</c:f>
              <c:numCache>
                <c:formatCode>h:mm:ss</c:formatCode>
                <c:ptCount val="3"/>
                <c:pt idx="0">
                  <c:v>7.9571759259259179E-3</c:v>
                </c:pt>
                <c:pt idx="1">
                  <c:v>1.3194444444444444E-2</c:v>
                </c:pt>
                <c:pt idx="2">
                  <c:v>1.4197530864197505E-2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6A-4311-BD5B-D17C6A9999A7}"/>
            </c:ext>
          </c:extLst>
        </c:ser>
        <c:ser>
          <c:idx val="1"/>
          <c:order val="1"/>
          <c:tx>
            <c:strRef>
              <c:f>'Maio '!$C$127</c:f>
              <c:strCache>
                <c:ptCount val="1"/>
                <c:pt idx="0">
                  <c:v>Maio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'Maio '!$A$128:$A$130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'Maio '!$C$128:$C$130</c:f>
              <c:numCache>
                <c:formatCode>h:mm:ss</c:formatCode>
                <c:ptCount val="3"/>
                <c:pt idx="0">
                  <c:v>1.0902777777777784E-2</c:v>
                </c:pt>
                <c:pt idx="1">
                  <c:v>1.0677083333333334E-2</c:v>
                </c:pt>
                <c:pt idx="2">
                  <c:v>1.9238683127571987E-2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6A-4311-BD5B-D17C6A999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1020687"/>
        <c:axId val="1359265791"/>
      </c:barChart>
      <c:catAx>
        <c:axId val="127102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9265791"/>
        <c:crosses val="autoZero"/>
        <c:auto val="1"/>
        <c:lblAlgn val="ctr"/>
        <c:lblOffset val="100"/>
        <c:noMultiLvlLbl val="0"/>
      </c:catAx>
      <c:valAx>
        <c:axId val="1359265791"/>
        <c:scaling>
          <c:orientation val="minMax"/>
          <c:max val="5.000000000000001E-2"/>
          <c:min val="0"/>
        </c:scaling>
        <c:delete val="0"/>
        <c:axPos val="l"/>
        <c:numFmt formatCode="h:mm:ss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1020687"/>
        <c:crosses val="autoZero"/>
        <c:crossBetween val="between"/>
        <c:majorUnit val="3.0000000000000006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316213112981123"/>
          <c:y val="0.90445023860095775"/>
          <c:w val="0.23367555095056403"/>
          <c:h val="6.9090628779411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Canal de Comunicação</a:t>
            </a:r>
          </a:p>
        </c:rich>
      </c:tx>
      <c:layout>
        <c:manualLayout>
          <c:xMode val="edge"/>
          <c:yMode val="edge"/>
          <c:x val="0.24670520373761598"/>
          <c:y val="6.2895058443798496E-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282372030884427"/>
          <c:y val="0.12487046230420749"/>
          <c:w val="0.47288151032897585"/>
          <c:h val="0.82337066775551548"/>
        </c:manualLayout>
      </c:layout>
      <c:doughnutChart>
        <c:varyColors val="1"/>
        <c:ser>
          <c:idx val="0"/>
          <c:order val="0"/>
          <c:tx>
            <c:strRef>
              <c:f>'Maio '!$I$102</c:f>
              <c:strCache>
                <c:ptCount val="1"/>
                <c:pt idx="0">
                  <c:v>Contagem de Canal de comunicação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91-4E21-A5E4-2CA9A12F52A4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91-4E21-A5E4-2CA9A12F52A4}"/>
              </c:ext>
            </c:extLst>
          </c:dPt>
          <c:dLbls>
            <c:dLbl>
              <c:idx val="0"/>
              <c:layout>
                <c:manualLayout>
                  <c:x val="-2.0544430647502971E-3"/>
                  <c:y val="4.1025654278426579E-3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i="0" u="none" strike="noStrike" baseline="0"/>
                      <a:t>80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691-4E21-A5E4-2CA9A12F52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'Maio '!$H$103</c:f>
              <c:strCache>
                <c:ptCount val="1"/>
                <c:pt idx="0">
                  <c:v>Telefone</c:v>
                </c:pt>
              </c:strCache>
            </c:strRef>
          </c:cat>
          <c:val>
            <c:numRef>
              <c:f>'Maio '!$I$105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91-4E21-A5E4-2CA9A12F5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6064217741073328"/>
          <c:y val="0.43077809191297134"/>
          <c:w val="0.33798933865117603"/>
          <c:h val="9.7344186503270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/>
              <a:t>Principais Motivos -</a:t>
            </a:r>
            <a:r>
              <a:rPr lang="pt-BR" baseline="0"/>
              <a:t> Maio</a:t>
            </a:r>
            <a:r>
              <a:rPr lang="pt-BR"/>
              <a:t> 2024</a:t>
            </a:r>
          </a:p>
        </c:rich>
      </c:tx>
      <c:layout>
        <c:manualLayout>
          <c:xMode val="edge"/>
          <c:yMode val="edge"/>
          <c:x val="0.33517889515497268"/>
          <c:y val="3.627941433662154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ivotFmts>
      <c:pivotFmt>
        <c:idx val="0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layout>
            <c:manualLayout>
              <c:x val="0.25591588127255638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layout>
            <c:manualLayout>
              <c:x val="6.5973652807393313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layout>
            <c:manualLayout>
              <c:x val="2.8318947711053095E-2"/>
              <c:y val="-6.2714953245764012E-17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layout>
            <c:manualLayout>
              <c:x val="1.7117790911557237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layout>
            <c:manualLayout>
              <c:x val="1.4608371520546901E-2"/>
              <c:y val="-1.25429906491528E-16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1042442952413474"/>
          <c:y val="0.14232131753628816"/>
          <c:w val="0.64843090889460264"/>
          <c:h val="0.8358042005420116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'Maio '!$A$97:$A$102</c:f>
              <c:strCache>
                <c:ptCount val="6"/>
                <c:pt idx="0">
                  <c:v>Informações sobre Pacientes</c:v>
                </c:pt>
                <c:pt idx="1">
                  <c:v>Solicitação de Leito</c:v>
                </c:pt>
                <c:pt idx="2">
                  <c:v>Agendamento de Consulta</c:v>
                </c:pt>
                <c:pt idx="3">
                  <c:v>Transferência via CROSS</c:v>
                </c:pt>
                <c:pt idx="4">
                  <c:v>Agendamento de Cirurgia</c:v>
                </c:pt>
                <c:pt idx="5">
                  <c:v>Solicitação CROSS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364912901645196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2-4FA5-9C32-C1DC420A964D}"/>
                </c:ext>
              </c:extLst>
            </c:dLbl>
            <c:dLbl>
              <c:idx val="2"/>
              <c:layout>
                <c:manualLayout>
                  <c:x val="2.3649125992492889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C2-4FA5-9C32-C1DC420A964D}"/>
                </c:ext>
              </c:extLst>
            </c:dLbl>
            <c:dLbl>
              <c:idx val="3"/>
              <c:layout>
                <c:manualLayout>
                  <c:x val="-8.8292627725419521E-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C2-4FA5-9C32-C1DC420A964D}"/>
                </c:ext>
              </c:extLst>
            </c:dLbl>
            <c:dLbl>
              <c:idx val="4"/>
              <c:layout>
                <c:manualLayout>
                  <c:x val="7.4099325574662961E-4"/>
                  <c:y val="-3.695082848373149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C2-4FA5-9C32-C1DC420A964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6C2-4FA5-9C32-C1DC420A96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'Maio '!$A$97:$A$102</c:f>
              <c:strCache>
                <c:ptCount val="5"/>
                <c:pt idx="0">
                  <c:v>Informações sobre Pacientes</c:v>
                </c:pt>
                <c:pt idx="1">
                  <c:v>Solicitação de Leito</c:v>
                </c:pt>
                <c:pt idx="2">
                  <c:v>Agendamento de Consulta</c:v>
                </c:pt>
                <c:pt idx="3">
                  <c:v>Transferência via CROSS</c:v>
                </c:pt>
                <c:pt idx="4">
                  <c:v>Agendamento de Cirurgia</c:v>
                </c:pt>
              </c:strCache>
            </c:strRef>
          </c:cat>
          <c:val>
            <c:numRef>
              <c:f>'Maio '!$B$97:$B$102</c:f>
              <c:numCache>
                <c:formatCode>General</c:formatCode>
                <c:ptCount val="5"/>
                <c:pt idx="0">
                  <c:v>45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C2-4FA5-9C32-C1DC420A96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001088"/>
        <c:axId val="121002624"/>
      </c:barChart>
      <c:catAx>
        <c:axId val="121001088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2624"/>
        <c:crosses val="autoZero"/>
        <c:auto val="1"/>
        <c:lblAlgn val="ctr"/>
        <c:lblOffset val="100"/>
        <c:noMultiLvlLbl val="0"/>
      </c:catAx>
      <c:valAx>
        <c:axId val="121002624"/>
        <c:scaling>
          <c:orientation val="minMax"/>
          <c:max val="50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1088"/>
        <c:crosses val="autoZero"/>
        <c:crossBetween val="between"/>
        <c:majorUnit val="0.1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0427357748617385E-2"/>
          <c:y val="0.27889444336739877"/>
          <c:w val="0.95784074261161156"/>
          <c:h val="0.5805749423780554"/>
        </c:manualLayout>
      </c:layout>
      <c:lineChart>
        <c:grouping val="standard"/>
        <c:varyColors val="0"/>
        <c:ser>
          <c:idx val="0"/>
          <c:order val="0"/>
          <c:tx>
            <c:strRef>
              <c:f>'Maio '!$B$214</c:f>
              <c:strCache>
                <c:ptCount val="1"/>
                <c:pt idx="0">
                  <c:v>Acionamentos por mês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'Maio '!$A$215:$A$226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'Maio '!$B$215:$B$226</c:f>
              <c:numCache>
                <c:formatCode>General</c:formatCode>
                <c:ptCount val="12"/>
                <c:pt idx="0">
                  <c:v>69</c:v>
                </c:pt>
                <c:pt idx="1">
                  <c:v>86</c:v>
                </c:pt>
                <c:pt idx="2">
                  <c:v>103</c:v>
                </c:pt>
                <c:pt idx="3">
                  <c:v>110</c:v>
                </c:pt>
                <c:pt idx="4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59-4D65-A79E-351A7EAFF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3828144"/>
        <c:axId val="1879336607"/>
      </c:lineChart>
      <c:catAx>
        <c:axId val="100382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9336607"/>
        <c:crosses val="autoZero"/>
        <c:auto val="1"/>
        <c:lblAlgn val="ctr"/>
        <c:lblOffset val="100"/>
        <c:noMultiLvlLbl val="0"/>
      </c:catAx>
      <c:valAx>
        <c:axId val="18793366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382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93006993006993E-3"/>
          <c:y val="0.38915470494417864"/>
          <c:w val="0.98601398601398604"/>
          <c:h val="0.3843700159489633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6F8DB9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26A2-4B6E-ADC3-A802079E70E3}"/>
              </c:ext>
            </c:extLst>
          </c:dPt>
          <c:dPt>
            <c:idx val="1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6A2-4B6E-ADC3-A802079E70E3}"/>
              </c:ext>
            </c:extLst>
          </c:dPt>
          <c:dPt>
            <c:idx val="2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26A2-4B6E-ADC3-A802079E70E3}"/>
              </c:ext>
            </c:extLst>
          </c:dPt>
          <c:dPt>
            <c:idx val="3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6A2-4B6E-ADC3-A802079E70E3}"/>
              </c:ext>
            </c:extLst>
          </c:dPt>
          <c:dPt>
            <c:idx val="4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26A2-4B6E-ADC3-A802079E70E3}"/>
              </c:ext>
            </c:extLst>
          </c:dPt>
          <c:dPt>
            <c:idx val="5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6A2-4B6E-ADC3-A802079E70E3}"/>
              </c:ext>
            </c:extLst>
          </c:dPt>
          <c:dPt>
            <c:idx val="6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26A2-4B6E-ADC3-A802079E70E3}"/>
              </c:ext>
            </c:extLst>
          </c:dPt>
          <c:dPt>
            <c:idx val="7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26A2-4B6E-ADC3-A802079E70E3}"/>
              </c:ext>
            </c:extLst>
          </c:dPt>
          <c:dLbls>
            <c:dLbl>
              <c:idx val="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6A2-4B6E-ADC3-A802079E70E3}"/>
                </c:ext>
              </c:extLst>
            </c:dLbl>
            <c:dLbl>
              <c:idx val="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6A2-4B6E-ADC3-A802079E70E3}"/>
                </c:ext>
              </c:extLst>
            </c:dLbl>
            <c:dLbl>
              <c:idx val="2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6A2-4B6E-ADC3-A802079E70E3}"/>
                </c:ext>
              </c:extLst>
            </c:dLbl>
            <c:dLbl>
              <c:idx val="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6A2-4B6E-ADC3-A802079E70E3}"/>
                </c:ext>
              </c:extLst>
            </c:dLbl>
            <c:dLbl>
              <c:idx val="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6A2-4B6E-ADC3-A802079E70E3}"/>
                </c:ext>
              </c:extLst>
            </c:dLbl>
            <c:dLbl>
              <c:idx val="5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6A2-4B6E-ADC3-A802079E70E3}"/>
                </c:ext>
              </c:extLst>
            </c:dLbl>
            <c:dLbl>
              <c:idx val="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26A2-4B6E-ADC3-A802079E70E3}"/>
                </c:ext>
              </c:extLst>
            </c:dLbl>
            <c:dLbl>
              <c:idx val="7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26A2-4B6E-ADC3-A802079E70E3}"/>
                </c:ext>
              </c:extLst>
            </c:dLbl>
            <c:dLbl>
              <c:idx val="8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26A2-4B6E-ADC3-A802079E70E3}"/>
                </c:ext>
              </c:extLst>
            </c:dLbl>
            <c:dLbl>
              <c:idx val="9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26A2-4B6E-ADC3-A802079E70E3}"/>
                </c:ext>
              </c:extLst>
            </c:dLbl>
            <c:dLbl>
              <c:idx val="1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26A2-4B6E-ADC3-A802079E70E3}"/>
                </c:ext>
              </c:extLst>
            </c:dLbl>
            <c:dLbl>
              <c:idx val="1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26A2-4B6E-ADC3-A802079E70E3}"/>
                </c:ext>
              </c:extLst>
            </c:dLbl>
            <c:dLbl>
              <c:idx val="12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26A2-4B6E-ADC3-A802079E70E3}"/>
                </c:ext>
              </c:extLst>
            </c:dLbl>
            <c:dLbl>
              <c:idx val="1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26A2-4B6E-ADC3-A802079E70E3}"/>
                </c:ext>
              </c:extLst>
            </c:dLbl>
            <c:dLbl>
              <c:idx val="1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26A2-4B6E-ADC3-A802079E70E3}"/>
                </c:ext>
              </c:extLst>
            </c:dLbl>
            <c:dLbl>
              <c:idx val="15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26A2-4B6E-ADC3-A802079E70E3}"/>
                </c:ext>
              </c:extLst>
            </c:dLbl>
            <c:dLbl>
              <c:idx val="1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26A2-4B6E-ADC3-A802079E70E3}"/>
                </c:ext>
              </c:extLst>
            </c:dLbl>
            <c:dLbl>
              <c:idx val="17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26A2-4B6E-ADC3-A802079E70E3}"/>
                </c:ext>
              </c:extLst>
            </c:dLbl>
            <c:dLbl>
              <c:idx val="18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26A2-4B6E-ADC3-A802079E70E3}"/>
                </c:ext>
              </c:extLst>
            </c:dLbl>
            <c:dLbl>
              <c:idx val="19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26A2-4B6E-ADC3-A802079E70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Sheet1!$A$1:$T$1</c:f>
              <c:numCache>
                <c:formatCode>General</c:formatCode>
                <c:ptCount val="20"/>
                <c:pt idx="0">
                  <c:v>26.998687</c:v>
                </c:pt>
                <c:pt idx="1">
                  <c:v>26.998687</c:v>
                </c:pt>
                <c:pt idx="2">
                  <c:v>26.998687</c:v>
                </c:pt>
                <c:pt idx="3">
                  <c:v>26.998687</c:v>
                </c:pt>
                <c:pt idx="4">
                  <c:v>26.998687</c:v>
                </c:pt>
                <c:pt idx="5">
                  <c:v>28.448314</c:v>
                </c:pt>
                <c:pt idx="6">
                  <c:v>28.348621000000001</c:v>
                </c:pt>
                <c:pt idx="7">
                  <c:v>28.348621000000001</c:v>
                </c:pt>
                <c:pt idx="8">
                  <c:v>28.348621000000001</c:v>
                </c:pt>
                <c:pt idx="9">
                  <c:v>28.348621000000001</c:v>
                </c:pt>
                <c:pt idx="10">
                  <c:v>28.348621000000001</c:v>
                </c:pt>
                <c:pt idx="11">
                  <c:v>28.348621000000001</c:v>
                </c:pt>
                <c:pt idx="12">
                  <c:v>28.348621000000001</c:v>
                </c:pt>
                <c:pt idx="13">
                  <c:v>28.348621000000001</c:v>
                </c:pt>
                <c:pt idx="14">
                  <c:v>28.348621000000001</c:v>
                </c:pt>
                <c:pt idx="15">
                  <c:v>28.348621000000001</c:v>
                </c:pt>
                <c:pt idx="16">
                  <c:v>28.348621000000001</c:v>
                </c:pt>
                <c:pt idx="17">
                  <c:v>28.348621000000001</c:v>
                </c:pt>
                <c:pt idx="18">
                  <c:v>28.348621000000001</c:v>
                </c:pt>
                <c:pt idx="19">
                  <c:v>28.348621000000001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6A2-4B6E-ADC3-A802079E7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88480016"/>
        <c:axId val="1"/>
      </c:barChart>
      <c:lineChart>
        <c:grouping val="standard"/>
        <c:varyColors val="0"/>
        <c:ser>
          <c:idx val="1"/>
          <c:order val="1"/>
          <c:spPr>
            <a:ln w="19050" cmpd="sng" algn="ctr">
              <a:solidFill>
                <a:srgbClr val="000000"/>
              </a:solidFill>
              <a:prstDash val="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26A2-4B6E-ADC3-A802079E70E3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26A2-4B6E-ADC3-A802079E70E3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26A2-4B6E-ADC3-A802079E70E3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26A2-4B6E-ADC3-A802079E70E3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26A2-4B6E-ADC3-A802079E70E3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26A2-4B6E-ADC3-A802079E70E3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B-26A2-4B6E-ADC3-A802079E70E3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26A2-4B6E-ADC3-A802079E70E3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26A2-4B6E-ADC3-A802079E70E3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26A2-4B6E-ADC3-A802079E70E3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26A2-4B6E-ADC3-A802079E70E3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26A2-4B6E-ADC3-A802079E70E3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26A2-4B6E-ADC3-A802079E70E3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26A2-4B6E-ADC3-A802079E70E3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3-26A2-4B6E-ADC3-A802079E70E3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4-26A2-4B6E-ADC3-A802079E70E3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5-26A2-4B6E-ADC3-A802079E70E3}"/>
              </c:ext>
            </c:extLst>
          </c:dPt>
          <c:dPt>
            <c:idx val="1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6-26A2-4B6E-ADC3-A802079E70E3}"/>
              </c:ext>
            </c:extLst>
          </c:dPt>
          <c:dPt>
            <c:idx val="1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7-26A2-4B6E-ADC3-A802079E70E3}"/>
              </c:ext>
            </c:extLst>
          </c:dPt>
          <c:dPt>
            <c:idx val="1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8-26A2-4B6E-ADC3-A802079E70E3}"/>
              </c:ext>
            </c:extLst>
          </c:dPt>
          <c:dLbls>
            <c:dLbl>
              <c:idx val="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26A2-4B6E-ADC3-A802079E70E3}"/>
                </c:ext>
              </c:extLst>
            </c:dLbl>
            <c:dLbl>
              <c:idx val="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26A2-4B6E-ADC3-A802079E70E3}"/>
                </c:ext>
              </c:extLst>
            </c:dLbl>
            <c:dLbl>
              <c:idx val="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26A2-4B6E-ADC3-A802079E70E3}"/>
                </c:ext>
              </c:extLst>
            </c:dLbl>
            <c:dLbl>
              <c:idx val="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26A2-4B6E-ADC3-A802079E70E3}"/>
                </c:ext>
              </c:extLst>
            </c:dLbl>
            <c:dLbl>
              <c:idx val="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26A2-4B6E-ADC3-A802079E70E3}"/>
                </c:ext>
              </c:extLst>
            </c:dLbl>
            <c:dLbl>
              <c:idx val="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26A2-4B6E-ADC3-A802079E70E3}"/>
                </c:ext>
              </c:extLst>
            </c:dLbl>
            <c:dLbl>
              <c:idx val="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B-26A2-4B6E-ADC3-A802079E70E3}"/>
                </c:ext>
              </c:extLst>
            </c:dLbl>
            <c:dLbl>
              <c:idx val="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C-26A2-4B6E-ADC3-A802079E70E3}"/>
                </c:ext>
              </c:extLst>
            </c:dLbl>
            <c:dLbl>
              <c:idx val="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D-26A2-4B6E-ADC3-A802079E70E3}"/>
                </c:ext>
              </c:extLst>
            </c:dLbl>
            <c:dLbl>
              <c:idx val="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E-26A2-4B6E-ADC3-A802079E70E3}"/>
                </c:ext>
              </c:extLst>
            </c:dLbl>
            <c:dLbl>
              <c:idx val="1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F-26A2-4B6E-ADC3-A802079E70E3}"/>
                </c:ext>
              </c:extLst>
            </c:dLbl>
            <c:dLbl>
              <c:idx val="1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0-26A2-4B6E-ADC3-A802079E70E3}"/>
                </c:ext>
              </c:extLst>
            </c:dLbl>
            <c:dLbl>
              <c:idx val="1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1-26A2-4B6E-ADC3-A802079E70E3}"/>
                </c:ext>
              </c:extLst>
            </c:dLbl>
            <c:dLbl>
              <c:idx val="1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2-26A2-4B6E-ADC3-A802079E70E3}"/>
                </c:ext>
              </c:extLst>
            </c:dLbl>
            <c:dLbl>
              <c:idx val="1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3-26A2-4B6E-ADC3-A802079E70E3}"/>
                </c:ext>
              </c:extLst>
            </c:dLbl>
            <c:dLbl>
              <c:idx val="1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4-26A2-4B6E-ADC3-A802079E70E3}"/>
                </c:ext>
              </c:extLst>
            </c:dLbl>
            <c:dLbl>
              <c:idx val="1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5-26A2-4B6E-ADC3-A802079E70E3}"/>
                </c:ext>
              </c:extLst>
            </c:dLbl>
            <c:dLbl>
              <c:idx val="1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6-26A2-4B6E-ADC3-A802079E70E3}"/>
                </c:ext>
              </c:extLst>
            </c:dLbl>
            <c:dLbl>
              <c:idx val="1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7-26A2-4B6E-ADC3-A802079E70E3}"/>
                </c:ext>
              </c:extLst>
            </c:dLbl>
            <c:dLbl>
              <c:idx val="1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8-26A2-4B6E-ADC3-A802079E70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Sheet1!$A$2:$T$2</c:f>
              <c:numCache>
                <c:formatCode>General</c:formatCode>
                <c:ptCount val="20"/>
                <c:pt idx="0">
                  <c:v>29.087475280000003</c:v>
                </c:pt>
                <c:pt idx="1">
                  <c:v>27.735630430000004</c:v>
                </c:pt>
                <c:pt idx="2">
                  <c:v>27.892870540000001</c:v>
                </c:pt>
                <c:pt idx="3">
                  <c:v>30.123374330000001</c:v>
                </c:pt>
                <c:pt idx="4">
                  <c:v>28.842719640000002</c:v>
                </c:pt>
                <c:pt idx="5">
                  <c:v>31.013071730000004</c:v>
                </c:pt>
                <c:pt idx="6">
                  <c:v>31.519320349999997</c:v>
                </c:pt>
                <c:pt idx="7">
                  <c:v>29.457098679999994</c:v>
                </c:pt>
                <c:pt idx="8">
                  <c:v>29.412724849999996</c:v>
                </c:pt>
                <c:pt idx="9">
                  <c:v>31.237583749999995</c:v>
                </c:pt>
                <c:pt idx="10">
                  <c:v>30.197426360000001</c:v>
                </c:pt>
                <c:pt idx="11">
                  <c:v>31.591229220000002</c:v>
                </c:pt>
                <c:pt idx="12">
                  <c:v>30.285178299999998</c:v>
                </c:pt>
                <c:pt idx="13">
                  <c:v>31.509097791317235</c:v>
                </c:pt>
                <c:pt idx="14">
                  <c:v>31.546189221317235</c:v>
                </c:pt>
                <c:pt idx="15">
                  <c:v>31.533839091317237</c:v>
                </c:pt>
                <c:pt idx="16">
                  <c:v>32.074998949893342</c:v>
                </c:pt>
                <c:pt idx="17">
                  <c:v>32.077851449893345</c:v>
                </c:pt>
                <c:pt idx="18">
                  <c:v>32.076012249893338</c:v>
                </c:pt>
                <c:pt idx="19">
                  <c:v>32.422862649893347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26A2-4B6E-ADC3-A802079E7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480016"/>
        <c:axId val="1"/>
      </c:lineChart>
      <c:catAx>
        <c:axId val="11884800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2.422862649893347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1188480016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854916711445461E-3"/>
          <c:y val="0.27047619047619048"/>
          <c:w val="0.98602901665771092"/>
          <c:h val="0.459047619047619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C0C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D395-4760-A9A6-3C3803F333CF}"/>
              </c:ext>
            </c:extLst>
          </c:dPt>
          <c:dPt>
            <c:idx val="1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395-4760-A9A6-3C3803F333CF}"/>
              </c:ext>
            </c:extLst>
          </c:dPt>
          <c:dPt>
            <c:idx val="2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D395-4760-A9A6-3C3803F333CF}"/>
              </c:ext>
            </c:extLst>
          </c:dPt>
          <c:dPt>
            <c:idx val="3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395-4760-A9A6-3C3803F333CF}"/>
              </c:ext>
            </c:extLst>
          </c:dPt>
          <c:dPt>
            <c:idx val="4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D395-4760-A9A6-3C3803F333CF}"/>
              </c:ext>
            </c:extLst>
          </c:dPt>
          <c:dPt>
            <c:idx val="5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D395-4760-A9A6-3C3803F333CF}"/>
              </c:ext>
            </c:extLst>
          </c:dPt>
          <c:dPt>
            <c:idx val="6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D395-4760-A9A6-3C3803F333CF}"/>
              </c:ext>
            </c:extLst>
          </c:dPt>
          <c:dPt>
            <c:idx val="7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D395-4760-A9A6-3C3803F333CF}"/>
              </c:ext>
            </c:extLst>
          </c:dPt>
          <c:dLbls>
            <c:dLbl>
              <c:idx val="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395-4760-A9A6-3C3803F333CF}"/>
                </c:ext>
              </c:extLst>
            </c:dLbl>
            <c:dLbl>
              <c:idx val="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395-4760-A9A6-3C3803F333CF}"/>
                </c:ext>
              </c:extLst>
            </c:dLbl>
            <c:dLbl>
              <c:idx val="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D395-4760-A9A6-3C3803F333CF}"/>
                </c:ext>
              </c:extLst>
            </c:dLbl>
            <c:dLbl>
              <c:idx val="3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395-4760-A9A6-3C3803F333CF}"/>
                </c:ext>
              </c:extLst>
            </c:dLbl>
            <c:dLbl>
              <c:idx val="4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D395-4760-A9A6-3C3803F333CF}"/>
                </c:ext>
              </c:extLst>
            </c:dLbl>
            <c:dLbl>
              <c:idx val="5"/>
              <c:layout>
                <c:manualLayout>
                  <c:x val="0"/>
                  <c:y val="-7.61904761904761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D395-4760-A9A6-3C3803F333CF}"/>
                </c:ext>
              </c:extLst>
            </c:dLbl>
            <c:dLbl>
              <c:idx val="6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D395-4760-A9A6-3C3803F333CF}"/>
                </c:ext>
              </c:extLst>
            </c:dLbl>
            <c:dLbl>
              <c:idx val="7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D395-4760-A9A6-3C3803F333CF}"/>
                </c:ext>
              </c:extLst>
            </c:dLbl>
            <c:dLbl>
              <c:idx val="8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D395-4760-A9A6-3C3803F333CF}"/>
                </c:ext>
              </c:extLst>
            </c:dLbl>
            <c:dLbl>
              <c:idx val="9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D395-4760-A9A6-3C3803F333CF}"/>
                </c:ext>
              </c:extLst>
            </c:dLbl>
            <c:dLbl>
              <c:idx val="19"/>
              <c:layout>
                <c:manualLayout>
                  <c:x val="0"/>
                  <c:y val="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C30C3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D395-4760-A9A6-3C3803F333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Sheet1!$A$1:$T$1</c:f>
              <c:numCache>
                <c:formatCode>General</c:formatCode>
                <c:ptCount val="20"/>
                <c:pt idx="0">
                  <c:v>21.421731331666901</c:v>
                </c:pt>
                <c:pt idx="1">
                  <c:v>21.081940980000297</c:v>
                </c:pt>
                <c:pt idx="2">
                  <c:v>21.035319999999999</c:v>
                </c:pt>
                <c:pt idx="3">
                  <c:v>20.9468139400003</c:v>
                </c:pt>
                <c:pt idx="4">
                  <c:v>22.0016476400003</c:v>
                </c:pt>
                <c:pt idx="5">
                  <c:v>21.588099220000302</c:v>
                </c:pt>
                <c:pt idx="6">
                  <c:v>18.15606893</c:v>
                </c:pt>
                <c:pt idx="7">
                  <c:v>11.7</c:v>
                </c:pt>
                <c:pt idx="8">
                  <c:v>11.7620454</c:v>
                </c:pt>
                <c:pt idx="9">
                  <c:v>12.36141716</c:v>
                </c:pt>
                <c:pt idx="10">
                  <c:v>10.4627929</c:v>
                </c:pt>
                <c:pt idx="11">
                  <c:v>10.301940099999999</c:v>
                </c:pt>
                <c:pt idx="12">
                  <c:v>9.351561450000009</c:v>
                </c:pt>
                <c:pt idx="13">
                  <c:v>8.3681145920803672</c:v>
                </c:pt>
                <c:pt idx="14">
                  <c:v>7.1710907263892665</c:v>
                </c:pt>
                <c:pt idx="15">
                  <c:v>6.1469646561986444</c:v>
                </c:pt>
                <c:pt idx="16">
                  <c:v>5.0593975728457927</c:v>
                </c:pt>
                <c:pt idx="17">
                  <c:v>3.442652946219269</c:v>
                </c:pt>
                <c:pt idx="18">
                  <c:v>-6.6452549882001435</c:v>
                </c:pt>
                <c:pt idx="19">
                  <c:v>-17.32638194762113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395-4760-A9A6-3C3803F333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36046240"/>
        <c:axId val="1"/>
      </c:barChart>
      <c:catAx>
        <c:axId val="12360462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2.0016476400003"/>
          <c:min val="-17.32638194762113"/>
        </c:scaling>
        <c:delete val="1"/>
        <c:axPos val="r"/>
        <c:numFmt formatCode="General" sourceLinked="1"/>
        <c:majorTickMark val="out"/>
        <c:minorTickMark val="none"/>
        <c:tickLblPos val="nextTo"/>
        <c:crossAx val="1236046240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604305864884926E-2"/>
          <c:y val="0.17647058823529413"/>
          <c:w val="0.92279138827023011"/>
          <c:h val="0.647058823529411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5571-406E-83A5-B974CA52896A}"/>
              </c:ext>
            </c:extLst>
          </c:dPt>
          <c:dLbls>
            <c:dLbl>
              <c:idx val="2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571-406E-83A5-B974CA5289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4.4673679999999993E-2</c:v>
                </c:pt>
                <c:pt idx="1">
                  <c:v>7.3690979999999989E-2</c:v>
                </c:pt>
                <c:pt idx="2">
                  <c:v>28.348621353243107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71-406E-83A5-B974CA52896A}"/>
            </c:ext>
          </c:extLst>
        </c:ser>
        <c:ser>
          <c:idx val="1"/>
          <c:order val="1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5571-406E-83A5-B974CA52896A}"/>
              </c:ext>
            </c:extLst>
          </c:dPt>
          <c:dLbls>
            <c:dLbl>
              <c:idx val="0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571-406E-83A5-B974CA52896A}"/>
                </c:ext>
              </c:extLst>
            </c:dLbl>
            <c:dLbl>
              <c:idx val="1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571-406E-83A5-B974CA5289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26.998687</c:v>
                </c:pt>
                <c:pt idx="1">
                  <c:v>28.348621000000001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71-406E-83A5-B974CA528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6095680"/>
        <c:axId val="1"/>
      </c:barChart>
      <c:catAx>
        <c:axId val="12360956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8.4223119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360956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30057803468208094"/>
          <c:w val="0.92186326070623592"/>
          <c:h val="0.3988439306358381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2-4D2D-9249-197DFEFAF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36920240"/>
        <c:axId val="1"/>
      </c:barChart>
      <c:catAx>
        <c:axId val="10369202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369202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55414012738854"/>
          <c:y val="0.17427385892116182"/>
          <c:w val="0.78152866242038221"/>
          <c:h val="0.651452282157676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CA00-4DAE-9074-431249F56DA6}"/>
              </c:ext>
            </c:extLst>
          </c:dPt>
          <c:dLbls>
            <c:dLbl>
              <c:idx val="0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A00-4DAE-9074-431249F56DA6}"/>
                </c:ext>
              </c:extLst>
            </c:dLbl>
            <c:dLbl>
              <c:idx val="2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CA00-4DAE-9074-431249F56DA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134.99343500000001</c:v>
                </c:pt>
                <c:pt idx="1">
                  <c:v>0.36231782999999995</c:v>
                </c:pt>
                <c:pt idx="2">
                  <c:v>141.74310676621553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00-4DAE-9074-431249F56DA6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CA00-4DAE-9074-431249F56DA6}"/>
              </c:ext>
            </c:extLst>
          </c:dPt>
          <c:dLbls>
            <c:dLbl>
              <c:idx val="1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CA00-4DAE-9074-431249F56DA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-0.41263629000000007</c:v>
                </c:pt>
                <c:pt idx="1">
                  <c:v>141.74310500000001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A00-4DAE-9074-431249F56D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02245456"/>
        <c:axId val="1"/>
      </c:barChart>
      <c:catAx>
        <c:axId val="12022454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142.10542283000001"/>
          <c:min val="-0.41263629000000007"/>
        </c:scaling>
        <c:delete val="1"/>
        <c:axPos val="l"/>
        <c:numFmt formatCode="General" sourceLinked="1"/>
        <c:majorTickMark val="out"/>
        <c:minorTickMark val="none"/>
        <c:tickLblPos val="nextTo"/>
        <c:crossAx val="120224545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543726235741442E-2"/>
          <c:y val="0.15249266862170088"/>
          <c:w val="0.92091254752851714"/>
          <c:h val="0.695014662756598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B-43EC-8ED5-27EB14DE7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73701440"/>
        <c:axId val="1"/>
      </c:barChart>
      <c:catAx>
        <c:axId val="8737014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737014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56362937331795E-2"/>
          <c:y val="0.34078212290502791"/>
          <c:w val="0.97308727412533635"/>
          <c:h val="0.33100558659217877"/>
        </c:manualLayout>
      </c:layout>
      <c:lineChart>
        <c:grouping val="standard"/>
        <c:varyColors val="0"/>
        <c:ser>
          <c:idx val="0"/>
          <c:order val="0"/>
          <c:spPr>
            <a:ln w="9525" cmpd="sng" algn="ctr">
              <a:solidFill>
                <a:srgbClr val="969696"/>
              </a:solidFill>
              <a:prstDash val="lg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129-42D5-9255-09B280BCD499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129-42D5-9255-09B280BCD499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8129-42D5-9255-09B280BCD499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8129-42D5-9255-09B280BCD499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8129-42D5-9255-09B280BCD499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8129-42D5-9255-09B280BCD499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8129-42D5-9255-09B280BCD499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8129-42D5-9255-09B280BCD499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8129-42D5-9255-09B280BCD499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8129-42D5-9255-09B280BCD499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8129-42D5-9255-09B280BCD499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8129-42D5-9255-09B280BCD499}"/>
              </c:ext>
            </c:extLst>
          </c:dPt>
          <c:dLbls>
            <c:dLbl>
              <c:idx val="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129-42D5-9255-09B280BCD499}"/>
                </c:ext>
              </c:extLst>
            </c:dLbl>
            <c:dLbl>
              <c:idx val="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129-42D5-9255-09B280BCD499}"/>
                </c:ext>
              </c:extLst>
            </c:dLbl>
            <c:dLbl>
              <c:idx val="2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129-42D5-9255-09B280BCD499}"/>
                </c:ext>
              </c:extLst>
            </c:dLbl>
            <c:dLbl>
              <c:idx val="3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129-42D5-9255-09B280BCD499}"/>
                </c:ext>
              </c:extLst>
            </c:dLbl>
            <c:dLbl>
              <c:idx val="4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129-42D5-9255-09B280BCD499}"/>
                </c:ext>
              </c:extLst>
            </c:dLbl>
            <c:dLbl>
              <c:idx val="5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129-42D5-9255-09B280BCD499}"/>
                </c:ext>
              </c:extLst>
            </c:dLbl>
            <c:dLbl>
              <c:idx val="6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129-42D5-9255-09B280BCD499}"/>
                </c:ext>
              </c:extLst>
            </c:dLbl>
            <c:dLbl>
              <c:idx val="7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129-42D5-9255-09B280BCD499}"/>
                </c:ext>
              </c:extLst>
            </c:dLbl>
            <c:dLbl>
              <c:idx val="8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8129-42D5-9255-09B280BCD499}"/>
                </c:ext>
              </c:extLst>
            </c:dLbl>
            <c:dLbl>
              <c:idx val="9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129-42D5-9255-09B280BCD499}"/>
                </c:ext>
              </c:extLst>
            </c:dLbl>
            <c:dLbl>
              <c:idx val="1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8129-42D5-9255-09B280BCD499}"/>
                </c:ext>
              </c:extLst>
            </c:dLbl>
            <c:dLbl>
              <c:idx val="1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8129-42D5-9255-09B280BCD49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74.588999999999999</c:v>
                </c:pt>
                <c:pt idx="1">
                  <c:v>196.94251</c:v>
                </c:pt>
                <c:pt idx="2">
                  <c:v>201.2681</c:v>
                </c:pt>
                <c:pt idx="3">
                  <c:v>342.16902000000005</c:v>
                </c:pt>
                <c:pt idx="4">
                  <c:v>66.681989999999999</c:v>
                </c:pt>
                <c:pt idx="5">
                  <c:v>158.49982</c:v>
                </c:pt>
                <c:pt idx="6">
                  <c:v>8.5076800000000006</c:v>
                </c:pt>
                <c:pt idx="7">
                  <c:v>100.49919</c:v>
                </c:pt>
                <c:pt idx="8">
                  <c:v>168.28008</c:v>
                </c:pt>
                <c:pt idx="9">
                  <c:v>72.819090000000003</c:v>
                </c:pt>
                <c:pt idx="10">
                  <c:v>67.118499999999997</c:v>
                </c:pt>
                <c:pt idx="11">
                  <c:v>15.433909999999999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129-42D5-9255-09B280BCD499}"/>
            </c:ext>
          </c:extLst>
        </c:ser>
        <c:ser>
          <c:idx val="1"/>
          <c:order val="1"/>
          <c:spPr>
            <a:ln w="19050" cmpd="sng" algn="ctr">
              <a:solidFill>
                <a:schemeClr val="hlink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8129-42D5-9255-09B280BCD499}"/>
              </c:ext>
            </c:extLst>
          </c:dPt>
          <c:dPt>
            <c:idx val="1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8129-42D5-9255-09B280BCD499}"/>
              </c:ext>
            </c:extLst>
          </c:dPt>
          <c:dPt>
            <c:idx val="2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8129-42D5-9255-09B280BCD499}"/>
              </c:ext>
            </c:extLst>
          </c:dPt>
          <c:dPt>
            <c:idx val="3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8129-42D5-9255-09B280BCD499}"/>
              </c:ext>
            </c:extLst>
          </c:dPt>
          <c:dPt>
            <c:idx val="4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8129-42D5-9255-09B280BCD499}"/>
              </c:ext>
            </c:extLst>
          </c:dPt>
          <c:dLbls>
            <c:dLbl>
              <c:idx val="0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8129-42D5-9255-09B280BCD499}"/>
                </c:ext>
              </c:extLst>
            </c:dLbl>
            <c:dLbl>
              <c:idx val="1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8129-42D5-9255-09B280BCD499}"/>
                </c:ext>
              </c:extLst>
            </c:dLbl>
            <c:dLbl>
              <c:idx val="2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8129-42D5-9255-09B280BCD499}"/>
                </c:ext>
              </c:extLst>
            </c:dLbl>
            <c:dLbl>
              <c:idx val="3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8129-42D5-9255-09B280BCD499}"/>
                </c:ext>
              </c:extLst>
            </c:dLbl>
            <c:dLbl>
              <c:idx val="4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8129-42D5-9255-09B280BCD49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0">
                  <c:v>4.5725200000000008</c:v>
                </c:pt>
                <c:pt idx="1">
                  <c:v>13.08864</c:v>
                </c:pt>
                <c:pt idx="2">
                  <c:v>20.791630000000001</c:v>
                </c:pt>
                <c:pt idx="3">
                  <c:v>8.4558900000000001</c:v>
                </c:pt>
                <c:pt idx="4">
                  <c:v>6.19496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129-42D5-9255-09B280BCD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6067360"/>
        <c:axId val="1"/>
      </c:lineChart>
      <c:catAx>
        <c:axId val="123606736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8080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2.1690200000000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36067360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Dados Demográficos</a:t>
            </a:r>
            <a:endParaRPr lang="pt-BR" sz="1400"/>
          </a:p>
        </c:rich>
      </c:tx>
      <c:layout>
        <c:manualLayout>
          <c:xMode val="edge"/>
          <c:yMode val="edge"/>
          <c:x val="0.4170735172510968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449590490143709E-2"/>
          <c:y val="8.9885644641690007E-2"/>
          <c:w val="0.89775146218451374"/>
          <c:h val="0.3775200827527686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'Q&amp;S Banco de Dados'!$A$10</c:f>
              <c:strCache>
                <c:ptCount val="1"/>
                <c:pt idx="0">
                  <c:v>Denúncia</c:v>
                </c:pt>
              </c:strCache>
            </c:strRef>
          </c:tx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Dados'!$FB$10:$FM$10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5-4D29-BFE8-A46EB3A8921B}"/>
            </c:ext>
          </c:extLst>
        </c:ser>
        <c:ser>
          <c:idx val="3"/>
          <c:order val="1"/>
          <c:tx>
            <c:strRef>
              <c:f>'Q&amp;S Banco de Dados'!$A$9</c:f>
              <c:strCache>
                <c:ptCount val="1"/>
                <c:pt idx="0">
                  <c:v>Sugestões</c:v>
                </c:pt>
              </c:strCache>
            </c:strRef>
          </c:tx>
          <c:spPr>
            <a:gradFill flip="none" rotWithShape="1">
              <a:gsLst>
                <a:gs pos="0">
                  <a:srgbClr val="C86400"/>
                </a:gs>
                <a:gs pos="50000">
                  <a:srgbClr val="EA7500"/>
                </a:gs>
                <a:gs pos="100000">
                  <a:srgbClr val="C864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Dados'!$FB$9:$FM$9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A5-4D29-BFE8-A46EB3A8921B}"/>
            </c:ext>
          </c:extLst>
        </c:ser>
        <c:ser>
          <c:idx val="5"/>
          <c:order val="2"/>
          <c:tx>
            <c:strRef>
              <c:f>'Q&amp;S Banco de Dados'!$A$11</c:f>
              <c:strCache>
                <c:ptCount val="1"/>
                <c:pt idx="0">
                  <c:v>Informação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Dados'!$FB$11:$FM$11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A5-4D29-BFE8-A46EB3A8921B}"/>
            </c:ext>
          </c:extLst>
        </c:ser>
        <c:ser>
          <c:idx val="1"/>
          <c:order val="3"/>
          <c:tx>
            <c:strRef>
              <c:f>'Q&amp;S Banco de Dados'!$A$5</c:f>
              <c:strCache>
                <c:ptCount val="1"/>
                <c:pt idx="0">
                  <c:v>Solicitação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Dados'!$FB$5:$FM$5</c:f>
              <c:numCache>
                <c:formatCode>General</c:formatCode>
                <c:ptCount val="12"/>
                <c:pt idx="0">
                  <c:v>88</c:v>
                </c:pt>
                <c:pt idx="1">
                  <c:v>62</c:v>
                </c:pt>
                <c:pt idx="2">
                  <c:v>79</c:v>
                </c:pt>
                <c:pt idx="3">
                  <c:v>99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A5-4D29-BFE8-A46EB3A8921B}"/>
            </c:ext>
          </c:extLst>
        </c:ser>
        <c:ser>
          <c:idx val="2"/>
          <c:order val="4"/>
          <c:tx>
            <c:strRef>
              <c:f>'Q&amp;S Banco de Dados'!$A$8</c:f>
              <c:strCache>
                <c:ptCount val="1"/>
                <c:pt idx="0">
                  <c:v>Elogios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Dados'!$FB$8:$FM$8</c:f>
              <c:numCache>
                <c:formatCode>General</c:formatCode>
                <c:ptCount val="12"/>
                <c:pt idx="0">
                  <c:v>19</c:v>
                </c:pt>
                <c:pt idx="1">
                  <c:v>16</c:v>
                </c:pt>
                <c:pt idx="2">
                  <c:v>13</c:v>
                </c:pt>
                <c:pt idx="3">
                  <c:v>70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A5-4D29-BFE8-A46EB3A8921B}"/>
            </c:ext>
          </c:extLst>
        </c:ser>
        <c:ser>
          <c:idx val="0"/>
          <c:order val="5"/>
          <c:tx>
            <c:strRef>
              <c:f>'Q&amp;S Banco de Dados'!$A$4</c:f>
              <c:strCache>
                <c:ptCount val="1"/>
                <c:pt idx="0">
                  <c:v>Queixas 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50000">
                  <a:srgbClr val="F20000"/>
                </a:gs>
                <a:gs pos="100000">
                  <a:srgbClr val="C000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Dados'!$FB$4:$FM$4</c:f>
              <c:numCache>
                <c:formatCode>General</c:formatCode>
                <c:ptCount val="12"/>
                <c:pt idx="0">
                  <c:v>34</c:v>
                </c:pt>
                <c:pt idx="1">
                  <c:v>27</c:v>
                </c:pt>
                <c:pt idx="2">
                  <c:v>30</c:v>
                </c:pt>
                <c:pt idx="3">
                  <c:v>38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A5-4D29-BFE8-A46EB3A89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54367744"/>
        <c:axId val="354377728"/>
      </c:barChart>
      <c:dateAx>
        <c:axId val="354367744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one"/>
        <c:crossAx val="354377728"/>
        <c:crosses val="autoZero"/>
        <c:auto val="1"/>
        <c:lblOffset val="100"/>
        <c:baseTimeUnit val="months"/>
      </c:dateAx>
      <c:valAx>
        <c:axId val="354377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Manifestações</a:t>
                </a:r>
              </a:p>
            </c:rich>
          </c:tx>
          <c:layout>
            <c:manualLayout>
              <c:xMode val="edge"/>
              <c:yMode val="edge"/>
              <c:x val="2.7898425475548508E-2"/>
              <c:y val="7.61724109134724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543677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/>
            </a:pPr>
            <a:endParaRPr lang="pt-BR"/>
          </a:p>
        </c:txPr>
      </c:dTable>
      <c:spPr>
        <a:noFill/>
        <a:ln w="3175"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590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C3008-DD69-5073-8E8A-D7B9FD058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5A78E-AF42-E3A8-1ACB-AD6B02C94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FD279-189C-4A2E-45D7-6B4D5389C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7DEA6-C955-ADE0-C1D9-F107C67F3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611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798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552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676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547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26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058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540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10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857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3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897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686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9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Verificar Marcapassos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994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658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46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232501CF-1319-D545-941D-2F87DD3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8EAE-9D04-FC4F-8F81-8141945ECF98}" type="datetimeFigureOut">
              <a:rPr lang="pt-BR"/>
              <a:pPr>
                <a:defRPr/>
              </a:pPr>
              <a:t>26/06/2025</a:t>
            </a:fld>
            <a:endParaRPr lang="pt-BR" dirty="0"/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69841197-C708-1246-8A25-46BBB4E2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6B4D4B7B-20C9-D141-8CB2-B264773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0C4ED-6647-A742-B8E7-9ABE29A7E515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5798DC3-6167-4F90-B6F4-3D12CE15F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200" y="130699"/>
            <a:ext cx="1002952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44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9" b="1" i="0">
                <a:solidFill>
                  <a:srgbClr val="244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7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tags" Target="../tags/tag25.xml"/><Relationship Id="rId39" Type="http://schemas.openxmlformats.org/officeDocument/2006/relationships/tags" Target="../tags/tag38.xml"/><Relationship Id="rId21" Type="http://schemas.openxmlformats.org/officeDocument/2006/relationships/tags" Target="../tags/tag20.xml"/><Relationship Id="rId34" Type="http://schemas.openxmlformats.org/officeDocument/2006/relationships/tags" Target="../tags/tag33.xml"/><Relationship Id="rId42" Type="http://schemas.openxmlformats.org/officeDocument/2006/relationships/tags" Target="../tags/tag41.xml"/><Relationship Id="rId47" Type="http://schemas.openxmlformats.org/officeDocument/2006/relationships/oleObject" Target="../embeddings/oleObject1.bin"/><Relationship Id="rId50" Type="http://schemas.microsoft.com/office/2007/relationships/hdphoto" Target="../media/hdphoto2.wdp"/><Relationship Id="rId7" Type="http://schemas.openxmlformats.org/officeDocument/2006/relationships/tags" Target="../tags/tag6.xm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9" Type="http://schemas.openxmlformats.org/officeDocument/2006/relationships/tags" Target="../tags/tag28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tags" Target="../tags/tag31.xml"/><Relationship Id="rId37" Type="http://schemas.openxmlformats.org/officeDocument/2006/relationships/tags" Target="../tags/tag36.xml"/><Relationship Id="rId40" Type="http://schemas.openxmlformats.org/officeDocument/2006/relationships/tags" Target="../tags/tag39.xml"/><Relationship Id="rId45" Type="http://schemas.openxmlformats.org/officeDocument/2006/relationships/tags" Target="../tags/tag44.xml"/><Relationship Id="rId53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5.%2025\05.%2025%20-%20Relat&#243;rio%20Financeiro%20(HMMD).xlsx!Tabelas!L2C3:L26C23" TargetMode="External"/><Relationship Id="rId5" Type="http://schemas.openxmlformats.org/officeDocument/2006/relationships/tags" Target="../tags/tag4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tags" Target="../tags/tag30.xml"/><Relationship Id="rId44" Type="http://schemas.openxmlformats.org/officeDocument/2006/relationships/tags" Target="../tags/tag43.xml"/><Relationship Id="rId52" Type="http://schemas.openxmlformats.org/officeDocument/2006/relationships/chart" Target="../charts/chart3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tags" Target="../tags/tag34.xml"/><Relationship Id="rId43" Type="http://schemas.openxmlformats.org/officeDocument/2006/relationships/tags" Target="../tags/tag42.xml"/><Relationship Id="rId48" Type="http://schemas.openxmlformats.org/officeDocument/2006/relationships/image" Target="../media/image56.emf"/><Relationship Id="rId8" Type="http://schemas.openxmlformats.org/officeDocument/2006/relationships/tags" Target="../tags/tag7.xml"/><Relationship Id="rId51" Type="http://schemas.openxmlformats.org/officeDocument/2006/relationships/chart" Target="../charts/chart2.xml"/><Relationship Id="rId3" Type="http://schemas.openxmlformats.org/officeDocument/2006/relationships/tags" Target="../tags/tag2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tags" Target="../tags/tag37.xml"/><Relationship Id="rId46" Type="http://schemas.openxmlformats.org/officeDocument/2006/relationships/slideLayout" Target="../slideLayouts/slideLayout1.xml"/><Relationship Id="rId20" Type="http://schemas.openxmlformats.org/officeDocument/2006/relationships/tags" Target="../tags/tag19.xml"/><Relationship Id="rId41" Type="http://schemas.openxmlformats.org/officeDocument/2006/relationships/tags" Target="../tags/tag40.xml"/><Relationship Id="rId54" Type="http://schemas.openxmlformats.org/officeDocument/2006/relationships/image" Target="../media/image57.emf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tags" Target="../tags/tag35.xml"/><Relationship Id="rId4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emf"/><Relationship Id="rId5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5.%2025\05.%2025%20-%20Relat&#243;rio%20Financeiro%20(HMMD).xlsx!P&amp;L%20HMMD!L3C3:L57C65" TargetMode="Externa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tags" Target="../tags/tag69.xml"/><Relationship Id="rId21" Type="http://schemas.openxmlformats.org/officeDocument/2006/relationships/tags" Target="../tags/tag64.xml"/><Relationship Id="rId42" Type="http://schemas.openxmlformats.org/officeDocument/2006/relationships/tags" Target="../tags/tag85.xml"/><Relationship Id="rId47" Type="http://schemas.openxmlformats.org/officeDocument/2006/relationships/tags" Target="../tags/tag90.xml"/><Relationship Id="rId63" Type="http://schemas.openxmlformats.org/officeDocument/2006/relationships/tags" Target="../tags/tag106.xml"/><Relationship Id="rId68" Type="http://schemas.openxmlformats.org/officeDocument/2006/relationships/oleObject" Target="../embeddings/oleObject2.bin"/><Relationship Id="rId16" Type="http://schemas.openxmlformats.org/officeDocument/2006/relationships/tags" Target="../tags/tag5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tags" Target="../tags/tag75.xml"/><Relationship Id="rId37" Type="http://schemas.openxmlformats.org/officeDocument/2006/relationships/tags" Target="../tags/tag80.xml"/><Relationship Id="rId40" Type="http://schemas.openxmlformats.org/officeDocument/2006/relationships/tags" Target="../tags/tag83.xml"/><Relationship Id="rId45" Type="http://schemas.openxmlformats.org/officeDocument/2006/relationships/tags" Target="../tags/tag88.xml"/><Relationship Id="rId53" Type="http://schemas.openxmlformats.org/officeDocument/2006/relationships/tags" Target="../tags/tag96.xml"/><Relationship Id="rId58" Type="http://schemas.openxmlformats.org/officeDocument/2006/relationships/tags" Target="../tags/tag101.xml"/><Relationship Id="rId66" Type="http://schemas.openxmlformats.org/officeDocument/2006/relationships/tags" Target="../tags/tag109.xml"/><Relationship Id="rId74" Type="http://schemas.openxmlformats.org/officeDocument/2006/relationships/chart" Target="../charts/chart6.xml"/><Relationship Id="rId5" Type="http://schemas.openxmlformats.org/officeDocument/2006/relationships/tags" Target="../tags/tag48.xml"/><Relationship Id="rId61" Type="http://schemas.openxmlformats.org/officeDocument/2006/relationships/tags" Target="../tags/tag104.xml"/><Relationship Id="rId19" Type="http://schemas.openxmlformats.org/officeDocument/2006/relationships/tags" Target="../tags/tag6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tags" Target="../tags/tag70.xml"/><Relationship Id="rId30" Type="http://schemas.openxmlformats.org/officeDocument/2006/relationships/tags" Target="../tags/tag73.xml"/><Relationship Id="rId35" Type="http://schemas.openxmlformats.org/officeDocument/2006/relationships/tags" Target="../tags/tag78.xml"/><Relationship Id="rId43" Type="http://schemas.openxmlformats.org/officeDocument/2006/relationships/tags" Target="../tags/tag86.xml"/><Relationship Id="rId48" Type="http://schemas.openxmlformats.org/officeDocument/2006/relationships/tags" Target="../tags/tag91.xml"/><Relationship Id="rId56" Type="http://schemas.openxmlformats.org/officeDocument/2006/relationships/tags" Target="../tags/tag99.xml"/><Relationship Id="rId64" Type="http://schemas.openxmlformats.org/officeDocument/2006/relationships/tags" Target="../tags/tag107.xml"/><Relationship Id="rId69" Type="http://schemas.openxmlformats.org/officeDocument/2006/relationships/image" Target="../media/image56.emf"/><Relationship Id="rId77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5.%2025\05.%2025%20-%20Relat&#243;rio%20Financeiro%20(HMMD).xlsx!Tabelas!L29C3:L40C23" TargetMode="External"/><Relationship Id="rId8" Type="http://schemas.openxmlformats.org/officeDocument/2006/relationships/tags" Target="../tags/tag51.xml"/><Relationship Id="rId51" Type="http://schemas.openxmlformats.org/officeDocument/2006/relationships/tags" Target="../tags/tag94.xml"/><Relationship Id="rId72" Type="http://schemas.openxmlformats.org/officeDocument/2006/relationships/chart" Target="../charts/chart4.xml"/><Relationship Id="rId3" Type="http://schemas.openxmlformats.org/officeDocument/2006/relationships/tags" Target="../tags/tag46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tags" Target="../tags/tag76.xml"/><Relationship Id="rId38" Type="http://schemas.openxmlformats.org/officeDocument/2006/relationships/tags" Target="../tags/tag81.xml"/><Relationship Id="rId46" Type="http://schemas.openxmlformats.org/officeDocument/2006/relationships/tags" Target="../tags/tag89.xml"/><Relationship Id="rId59" Type="http://schemas.openxmlformats.org/officeDocument/2006/relationships/tags" Target="../tags/tag102.xml"/><Relationship Id="rId67" Type="http://schemas.openxmlformats.org/officeDocument/2006/relationships/slideLayout" Target="../slideLayouts/slideLayout1.xml"/><Relationship Id="rId20" Type="http://schemas.openxmlformats.org/officeDocument/2006/relationships/tags" Target="../tags/tag63.xml"/><Relationship Id="rId41" Type="http://schemas.openxmlformats.org/officeDocument/2006/relationships/tags" Target="../tags/tag84.xml"/><Relationship Id="rId54" Type="http://schemas.openxmlformats.org/officeDocument/2006/relationships/tags" Target="../tags/tag97.xml"/><Relationship Id="rId62" Type="http://schemas.openxmlformats.org/officeDocument/2006/relationships/tags" Target="../tags/tag105.xml"/><Relationship Id="rId70" Type="http://schemas.openxmlformats.org/officeDocument/2006/relationships/image" Target="../media/image5.png"/><Relationship Id="rId75" Type="http://schemas.openxmlformats.org/officeDocument/2006/relationships/chart" Target="../charts/chart7.xml"/><Relationship Id="rId1" Type="http://schemas.openxmlformats.org/officeDocument/2006/relationships/vmlDrawing" Target="../drawings/vmlDrawing3.vml"/><Relationship Id="rId6" Type="http://schemas.openxmlformats.org/officeDocument/2006/relationships/tags" Target="../tags/tag49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tags" Target="../tags/tag71.xml"/><Relationship Id="rId36" Type="http://schemas.openxmlformats.org/officeDocument/2006/relationships/tags" Target="../tags/tag79.xml"/><Relationship Id="rId49" Type="http://schemas.openxmlformats.org/officeDocument/2006/relationships/tags" Target="../tags/tag92.xml"/><Relationship Id="rId57" Type="http://schemas.openxmlformats.org/officeDocument/2006/relationships/tags" Target="../tags/tag100.xml"/><Relationship Id="rId10" Type="http://schemas.openxmlformats.org/officeDocument/2006/relationships/tags" Target="../tags/tag53.xml"/><Relationship Id="rId31" Type="http://schemas.openxmlformats.org/officeDocument/2006/relationships/tags" Target="../tags/tag74.xml"/><Relationship Id="rId44" Type="http://schemas.openxmlformats.org/officeDocument/2006/relationships/tags" Target="../tags/tag87.xml"/><Relationship Id="rId52" Type="http://schemas.openxmlformats.org/officeDocument/2006/relationships/tags" Target="../tags/tag95.xml"/><Relationship Id="rId60" Type="http://schemas.openxmlformats.org/officeDocument/2006/relationships/tags" Target="../tags/tag103.xml"/><Relationship Id="rId65" Type="http://schemas.openxmlformats.org/officeDocument/2006/relationships/tags" Target="../tags/tag108.xml"/><Relationship Id="rId73" Type="http://schemas.openxmlformats.org/officeDocument/2006/relationships/chart" Target="../charts/chart5.xml"/><Relationship Id="rId78" Type="http://schemas.openxmlformats.org/officeDocument/2006/relationships/image" Target="../media/image59.emf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39" Type="http://schemas.openxmlformats.org/officeDocument/2006/relationships/tags" Target="../tags/tag82.xml"/><Relationship Id="rId34" Type="http://schemas.openxmlformats.org/officeDocument/2006/relationships/tags" Target="../tags/tag77.xml"/><Relationship Id="rId50" Type="http://schemas.openxmlformats.org/officeDocument/2006/relationships/tags" Target="../tags/tag93.xml"/><Relationship Id="rId55" Type="http://schemas.openxmlformats.org/officeDocument/2006/relationships/tags" Target="../tags/tag98.xml"/><Relationship Id="rId76" Type="http://schemas.openxmlformats.org/officeDocument/2006/relationships/chart" Target="../charts/chart8.xml"/><Relationship Id="rId7" Type="http://schemas.openxmlformats.org/officeDocument/2006/relationships/tags" Target="../tags/tag50.xml"/><Relationship Id="rId71" Type="http://schemas.microsoft.com/office/2007/relationships/hdphoto" Target="../media/hdphoto2.wdp"/><Relationship Id="rId2" Type="http://schemas.openxmlformats.org/officeDocument/2006/relationships/tags" Target="../tags/tag45.xml"/><Relationship Id="rId29" Type="http://schemas.openxmlformats.org/officeDocument/2006/relationships/tags" Target="../tags/tag7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 dirty="0">
                <a:solidFill>
                  <a:srgbClr val="399593"/>
                </a:solidFill>
              </a:rPr>
            </a:br>
            <a:r>
              <a:rPr lang="pt-BR" sz="3600" dirty="0">
                <a:solidFill>
                  <a:srgbClr val="399593"/>
                </a:solidFill>
              </a:rPr>
              <a:t>Maio</a:t>
            </a:r>
            <a:r>
              <a:rPr lang="pt-BR" sz="2800" dirty="0">
                <a:solidFill>
                  <a:srgbClr val="399593"/>
                </a:solidFill>
              </a:rPr>
              <a:t> de 2025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75729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Encontro</a:t>
            </a:r>
            <a:r>
              <a:rPr lang="pt-BR" sz="2800" dirty="0"/>
              <a:t> </a:t>
            </a: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Sobre Autismo e Inclusão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-147451" y="4717885"/>
            <a:ext cx="1122380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br>
              <a:rPr lang="pt-BR" sz="1600" dirty="0">
                <a:solidFill>
                  <a:srgbClr val="399593"/>
                </a:solidFill>
              </a:rPr>
            </a:b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799856" y="49001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99593"/>
                </a:solidFill>
              </a:rPr>
              <a:t>Primeira Reunião do Grupo de trabalho TEA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BF124B-882B-416F-85CF-BA2A10AC2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744" y="1296604"/>
            <a:ext cx="6419286" cy="344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31E0E58-270B-41AD-B7D1-AFA41A688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27" y="1037752"/>
            <a:ext cx="3011066" cy="4263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102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18913" y="797572"/>
            <a:ext cx="113730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      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Talita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 Fluxo PS - Pediatria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448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C3C8207-9FD0-4A07-9DDE-56863FE4D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481" y="762764"/>
            <a:ext cx="9092084" cy="2507453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C571242-4E80-4A3A-82DC-CDCEB3CE17CD}"/>
              </a:ext>
            </a:extLst>
          </p:cNvPr>
          <p:cNvGraphicFramePr>
            <a:graphicFrameLocks/>
          </p:cNvGraphicFramePr>
          <p:nvPr/>
        </p:nvGraphicFramePr>
        <p:xfrm>
          <a:off x="1532130" y="3423785"/>
          <a:ext cx="9092084" cy="245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1844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CEF5D78-403F-489B-A7C9-AC9B5EB9A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623" y="769355"/>
            <a:ext cx="9092523" cy="25074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9EFE281-5D45-467E-B692-3495464DE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423" y="3445257"/>
            <a:ext cx="9090141" cy="25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B4E293-6BE0-4808-8BCD-015BDACF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38" y="1988840"/>
            <a:ext cx="893875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8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3188A9-5ED4-4489-9755-07AEB484657D}"/>
              </a:ext>
            </a:extLst>
          </p:cNvPr>
          <p:cNvSpPr txBox="1"/>
          <p:nvPr/>
        </p:nvSpPr>
        <p:spPr>
          <a:xfrm>
            <a:off x="631776" y="3522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 - 2008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FB81B1-0A21-4026-A345-02DEC299A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681" y="899864"/>
            <a:ext cx="9008670" cy="24271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F4B2421-FB07-4BB9-A546-16809795C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682" y="3530970"/>
            <a:ext cx="9060796" cy="24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FA51EC-1A9B-4D04-8912-C2E5E551FF1A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6D3046-533E-4127-9223-938947729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373" y="797572"/>
            <a:ext cx="8989862" cy="24629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5A45E5-0334-42AB-981A-58AEBC549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399" y="3440909"/>
            <a:ext cx="8973836" cy="237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7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835575C-AB8B-49D1-BD1E-84D3F339D735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DC4478-7705-4E54-9DEE-1DB976E83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73" y="797572"/>
            <a:ext cx="9028959" cy="24381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6BEDDE0-EBBD-41B7-8E2D-C3BA2FBEA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026" y="3369200"/>
            <a:ext cx="9028959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8027B83-A13B-4F84-8D66-A8E2D6046CDF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19B987-138C-4F7D-81DF-A839EFA23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755" y="797572"/>
            <a:ext cx="9028959" cy="24874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32F470F-7002-403C-8D2B-0C32DFCF1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875" y="3423187"/>
            <a:ext cx="9028959" cy="25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1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725312-8C04-43E4-9E8B-84655898E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402" y="783697"/>
            <a:ext cx="9086162" cy="24853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E576CE-7ABB-4B2B-B68F-05D9E5A35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402" y="3451070"/>
            <a:ext cx="9080924" cy="24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6176C6B-8EAC-4C2E-917D-35D4665BF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670" y="797572"/>
            <a:ext cx="9091659" cy="24859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143EDA-332C-4F9A-A378-C2CCE4EC5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557" y="3429000"/>
            <a:ext cx="9079771" cy="24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6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FBDBB4-5332-461A-8A68-D8851320A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317" y="792474"/>
            <a:ext cx="9082245" cy="25002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B90FEFA-8A2F-4728-A7AF-600E2B577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316" y="3422429"/>
            <a:ext cx="9082245" cy="25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0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475567-9F8E-4A30-AF9A-CEDF07FA71D6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6967CB4-2022-4B8B-A676-8E06D478D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1916832"/>
            <a:ext cx="922076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9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AF24490-4F49-4D5B-BAAC-12C02A8739A1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E32E311-9CC2-4FF2-917C-F5255C185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290" y="3441295"/>
            <a:ext cx="9028959" cy="25296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3AA7AFF-3BE9-4297-B569-406864975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153" y="797572"/>
            <a:ext cx="9028959" cy="25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0F237BD-09DE-488F-8922-907ECC1C0ED8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B6255D-D88E-4A7A-A532-192BCCA82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207" y="797572"/>
            <a:ext cx="9028959" cy="246299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D723E4E-9A3F-43B6-89A6-23E5FCB55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55" y="3429000"/>
            <a:ext cx="9022862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5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9E2AB97-C144-4E06-9425-37BF7CF38FF3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A957623-FF48-470A-AC76-3745721C8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11" y="1700808"/>
            <a:ext cx="942337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A8DCA91-4116-4C42-8E26-461611AE2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86135"/>
            <a:ext cx="10441160" cy="59227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34ED9D-8C56-4CE6-BEB5-655C25469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2060848"/>
            <a:ext cx="261825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6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7ABBC91-B25E-4F59-82C3-5593173F1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16632"/>
            <a:ext cx="10441160" cy="58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Maio 2025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3AE13C-B7CE-43D9-AF4C-45BCA4228DCD}"/>
              </a:ext>
            </a:extLst>
          </p:cNvPr>
          <p:cNvSpPr txBox="1"/>
          <p:nvPr/>
        </p:nvSpPr>
        <p:spPr>
          <a:xfrm>
            <a:off x="8590609" y="184390"/>
            <a:ext cx="29236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6A6B"/>
                </a:solidFill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pt-BR" sz="1400" dirty="0">
                <a:latin typeface="+mn-lt"/>
              </a:rPr>
              <a:t>Média HC12 últimos meses</a:t>
            </a:r>
          </a:p>
          <a:p>
            <a:pPr algn="ctr"/>
            <a:r>
              <a:rPr lang="pt-BR" sz="1400" dirty="0">
                <a:latin typeface="+mn-lt"/>
              </a:rPr>
              <a:t>2356</a:t>
            </a:r>
          </a:p>
          <a:p>
            <a:pPr algn="ctr"/>
            <a:endParaRPr lang="pt-BR" sz="1400" dirty="0"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BE0023-FA54-4800-AA98-C988C6962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" y="692696"/>
            <a:ext cx="12192000" cy="40394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57C36EC-7CB7-4777-B09B-93D10C659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051" y="4521034"/>
            <a:ext cx="101385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20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18913" y="797572"/>
            <a:ext cx="113730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  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Talita: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PS - Pediatria 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710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695400" y="797572"/>
            <a:ext cx="113730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Talita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 Fluxo PS - Pediatria  </a:t>
            </a:r>
          </a:p>
          <a:p>
            <a:pPr>
              <a:defRPr/>
            </a:pPr>
            <a:r>
              <a:rPr lang="pt-BR" dirty="0">
                <a:solidFill>
                  <a:srgbClr val="008080"/>
                </a:solidFill>
                <a:latin typeface="Calibri"/>
              </a:rPr>
              <a:t>  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14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CEC476ED-81B3-474C-CCB4-2BDD08FC80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Slide do think-cell" r:id="rId47" imgW="395" imgH="396" progId="TCLayout.ActiveDocument.1">
                  <p:embed/>
                </p:oleObj>
              </mc:Choice>
              <mc:Fallback>
                <p:oleObj name="Slide do think-cell" r:id="rId47" imgW="395" imgH="39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C476ED-81B3-474C-CCB4-2BDD08FC8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5B9435-E6BE-4869-8937-A5023DD09C29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Destaques Financeiros| Maio 2025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149">
            <a:extLst>
              <a:ext uri="{FF2B5EF4-FFF2-40B4-BE49-F238E27FC236}">
                <a16:creationId xmlns:a16="http://schemas.microsoft.com/office/drawing/2014/main" id="{3A6290B4-8901-4680-2831-39C45EDAC90E}"/>
              </a:ext>
            </a:extLst>
          </p:cNvPr>
          <p:cNvGrpSpPr/>
          <p:nvPr/>
        </p:nvGrpSpPr>
        <p:grpSpPr>
          <a:xfrm>
            <a:off x="240485" y="999274"/>
            <a:ext cx="8159771" cy="3042502"/>
            <a:chOff x="4663440" y="1389859"/>
            <a:chExt cx="6868160" cy="4840284"/>
          </a:xfrm>
        </p:grpSpPr>
        <p:sp>
          <p:nvSpPr>
            <p:cNvPr id="6" name="Rectangle 150">
              <a:extLst>
                <a:ext uri="{FF2B5EF4-FFF2-40B4-BE49-F238E27FC236}">
                  <a16:creationId xmlns:a16="http://schemas.microsoft.com/office/drawing/2014/main" id="{C9464DAD-08D9-6FAC-739C-519BD32C7493}"/>
                </a:ext>
              </a:extLst>
            </p:cNvPr>
            <p:cNvSpPr/>
            <p:nvPr/>
          </p:nvSpPr>
          <p:spPr>
            <a:xfrm>
              <a:off x="4668520" y="1389859"/>
              <a:ext cx="6858000" cy="4840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7452" fontAlgn="auto">
                <a:spcBef>
                  <a:spcPts val="0"/>
                </a:spcBef>
                <a:spcAft>
                  <a:spcPts val="0"/>
                </a:spcAft>
              </a:pPr>
              <a:endParaRPr lang="en-US" sz="124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Connector 151">
              <a:extLst>
                <a:ext uri="{FF2B5EF4-FFF2-40B4-BE49-F238E27FC236}">
                  <a16:creationId xmlns:a16="http://schemas.microsoft.com/office/drawing/2014/main" id="{A622CC57-0787-3B2E-CB94-4A57EF08879D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1389859"/>
              <a:ext cx="6868160" cy="0"/>
            </a:xfrm>
            <a:prstGeom prst="line">
              <a:avLst/>
            </a:prstGeom>
            <a:ln w="12700">
              <a:solidFill>
                <a:srgbClr val="3995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52">
              <a:extLst>
                <a:ext uri="{FF2B5EF4-FFF2-40B4-BE49-F238E27FC236}">
                  <a16:creationId xmlns:a16="http://schemas.microsoft.com/office/drawing/2014/main" id="{4D46ED22-34CF-4943-378E-E3E5B851695B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6230143"/>
              <a:ext cx="6868160" cy="0"/>
            </a:xfrm>
            <a:prstGeom prst="line">
              <a:avLst/>
            </a:prstGeom>
            <a:ln w="12700">
              <a:solidFill>
                <a:srgbClr val="004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4">
            <a:extLst>
              <a:ext uri="{FF2B5EF4-FFF2-40B4-BE49-F238E27FC236}">
                <a16:creationId xmlns:a16="http://schemas.microsoft.com/office/drawing/2014/main" id="{87622168-D6A1-C16D-6626-404AB9329188}"/>
              </a:ext>
            </a:extLst>
          </p:cNvPr>
          <p:cNvSpPr/>
          <p:nvPr/>
        </p:nvSpPr>
        <p:spPr>
          <a:xfrm>
            <a:off x="79188" y="673334"/>
            <a:ext cx="4540647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399593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 e Posição de Caixa</a:t>
            </a:r>
          </a:p>
        </p:txBody>
      </p:sp>
      <p:graphicFrame>
        <p:nvGraphicFramePr>
          <p:cNvPr id="69" name="Chart 3">
            <a:extLst>
              <a:ext uri="{FF2B5EF4-FFF2-40B4-BE49-F238E27FC236}">
                <a16:creationId xmlns:a16="http://schemas.microsoft.com/office/drawing/2014/main" id="{3B404CDD-564C-711C-677B-E98CD5D754B1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93675" y="4530725"/>
          <a:ext cx="11804650" cy="99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1"/>
          </a:graphicData>
        </a:graphic>
      </p:graphicFrame>
      <p:cxnSp>
        <p:nvCxnSpPr>
          <p:cNvPr id="89" name="Conector reto 88">
            <a:extLst>
              <a:ext uri="{FF2B5EF4-FFF2-40B4-BE49-F238E27FC236}">
                <a16:creationId xmlns:a16="http://schemas.microsoft.com/office/drawing/2014/main" id="{ACAE307E-002B-3F55-003C-AF7BE6A5ECB7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6969125" y="4527550"/>
            <a:ext cx="0" cy="1365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ector reto 89">
            <a:extLst>
              <a:ext uri="{FF2B5EF4-FFF2-40B4-BE49-F238E27FC236}">
                <a16:creationId xmlns:a16="http://schemas.microsoft.com/office/drawing/2014/main" id="{28288FAE-1926-45AC-F1BC-716144970AFC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6969125" y="4527550"/>
            <a:ext cx="5810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D4B4921B-CE6D-3C2D-7FA5-0974788AE663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7550150" y="4527550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Espaço Reservado para Texto 2">
            <a:extLst>
              <a:ext uri="{FF2B5EF4-FFF2-40B4-BE49-F238E27FC236}">
                <a16:creationId xmlns:a16="http://schemas.microsoft.com/office/drawing/2014/main" id="{D2A932D7-2DAA-DBD3-7114-56FEBD588D8B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7116763" y="4419600"/>
            <a:ext cx="285750" cy="215900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8E9F8A1-6152-4689-9BD2-23AE0FEBAF39}" type="datetime'''''''''''''''''-''1'''''''''''''''''''',3'''''">
              <a:rPr lang="pt-BR" altLang="en-US" sz="1000" b="1" smtClean="0">
                <a:effectLst/>
              </a:rPr>
              <a:pPr/>
              <a:t>-1,3</a:t>
            </a:fld>
            <a:endParaRPr lang="pt-BR" sz="1000" b="1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3E03636-AC29-DFF3-CCBC-E31ED83CAF81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2381250" y="4200525"/>
            <a:ext cx="179388" cy="133350"/>
          </a:xfrm>
          <a:prstGeom prst="rect">
            <a:avLst/>
          </a:prstGeom>
          <a:solidFill>
            <a:srgbClr val="6F8DB9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E02BE3B-7420-4081-EDE3-9D8730E79C6D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467100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88A1FDD-6B9B-54C9-42D5-B79ED831EEA2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 flipH="1">
            <a:off x="3203575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F3F70B0F-58FC-3CF4-1D38-B1BD4A086C40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332163" y="4235450"/>
            <a:ext cx="63500" cy="635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0894036D-6081-A67F-6294-E270A176AC9A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611438" y="4208463"/>
            <a:ext cx="4810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F327E183-24A5-4448-8631-509F538250BF}" type="datetime'''''''''R''''''''epa''''ss''''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Repasses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E2449F15-40AC-3E70-FC6B-A2FBB3BB19FE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584575" y="4208463"/>
            <a:ext cx="706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DF551427-5DBF-422C-B6D5-53E806194717}" type="datetime'''G''''''''''as''t''''o''''s ''T''ota''''''i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Gastos Totais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72" name="Chart 3">
            <a:extLst>
              <a:ext uri="{FF2B5EF4-FFF2-40B4-BE49-F238E27FC236}">
                <a16:creationId xmlns:a16="http://schemas.microsoft.com/office/drawing/2014/main" id="{E8490358-6F84-7A7E-366A-F5C66D11E811}"/>
              </a:ext>
            </a:extLst>
          </p:cNvPr>
          <p:cNvGraphicFramePr/>
          <p:nvPr>
            <p:custDataLst>
              <p:tags r:id="rId14"/>
            </p:custDataLst>
          </p:nvPr>
        </p:nvGraphicFramePr>
        <p:xfrm>
          <a:off x="180975" y="5197475"/>
          <a:ext cx="11817350" cy="83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2"/>
          </a:graphicData>
        </a:graphic>
      </p:graphicFrame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7D6B76C-6EF8-B5B3-A9F6-835ED9E3656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65125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087E51D-802A-41EC-BFED-E676269D2858}" type="datetime'''''''''''m''''''''''''''a''''''i''''-''''''2''4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F52CFE-A739-4C64-21CE-BD307FEF6481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62025" y="5848350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CA84613-67F0-49AA-98A8-147FCFD62D1D}" type="datetime'''''''''j''''''un''''-''24''''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C830340-A6B9-35AA-75CD-8E99BEE0A0D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563688" y="5848350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9535CF6-E1FF-4C6E-B827-F815DCE494A3}" type="datetime'ju''''''''''''l-''''''''''''''''''''''''2''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7230226-31B8-3128-B98C-71D207BAC3DF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2116138" y="5848350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536AB73-B3F4-45CA-AD2D-048855268CB0}" type="datetime'''''ag''''''o''''''''''''-''''2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A30F05-774B-5F7D-2705-6142BB61EBEA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714625" y="5848350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27F7A7C-040E-41D8-8186-AC81D378C577}" type="datetime'''s''''''''''''e''''t''''''''''''-''''''''''2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02CA6B6-7C78-F1BA-2C1A-78D5AD2D198C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3286125" y="5848350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ADD2C18-7E84-4B08-83E6-5E7BD19FE457}" type="datetime'''''''''''''''''''''''''''o''''''''ut''-''''''''''2''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EDF2199-11CC-29AE-AD2A-68E587563A54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3860800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B6D03B1-B532-47B6-9D26-4E3A35F3EC8B}" type="datetime'''n''''o''''''''''''v''-''''''''''2''''4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D496D4-1F47-A2AD-8117-E4EEE97AB58B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4451350" y="5848350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73220F7-06DA-4BE5-A0B1-53E28F255F91}" type="datetime'''de''''z''''''''''''''''-''''''''''''2''4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34018-B8B7-1291-C56D-CC4F292995F8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5043488" y="5848350"/>
            <a:ext cx="34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35D78CF-B628-41CB-A8D1-D7534FE8A551}" type="datetime'j''''''''''a''''n''''''''''''''''''''''''''''-''2''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jan-25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EB9CC01-6DB8-9AC2-4CE8-45511285C80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5626100" y="5848350"/>
            <a:ext cx="344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5AE3EA5-E3B6-48DC-9E55-CA8F876149A7}" type="datetime'''f''''''''''''e''''''''''''''''v-''''''2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fev-25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637C1A-1C6D-7BFF-99B9-A0054212EF07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6184900" y="5848350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EC734A2-BCA1-4370-BF31-E9ACCB80107F}" type="datetime'''''ma''''''''''''r-''''''''''''''''''2''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mar-25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Espaço Reservado para Texto 2">
            <a:extLst>
              <a:ext uri="{FF2B5EF4-FFF2-40B4-BE49-F238E27FC236}">
                <a16:creationId xmlns:a16="http://schemas.microsoft.com/office/drawing/2014/main" id="{496454C2-FF30-CBE3-1727-D159ACFBAB03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6831013" y="5518150"/>
            <a:ext cx="263525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2B83AF6A-8461-4DEE-9B98-5E218F5DB29C}" type="datetime'''''''''''''''''''''''1''''''''0'''''''',''''''''''3'''''''''">
              <a:rPr lang="pt-BR" altLang="en-US" sz="1000" b="1" smtClean="0">
                <a:effectLst/>
              </a:rPr>
              <a:pPr/>
              <a:t>10,3</a:t>
            </a:fld>
            <a:endParaRPr lang="pt-BR" sz="1000" b="1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FAC6175-CBF9-5D27-99F3-E03939A5A3A8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6784975" y="5848350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E68B876-A7B5-4DAF-9C8B-EC687792D98E}" type="datetime'''''''''''''''a''''''b''''r''''-''2''''''''''''5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abr-25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Espaço Reservado para Texto 2">
            <a:extLst>
              <a:ext uri="{FF2B5EF4-FFF2-40B4-BE49-F238E27FC236}">
                <a16:creationId xmlns:a16="http://schemas.microsoft.com/office/drawing/2014/main" id="{88E230CF-AC0D-48FF-6F2B-83D010A706E3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7446963" y="5522913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4E3434AD-1148-4DE4-B82A-9D7AA70FCCA6}" type="datetime'''''''''''''''''''''''9,''4'">
              <a:rPr lang="pt-BR" altLang="en-US" sz="1000" b="1" smtClean="0">
                <a:effectLst/>
              </a:rPr>
              <a:pPr/>
              <a:t>9,4</a:t>
            </a:fld>
            <a:endParaRPr lang="pt-BR" sz="1000" b="1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5235B77-B576-05E3-1D57-E5DB213C0035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7356475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A918B3B-C92C-4229-869C-AE35C59FBAD1}" type="datetime'''''ma''''''''''i''''-''''2''''''''''''''''''''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Espaço Reservado para Texto 2">
            <a:extLst>
              <a:ext uri="{FF2B5EF4-FFF2-40B4-BE49-F238E27FC236}">
                <a16:creationId xmlns:a16="http://schemas.microsoft.com/office/drawing/2014/main" id="{F0250C33-62EB-B1C6-868C-6F77C07BCB07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8029575" y="5527675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33632C33-6416-4F3A-9002-1554CF993B04}" type="datetime'''8'''''''''',''''''''''''''''''''''''''''''4'''">
              <a:rPr lang="pt-BR" altLang="en-US" sz="1000" b="1" smtClean="0">
                <a:effectLst/>
              </a:rPr>
              <a:pPr/>
              <a:t>8,4</a:t>
            </a:fld>
            <a:endParaRPr lang="pt-BR" sz="1000" b="1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209E067-CAE5-D9E8-0AA7-0039F20C49E8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7953375" y="5848350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6AE3C2D-0EDE-45CA-BA5C-3B3BCCBB0382}" type="datetime'''''''j''''''''''u''''''n''-''''''''''2''5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Espaço Reservado para Texto 2">
            <a:extLst>
              <a:ext uri="{FF2B5EF4-FFF2-40B4-BE49-F238E27FC236}">
                <a16:creationId xmlns:a16="http://schemas.microsoft.com/office/drawing/2014/main" id="{2E116A72-4B23-7A07-8549-45048574D943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8612188" y="5534025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3E59F188-395A-4CB1-BF85-FB99395B8C4B}" type="datetime'''''''''7,''''''''''''''''''''''''''''''''''''''''''2'''">
              <a:rPr lang="pt-BR" altLang="en-US" sz="1000" b="1" smtClean="0">
                <a:effectLst/>
              </a:rPr>
              <a:pPr/>
              <a:t>7,2</a:t>
            </a:fld>
            <a:endParaRPr lang="pt-BR" sz="1000" b="1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6F038A9-BD63-AAB6-BA07-C71993B61B14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8555038" y="5848350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2A69CF0-EC8F-4E75-AACE-266F039F8EA0}" type="datetime'j''''u''''''''''''''''''''''''''''l''''-''25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Espaço Reservado para Texto 2">
            <a:extLst>
              <a:ext uri="{FF2B5EF4-FFF2-40B4-BE49-F238E27FC236}">
                <a16:creationId xmlns:a16="http://schemas.microsoft.com/office/drawing/2014/main" id="{AC257D6D-44A1-2894-66BA-67F09D438F2B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9194800" y="5538788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1AC8F767-FECC-4848-A279-9A7442C05789}" type="datetime'''''''''6'''''''''''',''''''''''''''''''''1'''''''''''''''">
              <a:rPr lang="pt-BR" altLang="en-US" sz="1000" b="1" smtClean="0">
                <a:effectLst/>
              </a:rPr>
              <a:pPr/>
              <a:t>6,1</a:t>
            </a:fld>
            <a:endParaRPr lang="pt-BR" sz="1000" b="1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BB0051E-9B3C-C75B-2354-4DE64A01A33A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9107488" y="5848350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1572EB2-1E9A-4B4C-83A8-BA6C9437D3D2}" type="datetime'''''''''''''''''''''''ag''o''''''''''''''''-''25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Espaço Reservado para Texto 2">
            <a:extLst>
              <a:ext uri="{FF2B5EF4-FFF2-40B4-BE49-F238E27FC236}">
                <a16:creationId xmlns:a16="http://schemas.microsoft.com/office/drawing/2014/main" id="{7AA8954C-F1EE-02C9-DB61-C1BE4F9164BB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9777413" y="5543550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16EA83ED-7B21-4770-9B37-2EF1CC087F25}" type="datetime'''''''5'',''''''''''''''''''''''''''''''1'''''''''''''">
              <a:rPr lang="pt-BR" altLang="en-US" sz="1000" b="1" smtClean="0">
                <a:effectLst/>
              </a:rPr>
              <a:pPr/>
              <a:t>5,1</a:t>
            </a:fld>
            <a:endParaRPr lang="pt-BR" sz="1000" b="1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26AD3D-D2C9-789D-0533-7E4D013A2211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9705975" y="5848350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7CB40D-300C-43F9-9A2D-E85768FB0EE1}" type="datetime'''''s''''''e''''''''''''''t''''-''2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Espaço Reservado para Texto 2">
            <a:extLst>
              <a:ext uri="{FF2B5EF4-FFF2-40B4-BE49-F238E27FC236}">
                <a16:creationId xmlns:a16="http://schemas.microsoft.com/office/drawing/2014/main" id="{DA4F81B8-B35E-B8AC-F9C6-028A73629F9F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10360025" y="5551488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9CF21F5D-F655-4D01-A8A9-72A3C130C422}" type="datetime'''''''''''''''''3'''''''''''''''',''''''4'''''''''''''">
              <a:rPr lang="pt-BR" altLang="en-US" sz="1000" b="1" smtClean="0">
                <a:effectLst/>
              </a:rPr>
              <a:pPr/>
              <a:t>3,4</a:t>
            </a:fld>
            <a:endParaRPr lang="pt-BR" sz="1000" b="1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C6D57A7-6968-BC3B-5C06-891ABC9223EA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10277475" y="5848350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19414A2-2EC1-49D3-82E5-04052E9E1FD1}" type="datetime'''''o''''''''''u''''''t''''''-''''''''2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Espaço Reservado para Texto 2">
            <a:extLst>
              <a:ext uri="{FF2B5EF4-FFF2-40B4-BE49-F238E27FC236}">
                <a16:creationId xmlns:a16="http://schemas.microsoft.com/office/drawing/2014/main" id="{F5423719-627C-C112-A329-3B45918F1E1C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gray">
          <a:xfrm>
            <a:off x="10923588" y="5600700"/>
            <a:ext cx="2365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83355F03-F878-4AFD-960B-CFDA14A9F98F}" type="datetime'''''''''''''-6'''''''''''''',''''''''6'''''">
              <a:rPr lang="pt-BR" altLang="en-US" sz="1000" b="1" smtClean="0">
                <a:solidFill>
                  <a:srgbClr val="C30C3E"/>
                </a:solidFill>
                <a:effectLst/>
              </a:rPr>
              <a:pPr/>
              <a:t>-6,6</a:t>
            </a:fld>
            <a:endParaRPr lang="pt-BR" sz="1000" b="1" dirty="0">
              <a:solidFill>
                <a:srgbClr val="C30C3E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7B4CEB8-177F-2863-7E90-A69B4212DB5C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10852150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ECC4C15-287C-4F96-B7AE-AC0A3404ECEF}" type="datetime'''n''''''''''o''''''''''''''''''''v-''''2''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FF2C505-F6E6-C789-B0AB-0D05BA98BD44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11442700" y="5848350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DA66AE2-8E22-4245-9EEB-51ACBD62A7C9}" type="datetime'''''''''''''''''''''''d''''''''''e''''z''-''''''2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Espaço Reservado para Texto 2">
            <a:extLst>
              <a:ext uri="{FF2B5EF4-FFF2-40B4-BE49-F238E27FC236}">
                <a16:creationId xmlns:a16="http://schemas.microsoft.com/office/drawing/2014/main" id="{3708155D-2379-0976-AD0F-E413FA2C18C6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6248400" y="5518150"/>
            <a:ext cx="263525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7498EB88-7FEE-4584-8EBA-CFC6251C54F0}" type="datetime'10'''''''''''''''''''''''''''',''''''''''''''5'''''''''''''">
              <a:rPr lang="pt-BR" altLang="en-US" sz="1000" b="1" smtClean="0">
                <a:effectLst/>
              </a:rPr>
              <a:pPr marL="0" lvl="0" indent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10,5</a:t>
            </a:fld>
            <a:endParaRPr lang="pt-BR" sz="1000" b="1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3BB37B2-112D-CCF9-2E48-4D47ACBEF877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4491038" y="4205288"/>
            <a:ext cx="179388" cy="133350"/>
          </a:xfrm>
          <a:prstGeom prst="rect">
            <a:avLst/>
          </a:prstGeom>
          <a:solidFill>
            <a:srgbClr val="C0C0C0"/>
          </a:soli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5FE1D7D-5963-9F30-6373-237130CEFA00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4721225" y="4200525"/>
            <a:ext cx="958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4A3AC1A-8E79-4CC6-8051-93168ED78338}" type="datetime'''C''''ai''x''''a e Ap''l''''''''ic''''''''''açõe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Caixa e Aplicações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tângulo 4">
            <a:extLst>
              <a:ext uri="{FF2B5EF4-FFF2-40B4-BE49-F238E27FC236}">
                <a16:creationId xmlns:a16="http://schemas.microsoft.com/office/drawing/2014/main" id="{2B8662D8-AC66-34DB-AB06-77A96C2CF636}"/>
              </a:ext>
            </a:extLst>
          </p:cNvPr>
          <p:cNvSpPr/>
          <p:nvPr/>
        </p:nvSpPr>
        <p:spPr>
          <a:xfrm>
            <a:off x="144263" y="4149445"/>
            <a:ext cx="45406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Evolução Mensal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MM)</a:t>
            </a:r>
          </a:p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Últimos 12 meses</a:t>
            </a:r>
          </a:p>
        </p:txBody>
      </p:sp>
      <p:sp>
        <p:nvSpPr>
          <p:cNvPr id="64" name="Retângulo 4">
            <a:extLst>
              <a:ext uri="{FF2B5EF4-FFF2-40B4-BE49-F238E27FC236}">
                <a16:creationId xmlns:a16="http://schemas.microsoft.com/office/drawing/2014/main" id="{5BA7DA4E-58E2-83ED-2BFC-DC83E8A7BE18}"/>
              </a:ext>
            </a:extLst>
          </p:cNvPr>
          <p:cNvSpPr/>
          <p:nvPr/>
        </p:nvSpPr>
        <p:spPr>
          <a:xfrm>
            <a:off x="8487950" y="937751"/>
            <a:ext cx="3523075" cy="29700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plano de trabalho permanece congelado com o mesmo valor de dez/24 (R$ 28,3MM) e, estão sendo negociados valores complementares para os acordos coletivos e inflações acumuladas para reequilíbrio do contrato.</a:t>
            </a:r>
          </a:p>
          <a:p>
            <a:pPr algn="just" defTabSz="317472">
              <a:defRPr/>
            </a:pP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 período acumulado até maio, os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gastos totais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ficaram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7,7% acima do plano de trabalho pactuado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sendo as linhas de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Serviços e Outros Custos e Despesas 13,1% acima, Materiais e Medicamentos 8,6% acima e Mão de Obra, 6,4% acima.</a:t>
            </a: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déficit total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foi de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R$ 9,9MM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até maio.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Patrimônio Líquido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* é o saldo acumulado contemplando os períodos anteriores e o atual (repasses, gastos e resultado financeiro). Em dez/24, o saldo foi de -R$ 40,3MM e em maio/25, -R$ 50,2MM.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FD90719-F350-1FBD-DAC1-612047C083CB}"/>
              </a:ext>
            </a:extLst>
          </p:cNvPr>
          <p:cNvSpPr/>
          <p:nvPr/>
        </p:nvSpPr>
        <p:spPr>
          <a:xfrm>
            <a:off x="7881937" y="4611110"/>
            <a:ext cx="4057651" cy="141980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2AC396-C555-1B0A-062E-449ED06693F7}"/>
              </a:ext>
            </a:extLst>
          </p:cNvPr>
          <p:cNvSpPr txBox="1"/>
          <p:nvPr/>
        </p:nvSpPr>
        <p:spPr>
          <a:xfrm>
            <a:off x="8587310" y="4355713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Projeção</a:t>
            </a:r>
          </a:p>
        </p:txBody>
      </p:sp>
      <p:sp>
        <p:nvSpPr>
          <p:cNvPr id="63" name="Retângulo 4">
            <a:extLst>
              <a:ext uri="{FF2B5EF4-FFF2-40B4-BE49-F238E27FC236}">
                <a16:creationId xmlns:a16="http://schemas.microsoft.com/office/drawing/2014/main" id="{1A520ACD-252A-D92E-F391-AAFFDC3491A3}"/>
              </a:ext>
            </a:extLst>
          </p:cNvPr>
          <p:cNvSpPr/>
          <p:nvPr/>
        </p:nvSpPr>
        <p:spPr>
          <a:xfrm>
            <a:off x="276298" y="6093296"/>
            <a:ext cx="8173964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Na projeção de Caixa, desconsiderando a reserva de investimento da UPA (R$ 3,2MM) em </a:t>
            </a:r>
            <a:r>
              <a:rPr lang="pt-BR" sz="1100" dirty="0" err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nov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/25 o caixa será de –R$ 9,9MM.</a:t>
            </a:r>
          </a:p>
        </p:txBody>
      </p:sp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8A4410B4-7FF9-AA41-AF04-BE1CA72A6E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2731" y="1075556"/>
          <a:ext cx="8047525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Worksheet" r:id="rId53" imgW="15043113" imgH="5340519" progId="Excel.Sheet.12">
                  <p:link updateAutomatic="1"/>
                </p:oleObj>
              </mc:Choice>
              <mc:Fallback>
                <p:oleObj name="Worksheet" r:id="rId53" imgW="15043113" imgH="5340519" progId="Excel.Sheet.12">
                  <p:link updateAutomatic="1"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8A4410B4-7FF9-AA41-AF04-BE1CA72A6E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352731" y="1075556"/>
                        <a:ext cx="8047525" cy="285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5526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571C61-B77E-1A9A-F85F-8F628237A088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Demonstrativo de Resultados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4844B79-CFD8-C694-0943-762EA85ACB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8857" y="731707"/>
          <a:ext cx="8374287" cy="5217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Worksheet" r:id="rId5" imgW="12566835" imgH="7829616" progId="Excel.Sheet.12">
                  <p:link updateAutomatic="1"/>
                </p:oleObj>
              </mc:Choice>
              <mc:Fallback>
                <p:oleObj name="Worksheet" r:id="rId5" imgW="12566835" imgH="7829616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B4844B79-CFD8-C694-0943-762EA85ACB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8857" y="731707"/>
                        <a:ext cx="8374287" cy="5217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522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hink-cell data - do not delete" hidden="1">
            <a:extLst>
              <a:ext uri="{FF2B5EF4-FFF2-40B4-BE49-F238E27FC236}">
                <a16:creationId xmlns:a16="http://schemas.microsoft.com/office/drawing/2014/main" id="{DACBE8DC-9932-596D-8047-74EBC29AC7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Slide do think-cell" r:id="rId68" imgW="395" imgH="396" progId="TCLayout.ActiveDocument.1">
                  <p:embed/>
                </p:oleObj>
              </mc:Choice>
              <mc:Fallback>
                <p:oleObj name="Slide do think-cell" r:id="rId68" imgW="395" imgH="396" progId="TCLayout.ActiveDocument.1">
                  <p:embed/>
                  <p:pic>
                    <p:nvPicPr>
                      <p:cNvPr id="1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CBE8DC-9932-596D-8047-74EBC29AC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3C80E2-8364-B7CB-6C2E-F17D5C63CD5D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Composição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do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Resultado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| Repasses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916896A9-6812-4913-9498-17690C8492A1}"/>
              </a:ext>
            </a:extLst>
          </p:cNvPr>
          <p:cNvCxnSpPr>
            <a:cxnSpLocks/>
          </p:cNvCxnSpPr>
          <p:nvPr/>
        </p:nvCxnSpPr>
        <p:spPr>
          <a:xfrm>
            <a:off x="191344" y="1124744"/>
            <a:ext cx="30704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73">
            <a:extLst>
              <a:ext uri="{FF2B5EF4-FFF2-40B4-BE49-F238E27FC236}">
                <a16:creationId xmlns:a16="http://schemas.microsoft.com/office/drawing/2014/main" id="{2E880A3C-5C3D-6F2F-300F-8810ED8F7965}"/>
              </a:ext>
            </a:extLst>
          </p:cNvPr>
          <p:cNvCxnSpPr>
            <a:cxnSpLocks/>
          </p:cNvCxnSpPr>
          <p:nvPr/>
        </p:nvCxnSpPr>
        <p:spPr>
          <a:xfrm>
            <a:off x="3575720" y="1124744"/>
            <a:ext cx="83634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4">
            <a:extLst>
              <a:ext uri="{FF2B5EF4-FFF2-40B4-BE49-F238E27FC236}">
                <a16:creationId xmlns:a16="http://schemas.microsoft.com/office/drawing/2014/main" id="{AE3D068F-8E5D-72BC-1114-2C6F7EEDB608}"/>
              </a:ext>
            </a:extLst>
          </p:cNvPr>
          <p:cNvSpPr/>
          <p:nvPr/>
        </p:nvSpPr>
        <p:spPr>
          <a:xfrm>
            <a:off x="227844" y="699083"/>
            <a:ext cx="3081934" cy="4370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rgbClr val="00B0F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Repasses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Não Operacional e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Deduções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(R$MM)</a:t>
            </a: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C953DF26-FB7E-220F-F6F6-56ED4913880A}"/>
              </a:ext>
            </a:extLst>
          </p:cNvPr>
          <p:cNvSpPr/>
          <p:nvPr/>
        </p:nvSpPr>
        <p:spPr>
          <a:xfrm>
            <a:off x="3467708" y="710522"/>
            <a:ext cx="6767624" cy="264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Abertura Analítica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524;gf74a7e76c7_1_1123">
            <a:extLst>
              <a:ext uri="{FF2B5EF4-FFF2-40B4-BE49-F238E27FC236}">
                <a16:creationId xmlns:a16="http://schemas.microsoft.com/office/drawing/2014/main" id="{7AD70524-B5D5-E7ED-F54B-097B34D9B244}"/>
              </a:ext>
            </a:extLst>
          </p:cNvPr>
          <p:cNvSpPr/>
          <p:nvPr/>
        </p:nvSpPr>
        <p:spPr>
          <a:xfrm>
            <a:off x="227348" y="1245071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04F92"/>
                </a:solidFill>
                <a:effectLst/>
                <a:uLnTx/>
                <a:uFillTx/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Mês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aphicFrame>
        <p:nvGraphicFramePr>
          <p:cNvPr id="26" name="Chart 3">
            <a:extLst>
              <a:ext uri="{FF2B5EF4-FFF2-40B4-BE49-F238E27FC236}">
                <a16:creationId xmlns:a16="http://schemas.microsoft.com/office/drawing/2014/main" id="{3944ABE7-1985-3EBC-C7F8-C1A7DCCCA7D9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30238" y="1916113"/>
          <a:ext cx="2138362" cy="151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1561B9D-F659-DBDD-6B33-694267E508CC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V="1">
            <a:off x="1041400" y="1743076"/>
            <a:ext cx="0" cy="258763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ECF9210-2669-E501-2832-4EB5B5AC5578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1041400" y="1743075"/>
            <a:ext cx="657225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92B668B-D230-AE85-AC2D-4A2F6B9D3B01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2357438" y="1743075"/>
            <a:ext cx="0" cy="214313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D5B1F4-C3AB-C525-F6D2-401D8C9E5D5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1698625" y="1743075"/>
            <a:ext cx="658813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78BF935-65F7-17C7-5020-51353A906243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698625" y="1743075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A82250D-44AE-5113-F2D7-6B6917483088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auto">
          <a:xfrm>
            <a:off x="741363" y="3013074"/>
            <a:ext cx="95250" cy="1460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D44F4658-7BFB-4E09-735F-3EB2FA04E0F7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922339" y="3076575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34295154-D574-4D67-834E-564EA48EA4FB}" type="datetime'''''0'''''',''''''''0''''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FACDF3A-AD33-702C-0759-0CDB745B6EB5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579564" y="3076575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FE19047D-6573-490D-9E85-023CCD818D92}" type="datetime'''0'''''''''',''''''''''''''''''''''''''''1'''''">
              <a:rPr lang="pt-BR" altLang="en-US" sz="1200" b="1" smtClean="0">
                <a:solidFill>
                  <a:schemeClr val="bg1"/>
                </a:solidFill>
              </a:rPr>
              <a:pPr/>
              <a:t>0,1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7F10520-0B5B-AE64-C8DB-EF389B59B3FB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238375" y="3078163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1109B950-A9BD-4A27-A342-5B7A4508FF09}" type="datetime'''''''''''0'''''''''''''',''''''''''''''''''0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C666B73-95D8-0378-EC59-4D591DB79432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328613" y="2633663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E3E7E6B7-0985-4A05-BE64-BAFB76CCA096}" type="datetime'''''''Repa''''''''''s''''''''''''se''s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FBA7D60-B325-6292-06E5-8D3F3E97B51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03200" y="2890838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D4B22C34-C135-4CD1-8CFB-834F5601AE26}" type="datetime'''N''''ã''o'' &#10;''O''''pe''''''''r''a''''''''''c''''ional''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70FB874-37AB-1DBA-867C-F94E02FE8EA5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882650" y="2039938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03EE6B53-956B-492E-9244-E9E4C06374FF}" type="datetime'27,''''''''''''''0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27,0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5F3201A-1B44-6686-9FBE-F86F76520B22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1539875" y="1992313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5911E40-9624-4EC2-9E75-A631F19849E1}" type="datetime'''''''''''''2''8'''''''''',''''''''''''''''''4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9DC4F3B-9408-D279-8549-531EBA32AC5B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2198688" y="1995488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A265DA74-F537-4070-85B1-C297215E3402}" type="datetime'''28'''''''''''''''''''''',''''''''''''''''''''''''''''''3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28,3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BA9950F-4A31-3E59-7728-BA4C5C4FFA9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1146175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567D7A6E-6727-4E1C-A993-8FAEF1E5F665}" type="datetime'''''''+''''''''1'''''''''''''''''''''',''''''''4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+1,4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AB28C171-9FCC-4008-84CE-3334244C3DD6}" type="datetime'''''''''''''''''''''''''''''''''''+5'',''''''''''''''1%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+5,1%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A0CA7B0-733F-6645-3A03-93E1032B4007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803400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98C1020F-7C2B-464A-8BFA-1793C7EB4F66}" type="datetime'''''''''+''''''''''''''''''0'''''''''''',''''''''1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+0,1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FD279518-07AF-475D-94E9-B174E084A379}" type="datetime'''''''+''''''''''0,3''''''''''%''''''''''''''''''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+0,3%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120" name="Chart 3">
            <a:extLst>
              <a:ext uri="{FF2B5EF4-FFF2-40B4-BE49-F238E27FC236}">
                <a16:creationId xmlns:a16="http://schemas.microsoft.com/office/drawing/2014/main" id="{6919D27D-C12F-6658-EA1A-F1FF90E5F875}"/>
              </a:ext>
            </a:extLst>
          </p:cNvPr>
          <p:cNvGraphicFramePr/>
          <p:nvPr>
            <p:custDataLst>
              <p:tags r:id="rId20"/>
            </p:custDataLst>
          </p:nvPr>
        </p:nvGraphicFramePr>
        <p:xfrm>
          <a:off x="655638" y="3227388"/>
          <a:ext cx="2112962" cy="27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3"/>
          </a:graphicData>
        </a:graphic>
      </p:graphicFrame>
      <p:sp>
        <p:nvSpPr>
          <p:cNvPr id="27" name="Retângulo 26">
            <a:extLst>
              <a:ext uri="{FF2B5EF4-FFF2-40B4-BE49-F238E27FC236}">
                <a16:creationId xmlns:a16="http://schemas.microsoft.com/office/drawing/2014/main" id="{0EB9F5B9-C0EE-BBEB-ADC5-147DD4C77E48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900113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0696E90A-C092-4391-A3A9-4880EAEAB0AF}" type="datetime'''''''2''''0''''2''''4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9BD8F99-6CDD-C292-05E4-8B9DF0BEE2A3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549400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9CF0D973-8413-40DD-A60F-3C5C43093792}" type="datetime'''''''''''2''''''0''''''''''''2''''''''5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14D9AFB-F9E5-EBF9-5394-7E71D6EA034A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2174875" y="3470275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1A79E1A4-81E2-449D-BF6C-3D7109485AD7}" type="datetime'''''P''''''''''''''''l''a''''''n''o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C84F66A-CEDD-895C-B8FE-01DB3CA7E01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2684463" y="3241675"/>
            <a:ext cx="5143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FCE3B53D-5DA3-4164-9BEA-DAE24394A2EA}" type="datetime'''''''''''''''D''e''d''''''''''''''u''çõe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graphicFrame>
        <p:nvGraphicFramePr>
          <p:cNvPr id="61" name="Chart 3">
            <a:extLst>
              <a:ext uri="{FF2B5EF4-FFF2-40B4-BE49-F238E27FC236}">
                <a16:creationId xmlns:a16="http://schemas.microsoft.com/office/drawing/2014/main" id="{43641DC5-8A68-4901-367E-C1375DF4F7F3}"/>
              </a:ext>
            </a:extLst>
          </p:cNvPr>
          <p:cNvGraphicFramePr/>
          <p:nvPr>
            <p:custDataLst>
              <p:tags r:id="rId25"/>
            </p:custDataLst>
          </p:nvPr>
        </p:nvGraphicFramePr>
        <p:xfrm>
          <a:off x="465138" y="4530725"/>
          <a:ext cx="2492375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4"/>
          </a:graphicData>
        </a:graphic>
      </p:graphicFrame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5F8BB2A-1052-50B8-94C3-E840A969D7D6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 flipV="1">
            <a:off x="1062038" y="4357688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D160804-1C99-3FDC-787A-E2F0630E6289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1062038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BF9DD87-DE54-766D-A7B7-F05CDCD2CCF8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 flipV="1">
            <a:off x="2360613" y="4357688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D1E8E7C-2520-E533-B43D-60EF19EAF70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 flipH="1">
            <a:off x="1711325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B4FAB00C-0412-7EF5-48D1-AA1A5BE96B67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1711325" y="4357688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4E610E7-917A-99D7-FBFA-7497887DE653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 bwMode="auto">
          <a:xfrm>
            <a:off x="763588" y="5645150"/>
            <a:ext cx="95250" cy="1476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7AF2ADA2-08BE-C311-BFFC-A15076EC58B3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919162" y="5710238"/>
            <a:ext cx="285750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87B67647-A0CD-4D57-B83B-0C387877DBC8}" type="datetime'''''''''''''''''''-''0'''',''''''''''''4'''''''''''''''''''''">
              <a:rPr lang="pt-BR" altLang="en-US" sz="1200" b="1" smtClean="0">
                <a:solidFill>
                  <a:schemeClr val="bg1"/>
                </a:solidFill>
              </a:rPr>
              <a:pPr/>
              <a:t>-0,4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ADE6417-C3F7-839B-1BE8-28917114AD67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1592264" y="5708650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B20DB7FE-7BE7-4F7F-931C-1E3B6CE206B8}" type="datetime'''''''''''''''''''''''''''''''''''''''0'''',''''4'''''">
              <a:rPr lang="pt-BR" altLang="en-US" sz="1200" b="1" smtClean="0">
                <a:solidFill>
                  <a:schemeClr val="bg1"/>
                </a:solidFill>
              </a:rPr>
              <a:pPr/>
              <a:t>0,4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53DAD04-0FE5-07C3-D35B-C6C3E1F78257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2241550" y="5710238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9005BAD8-30D5-4C16-853B-6109C50869A4}" type="datetime'''''''''''''''''''0'',0''''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A879A30-4EE3-4C59-8AB8-9DD434BA9FBD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350838" y="5259388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3CBEA95B-4677-4B46-BD16-D4CB10638A52}" type="datetime'''Re''''p''as''''s''''''''''e''''s''''''''''''''''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08C4126-04F8-151E-165E-359E0414A13D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225425" y="5522913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0F9101B8-B297-4920-BB64-8D5AAC3708B9}" type="datetime'N''''''ã''''''o'' ''&#10;''''''''''Op''''''''''eracio''''''n''al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B7860517-6F42-286F-DB03-CB4B106072F1}"/>
              </a:ext>
            </a:extLst>
          </p:cNvPr>
          <p:cNvSpPr/>
          <p:nvPr>
            <p:custDataLst>
              <p:tags r:id="rId37"/>
            </p:custDataLst>
          </p:nvPr>
        </p:nvSpPr>
        <p:spPr bwMode="gray">
          <a:xfrm>
            <a:off x="865188" y="4656138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B4E784DF-24C7-4F0C-A191-0D583178C5A3}" type="datetime'''''''''1''''''''34'''',''''''''6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134,6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6631A34-E3DE-E0D6-EFDA-46EB8A5433D1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1514475" y="4606925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FD3452CA-5791-4770-9748-5A654A36E1BB}" type="datetime'''''''''1''''''''4''''''''2'',''''''''''1''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142,1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3673349-D046-7A80-6C3B-534E5903252A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2163763" y="4608513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5AB3AB91-D3C5-445A-9FD0-4BBAD5A5094C}" type="datetime'''''''''''''''''''''''''1''''''''''4''''''1'''''',''''''''7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141,7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A6E48C57-A10C-75C4-484A-A6ED35698ECA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1162050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9261CDEE-534E-4C8C-933A-6AF9F8AD0FC6}" type="datetime'''''+''''''''''''7'''''''''',''''''''''''''''5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+7,5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E0400A0B-C7DE-4466-A6E0-BA3FD6336A71}" type="datetime'''''''''''''+''''''''''5'''''''',''''''''''''''6%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+5,6%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0F984AA-A709-E058-5F53-5454CB24DC91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1811338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F27E587E-D480-4110-A1A6-D5C4E0A95373}" type="datetime'''+0'',4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+0,4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6D1915A7-0DBF-49C4-96BE-CFDABEFC5592}" type="datetime'+''''''''''0'',3''''''%''''''''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+0,3%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165" name="Chart 3">
            <a:extLst>
              <a:ext uri="{FF2B5EF4-FFF2-40B4-BE49-F238E27FC236}">
                <a16:creationId xmlns:a16="http://schemas.microsoft.com/office/drawing/2014/main" id="{1268BF20-6641-03A4-BF14-08D903991712}"/>
              </a:ext>
            </a:extLst>
          </p:cNvPr>
          <p:cNvGraphicFramePr/>
          <p:nvPr>
            <p:custDataLst>
              <p:tags r:id="rId42"/>
            </p:custDataLst>
          </p:nvPr>
        </p:nvGraphicFramePr>
        <p:xfrm>
          <a:off x="681038" y="5651500"/>
          <a:ext cx="208756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sp>
        <p:nvSpPr>
          <p:cNvPr id="49" name="Retângulo 48">
            <a:extLst>
              <a:ext uri="{FF2B5EF4-FFF2-40B4-BE49-F238E27FC236}">
                <a16:creationId xmlns:a16="http://schemas.microsoft.com/office/drawing/2014/main" id="{C6F7193E-9DCE-8036-C4FF-1D8B9E7A9D91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92075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BE4BEC8D-35A1-4DAA-A27C-E8EBC1786C3C}" type="datetime'''''2''''''0''''''''''''''''''''''''''''24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C67A9DC2-EC78-D986-30CB-2FB2B6FD235B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156210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88963C61-55E8-4663-ACAC-AB0D774BFA04}" type="datetime'''''''''''''''''''''''''''''2''''''02''''''5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89A01DA-8B11-3A8F-9B9D-BE275FE74ECD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2178050" y="6161088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A4C0EBE5-06CA-4B66-A30A-A65697603026}" type="datetime'''''''''P''''''''''''l''''''a''''''''''''''''''n''''''''o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EE734BBB-246D-5902-9434-4CD39D9839F1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2686050" y="5932488"/>
            <a:ext cx="514350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301A1703-6A40-4DA7-80A9-4A9B597543A7}" type="datetime'De''''''''''''''d''''''''u''''''''''''''''''ç''õ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3" name="Google Shape;524;gf74a7e76c7_1_1123">
            <a:extLst>
              <a:ext uri="{FF2B5EF4-FFF2-40B4-BE49-F238E27FC236}">
                <a16:creationId xmlns:a16="http://schemas.microsoft.com/office/drawing/2014/main" id="{A50EA010-03FA-6BC2-798B-F44DC30867B9}"/>
              </a:ext>
            </a:extLst>
          </p:cNvPr>
          <p:cNvSpPr/>
          <p:nvPr/>
        </p:nvSpPr>
        <p:spPr>
          <a:xfrm>
            <a:off x="227844" y="3873363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000" b="1" kern="0" dirty="0">
                <a:solidFill>
                  <a:srgbClr val="004F92"/>
                </a:solidFill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Acumulado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pSp>
        <p:nvGrpSpPr>
          <p:cNvPr id="54" name="Graphic 33">
            <a:extLst>
              <a:ext uri="{FF2B5EF4-FFF2-40B4-BE49-F238E27FC236}">
                <a16:creationId xmlns:a16="http://schemas.microsoft.com/office/drawing/2014/main" id="{D9188FF6-244B-D292-CBFA-34FE3800AD52}"/>
              </a:ext>
            </a:extLst>
          </p:cNvPr>
          <p:cNvGrpSpPr/>
          <p:nvPr/>
        </p:nvGrpSpPr>
        <p:grpSpPr>
          <a:xfrm>
            <a:off x="3568411" y="3403600"/>
            <a:ext cx="304792" cy="304800"/>
            <a:chOff x="-2231664" y="931280"/>
            <a:chExt cx="1725747" cy="1729207"/>
          </a:xfrm>
          <a:solidFill>
            <a:srgbClr val="004F92"/>
          </a:solidFill>
        </p:grpSpPr>
        <p:sp>
          <p:nvSpPr>
            <p:cNvPr id="55" name="Freeform: Shape 35">
              <a:extLst>
                <a:ext uri="{FF2B5EF4-FFF2-40B4-BE49-F238E27FC236}">
                  <a16:creationId xmlns:a16="http://schemas.microsoft.com/office/drawing/2014/main" id="{6211C9A7-ED2B-4CE1-10EC-DEE942213EAA}"/>
                </a:ext>
              </a:extLst>
            </p:cNvPr>
            <p:cNvSpPr/>
            <p:nvPr/>
          </p:nvSpPr>
          <p:spPr>
            <a:xfrm>
              <a:off x="-2231664" y="931280"/>
              <a:ext cx="1725747" cy="1729207"/>
            </a:xfrm>
            <a:custGeom>
              <a:avLst/>
              <a:gdLst>
                <a:gd name="connsiteX0" fmla="*/ 1691163 w 1725747"/>
                <a:gd name="connsiteY0" fmla="*/ 1383367 h 1729207"/>
                <a:gd name="connsiteX1" fmla="*/ 1656579 w 1725747"/>
                <a:gd name="connsiteY1" fmla="*/ 1383367 h 1729207"/>
                <a:gd name="connsiteX2" fmla="*/ 1656579 w 1725747"/>
                <a:gd name="connsiteY2" fmla="*/ 587932 h 1729207"/>
                <a:gd name="connsiteX3" fmla="*/ 1646446 w 1725747"/>
                <a:gd name="connsiteY3" fmla="*/ 563481 h 1729207"/>
                <a:gd name="connsiteX4" fmla="*/ 1621995 w 1725747"/>
                <a:gd name="connsiteY4" fmla="*/ 553348 h 1729207"/>
                <a:gd name="connsiteX5" fmla="*/ 1414490 w 1725747"/>
                <a:gd name="connsiteY5" fmla="*/ 553348 h 1729207"/>
                <a:gd name="connsiteX6" fmla="*/ 1379906 w 1725747"/>
                <a:gd name="connsiteY6" fmla="*/ 587932 h 1729207"/>
                <a:gd name="connsiteX7" fmla="*/ 1379906 w 1725747"/>
                <a:gd name="connsiteY7" fmla="*/ 1383367 h 1729207"/>
                <a:gd name="connsiteX8" fmla="*/ 1310738 w 1725747"/>
                <a:gd name="connsiteY8" fmla="*/ 1383367 h 1729207"/>
                <a:gd name="connsiteX9" fmla="*/ 1310738 w 1725747"/>
                <a:gd name="connsiteY9" fmla="*/ 380428 h 1729207"/>
                <a:gd name="connsiteX10" fmla="*/ 1300363 w 1725747"/>
                <a:gd name="connsiteY10" fmla="*/ 356219 h 1729207"/>
                <a:gd name="connsiteX11" fmla="*/ 954522 w 1725747"/>
                <a:gd name="connsiteY11" fmla="*/ 10377 h 1729207"/>
                <a:gd name="connsiteX12" fmla="*/ 930313 w 1725747"/>
                <a:gd name="connsiteY12" fmla="*/ 2 h 1729207"/>
                <a:gd name="connsiteX13" fmla="*/ 138336 w 1725747"/>
                <a:gd name="connsiteY13" fmla="*/ 2 h 1729207"/>
                <a:gd name="connsiteX14" fmla="*/ 40297 w 1725747"/>
                <a:gd name="connsiteY14" fmla="*/ 42731 h 1729207"/>
                <a:gd name="connsiteX15" fmla="*/ 0 w 1725747"/>
                <a:gd name="connsiteY15" fmla="*/ 141797 h 1729207"/>
                <a:gd name="connsiteX16" fmla="*/ 0 w 1725747"/>
                <a:gd name="connsiteY16" fmla="*/ 1587413 h 1729207"/>
                <a:gd name="connsiteX17" fmla="*/ 40297 w 1725747"/>
                <a:gd name="connsiteY17" fmla="*/ 1686479 h 1729207"/>
                <a:gd name="connsiteX18" fmla="*/ 138336 w 1725747"/>
                <a:gd name="connsiteY18" fmla="*/ 1729208 h 1729207"/>
                <a:gd name="connsiteX19" fmla="*/ 1168943 w 1725747"/>
                <a:gd name="connsiteY19" fmla="*/ 1729208 h 1729207"/>
                <a:gd name="connsiteX20" fmla="*/ 1269209 w 1725747"/>
                <a:gd name="connsiteY20" fmla="*/ 1687679 h 1729207"/>
                <a:gd name="connsiteX21" fmla="*/ 1310738 w 1725747"/>
                <a:gd name="connsiteY21" fmla="*/ 1587413 h 1729207"/>
                <a:gd name="connsiteX22" fmla="*/ 1310738 w 1725747"/>
                <a:gd name="connsiteY22" fmla="*/ 1452535 h 1729207"/>
                <a:gd name="connsiteX23" fmla="*/ 1691163 w 1725747"/>
                <a:gd name="connsiteY23" fmla="*/ 1452535 h 1729207"/>
                <a:gd name="connsiteX24" fmla="*/ 1725747 w 1725747"/>
                <a:gd name="connsiteY24" fmla="*/ 1417951 h 1729207"/>
                <a:gd name="connsiteX25" fmla="*/ 1691163 w 1725747"/>
                <a:gd name="connsiteY25" fmla="*/ 1383367 h 1729207"/>
                <a:gd name="connsiteX26" fmla="*/ 964897 w 1725747"/>
                <a:gd name="connsiteY26" fmla="*/ 118280 h 1729207"/>
                <a:gd name="connsiteX27" fmla="*/ 1192464 w 1725747"/>
                <a:gd name="connsiteY27" fmla="*/ 345847 h 1729207"/>
                <a:gd name="connsiteX28" fmla="*/ 964897 w 1725747"/>
                <a:gd name="connsiteY28" fmla="*/ 345847 h 1729207"/>
                <a:gd name="connsiteX29" fmla="*/ 1241570 w 1725747"/>
                <a:gd name="connsiteY29" fmla="*/ 864605 h 1729207"/>
                <a:gd name="connsiteX30" fmla="*/ 1241570 w 1725747"/>
                <a:gd name="connsiteY30" fmla="*/ 1383367 h 1729207"/>
                <a:gd name="connsiteX31" fmla="*/ 1103233 w 1725747"/>
                <a:gd name="connsiteY31" fmla="*/ 1383367 h 1729207"/>
                <a:gd name="connsiteX32" fmla="*/ 1103233 w 1725747"/>
                <a:gd name="connsiteY32" fmla="*/ 830021 h 1729207"/>
                <a:gd name="connsiteX33" fmla="*/ 1241570 w 1725747"/>
                <a:gd name="connsiteY33" fmla="*/ 830021 h 1729207"/>
                <a:gd name="connsiteX34" fmla="*/ 1168943 w 1725747"/>
                <a:gd name="connsiteY34" fmla="*/ 1660040 h 1729207"/>
                <a:gd name="connsiteX35" fmla="*/ 138336 w 1725747"/>
                <a:gd name="connsiteY35" fmla="*/ 1660040 h 1729207"/>
                <a:gd name="connsiteX36" fmla="*/ 88162 w 1725747"/>
                <a:gd name="connsiteY36" fmla="*/ 1638573 h 1729207"/>
                <a:gd name="connsiteX37" fmla="*/ 69168 w 1725747"/>
                <a:gd name="connsiteY37" fmla="*/ 1587413 h 1729207"/>
                <a:gd name="connsiteX38" fmla="*/ 69168 w 1725747"/>
                <a:gd name="connsiteY38" fmla="*/ 141797 h 1729207"/>
                <a:gd name="connsiteX39" fmla="*/ 89431 w 1725747"/>
                <a:gd name="connsiteY39" fmla="*/ 92892 h 1729207"/>
                <a:gd name="connsiteX40" fmla="*/ 138336 w 1725747"/>
                <a:gd name="connsiteY40" fmla="*/ 72628 h 1729207"/>
                <a:gd name="connsiteX41" fmla="*/ 899187 w 1725747"/>
                <a:gd name="connsiteY41" fmla="*/ 72628 h 1729207"/>
                <a:gd name="connsiteX42" fmla="*/ 899187 w 1725747"/>
                <a:gd name="connsiteY42" fmla="*/ 380428 h 1729207"/>
                <a:gd name="connsiteX43" fmla="*/ 909320 w 1725747"/>
                <a:gd name="connsiteY43" fmla="*/ 404879 h 1729207"/>
                <a:gd name="connsiteX44" fmla="*/ 933771 w 1725747"/>
                <a:gd name="connsiteY44" fmla="*/ 415012 h 1729207"/>
                <a:gd name="connsiteX45" fmla="*/ 1245028 w 1725747"/>
                <a:gd name="connsiteY45" fmla="*/ 415012 h 1729207"/>
                <a:gd name="connsiteX46" fmla="*/ 1245028 w 1725747"/>
                <a:gd name="connsiteY46" fmla="*/ 760853 h 1729207"/>
                <a:gd name="connsiteX47" fmla="*/ 1068649 w 1725747"/>
                <a:gd name="connsiteY47" fmla="*/ 760853 h 1729207"/>
                <a:gd name="connsiteX48" fmla="*/ 1034065 w 1725747"/>
                <a:gd name="connsiteY48" fmla="*/ 795437 h 1729207"/>
                <a:gd name="connsiteX49" fmla="*/ 1034065 w 1725747"/>
                <a:gd name="connsiteY49" fmla="*/ 1383367 h 1729207"/>
                <a:gd name="connsiteX50" fmla="*/ 964897 w 1725747"/>
                <a:gd name="connsiteY50" fmla="*/ 1383367 h 1729207"/>
                <a:gd name="connsiteX51" fmla="*/ 964897 w 1725747"/>
                <a:gd name="connsiteY51" fmla="*/ 1002942 h 1729207"/>
                <a:gd name="connsiteX52" fmla="*/ 954764 w 1725747"/>
                <a:gd name="connsiteY52" fmla="*/ 978487 h 1729207"/>
                <a:gd name="connsiteX53" fmla="*/ 930313 w 1725747"/>
                <a:gd name="connsiteY53" fmla="*/ 968357 h 1729207"/>
                <a:gd name="connsiteX54" fmla="*/ 722808 w 1725747"/>
                <a:gd name="connsiteY54" fmla="*/ 968357 h 1729207"/>
                <a:gd name="connsiteX55" fmla="*/ 688224 w 1725747"/>
                <a:gd name="connsiteY55" fmla="*/ 1002942 h 1729207"/>
                <a:gd name="connsiteX56" fmla="*/ 688224 w 1725747"/>
                <a:gd name="connsiteY56" fmla="*/ 1383367 h 1729207"/>
                <a:gd name="connsiteX57" fmla="*/ 653640 w 1725747"/>
                <a:gd name="connsiteY57" fmla="*/ 1383367 h 1729207"/>
                <a:gd name="connsiteX58" fmla="*/ 619056 w 1725747"/>
                <a:gd name="connsiteY58" fmla="*/ 1417951 h 1729207"/>
                <a:gd name="connsiteX59" fmla="*/ 653640 w 1725747"/>
                <a:gd name="connsiteY59" fmla="*/ 1452535 h 1729207"/>
                <a:gd name="connsiteX60" fmla="*/ 1241570 w 1725747"/>
                <a:gd name="connsiteY60" fmla="*/ 1452535 h 1729207"/>
                <a:gd name="connsiteX61" fmla="*/ 1241570 w 1725747"/>
                <a:gd name="connsiteY61" fmla="*/ 1587413 h 1729207"/>
                <a:gd name="connsiteX62" fmla="*/ 1221400 w 1725747"/>
                <a:gd name="connsiteY62" fmla="*/ 1639870 h 1729207"/>
                <a:gd name="connsiteX63" fmla="*/ 1168943 w 1725747"/>
                <a:gd name="connsiteY63" fmla="*/ 1660040 h 1729207"/>
                <a:gd name="connsiteX64" fmla="*/ 895729 w 1725747"/>
                <a:gd name="connsiteY64" fmla="*/ 1383367 h 1729207"/>
                <a:gd name="connsiteX65" fmla="*/ 757392 w 1725747"/>
                <a:gd name="connsiteY65" fmla="*/ 1383367 h 1729207"/>
                <a:gd name="connsiteX66" fmla="*/ 757392 w 1725747"/>
                <a:gd name="connsiteY66" fmla="*/ 1037526 h 1729207"/>
                <a:gd name="connsiteX67" fmla="*/ 895729 w 1725747"/>
                <a:gd name="connsiteY67" fmla="*/ 1037526 h 1729207"/>
                <a:gd name="connsiteX68" fmla="*/ 1449074 w 1725747"/>
                <a:gd name="connsiteY68" fmla="*/ 1383367 h 1729207"/>
                <a:gd name="connsiteX69" fmla="*/ 1449074 w 1725747"/>
                <a:gd name="connsiteY69" fmla="*/ 622516 h 1729207"/>
                <a:gd name="connsiteX70" fmla="*/ 1587411 w 1725747"/>
                <a:gd name="connsiteY70" fmla="*/ 622516 h 1729207"/>
                <a:gd name="connsiteX71" fmla="*/ 1587411 w 1725747"/>
                <a:gd name="connsiteY71" fmla="*/ 1383367 h 172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25747" h="1729207">
                  <a:moveTo>
                    <a:pt x="1691163" y="1383367"/>
                  </a:moveTo>
                  <a:lnTo>
                    <a:pt x="1656579" y="1383367"/>
                  </a:lnTo>
                  <a:lnTo>
                    <a:pt x="1656579" y="587932"/>
                  </a:lnTo>
                  <a:cubicBezTo>
                    <a:pt x="1656579" y="578761"/>
                    <a:pt x="1652931" y="569966"/>
                    <a:pt x="1646446" y="563481"/>
                  </a:cubicBezTo>
                  <a:cubicBezTo>
                    <a:pt x="1639962" y="556997"/>
                    <a:pt x="1631167" y="553348"/>
                    <a:pt x="1621995" y="553348"/>
                  </a:cubicBezTo>
                  <a:lnTo>
                    <a:pt x="1414490" y="553348"/>
                  </a:lnTo>
                  <a:cubicBezTo>
                    <a:pt x="1395390" y="553348"/>
                    <a:pt x="1379906" y="568831"/>
                    <a:pt x="1379906" y="587932"/>
                  </a:cubicBezTo>
                  <a:lnTo>
                    <a:pt x="1379906" y="1383367"/>
                  </a:lnTo>
                  <a:lnTo>
                    <a:pt x="1310738" y="1383367"/>
                  </a:lnTo>
                  <a:lnTo>
                    <a:pt x="1310738" y="380428"/>
                  </a:lnTo>
                  <a:cubicBezTo>
                    <a:pt x="1310845" y="371256"/>
                    <a:pt x="1307076" y="362461"/>
                    <a:pt x="1300363" y="356219"/>
                  </a:cubicBezTo>
                  <a:lnTo>
                    <a:pt x="954522" y="10377"/>
                  </a:lnTo>
                  <a:cubicBezTo>
                    <a:pt x="948279" y="3663"/>
                    <a:pt x="939484" y="-106"/>
                    <a:pt x="930313" y="2"/>
                  </a:cubicBezTo>
                  <a:lnTo>
                    <a:pt x="138336" y="2"/>
                  </a:lnTo>
                  <a:cubicBezTo>
                    <a:pt x="101335" y="907"/>
                    <a:pt x="66156" y="16241"/>
                    <a:pt x="40297" y="42731"/>
                  </a:cubicBezTo>
                  <a:cubicBezTo>
                    <a:pt x="14453" y="69223"/>
                    <a:pt x="-14" y="104778"/>
                    <a:pt x="0" y="141797"/>
                  </a:cubicBezTo>
                  <a:lnTo>
                    <a:pt x="0" y="1587413"/>
                  </a:lnTo>
                  <a:cubicBezTo>
                    <a:pt x="-14" y="1624429"/>
                    <a:pt x="14456" y="1659984"/>
                    <a:pt x="40297" y="1686479"/>
                  </a:cubicBezTo>
                  <a:cubicBezTo>
                    <a:pt x="66156" y="1712971"/>
                    <a:pt x="101331" y="1728305"/>
                    <a:pt x="138336" y="1729208"/>
                  </a:cubicBezTo>
                  <a:lnTo>
                    <a:pt x="1168943" y="1729208"/>
                  </a:lnTo>
                  <a:cubicBezTo>
                    <a:pt x="1206553" y="1729208"/>
                    <a:pt x="1242611" y="1714268"/>
                    <a:pt x="1269209" y="1687679"/>
                  </a:cubicBezTo>
                  <a:cubicBezTo>
                    <a:pt x="1295798" y="1661081"/>
                    <a:pt x="1310738" y="1625023"/>
                    <a:pt x="1310738" y="1587413"/>
                  </a:cubicBezTo>
                  <a:lnTo>
                    <a:pt x="1310738" y="1452535"/>
                  </a:lnTo>
                  <a:lnTo>
                    <a:pt x="1691163" y="1452535"/>
                  </a:lnTo>
                  <a:cubicBezTo>
                    <a:pt x="1710264" y="1452535"/>
                    <a:pt x="1725747" y="1437052"/>
                    <a:pt x="1725747" y="1417951"/>
                  </a:cubicBezTo>
                  <a:cubicBezTo>
                    <a:pt x="1725747" y="1398850"/>
                    <a:pt x="1710264" y="1383367"/>
                    <a:pt x="1691163" y="1383367"/>
                  </a:cubicBezTo>
                  <a:close/>
                  <a:moveTo>
                    <a:pt x="964897" y="118280"/>
                  </a:moveTo>
                  <a:lnTo>
                    <a:pt x="1192464" y="345847"/>
                  </a:lnTo>
                  <a:lnTo>
                    <a:pt x="964897" y="345847"/>
                  </a:lnTo>
                  <a:close/>
                  <a:moveTo>
                    <a:pt x="1241570" y="864605"/>
                  </a:moveTo>
                  <a:lnTo>
                    <a:pt x="1241570" y="1383367"/>
                  </a:lnTo>
                  <a:lnTo>
                    <a:pt x="1103233" y="1383367"/>
                  </a:lnTo>
                  <a:lnTo>
                    <a:pt x="1103233" y="830021"/>
                  </a:lnTo>
                  <a:lnTo>
                    <a:pt x="1241570" y="830021"/>
                  </a:lnTo>
                  <a:close/>
                  <a:moveTo>
                    <a:pt x="1168943" y="1660040"/>
                  </a:moveTo>
                  <a:lnTo>
                    <a:pt x="138336" y="1660040"/>
                  </a:lnTo>
                  <a:cubicBezTo>
                    <a:pt x="119384" y="1660067"/>
                    <a:pt x="101238" y="1652300"/>
                    <a:pt x="88162" y="1638573"/>
                  </a:cubicBezTo>
                  <a:cubicBezTo>
                    <a:pt x="75086" y="1624847"/>
                    <a:pt x="68221" y="1606355"/>
                    <a:pt x="69168" y="1587413"/>
                  </a:cubicBezTo>
                  <a:lnTo>
                    <a:pt x="69168" y="141797"/>
                  </a:lnTo>
                  <a:cubicBezTo>
                    <a:pt x="69168" y="123451"/>
                    <a:pt x="76448" y="105861"/>
                    <a:pt x="89431" y="92892"/>
                  </a:cubicBezTo>
                  <a:cubicBezTo>
                    <a:pt x="102400" y="79909"/>
                    <a:pt x="119990" y="72628"/>
                    <a:pt x="138336" y="72628"/>
                  </a:cubicBezTo>
                  <a:lnTo>
                    <a:pt x="899187" y="72628"/>
                  </a:lnTo>
                  <a:lnTo>
                    <a:pt x="899187" y="380428"/>
                  </a:lnTo>
                  <a:cubicBezTo>
                    <a:pt x="899187" y="389599"/>
                    <a:pt x="902836" y="398394"/>
                    <a:pt x="909320" y="404879"/>
                  </a:cubicBezTo>
                  <a:cubicBezTo>
                    <a:pt x="915805" y="411363"/>
                    <a:pt x="924599" y="415012"/>
                    <a:pt x="933771" y="415012"/>
                  </a:cubicBezTo>
                  <a:lnTo>
                    <a:pt x="1245028" y="415012"/>
                  </a:lnTo>
                  <a:lnTo>
                    <a:pt x="1245028" y="760853"/>
                  </a:lnTo>
                  <a:lnTo>
                    <a:pt x="1068649" y="760853"/>
                  </a:lnTo>
                  <a:cubicBezTo>
                    <a:pt x="1049548" y="760853"/>
                    <a:pt x="1034065" y="776333"/>
                    <a:pt x="1034065" y="795437"/>
                  </a:cubicBezTo>
                  <a:lnTo>
                    <a:pt x="1034065" y="1383367"/>
                  </a:lnTo>
                  <a:lnTo>
                    <a:pt x="964897" y="1383367"/>
                  </a:lnTo>
                  <a:lnTo>
                    <a:pt x="964897" y="1002942"/>
                  </a:lnTo>
                  <a:cubicBezTo>
                    <a:pt x="964897" y="993766"/>
                    <a:pt x="961248" y="984972"/>
                    <a:pt x="954764" y="978487"/>
                  </a:cubicBezTo>
                  <a:cubicBezTo>
                    <a:pt x="948279" y="972003"/>
                    <a:pt x="939484" y="968357"/>
                    <a:pt x="930313" y="968357"/>
                  </a:cubicBezTo>
                  <a:lnTo>
                    <a:pt x="722808" y="968357"/>
                  </a:lnTo>
                  <a:cubicBezTo>
                    <a:pt x="703707" y="968357"/>
                    <a:pt x="688224" y="983837"/>
                    <a:pt x="688224" y="1002942"/>
                  </a:cubicBezTo>
                  <a:lnTo>
                    <a:pt x="688224" y="1383367"/>
                  </a:lnTo>
                  <a:lnTo>
                    <a:pt x="653640" y="1383367"/>
                  </a:lnTo>
                  <a:cubicBezTo>
                    <a:pt x="634539" y="1383367"/>
                    <a:pt x="619056" y="1398847"/>
                    <a:pt x="619056" y="1417951"/>
                  </a:cubicBezTo>
                  <a:cubicBezTo>
                    <a:pt x="619056" y="1437052"/>
                    <a:pt x="634539" y="1452535"/>
                    <a:pt x="653640" y="1452535"/>
                  </a:cubicBezTo>
                  <a:lnTo>
                    <a:pt x="1241570" y="1452535"/>
                  </a:lnTo>
                  <a:lnTo>
                    <a:pt x="1241570" y="1587413"/>
                  </a:lnTo>
                  <a:cubicBezTo>
                    <a:pt x="1242569" y="1606960"/>
                    <a:pt x="1235248" y="1626023"/>
                    <a:pt x="1221400" y="1639870"/>
                  </a:cubicBezTo>
                  <a:cubicBezTo>
                    <a:pt x="1207553" y="1653718"/>
                    <a:pt x="1188494" y="1661039"/>
                    <a:pt x="1168943" y="1660040"/>
                  </a:cubicBezTo>
                  <a:close/>
                  <a:moveTo>
                    <a:pt x="895729" y="1383367"/>
                  </a:moveTo>
                  <a:lnTo>
                    <a:pt x="757392" y="1383367"/>
                  </a:lnTo>
                  <a:lnTo>
                    <a:pt x="757392" y="1037526"/>
                  </a:lnTo>
                  <a:lnTo>
                    <a:pt x="895729" y="1037526"/>
                  </a:lnTo>
                  <a:close/>
                  <a:moveTo>
                    <a:pt x="1449074" y="1383367"/>
                  </a:moveTo>
                  <a:lnTo>
                    <a:pt x="1449074" y="622516"/>
                  </a:lnTo>
                  <a:lnTo>
                    <a:pt x="1587411" y="622516"/>
                  </a:lnTo>
                  <a:lnTo>
                    <a:pt x="1587411" y="1383367"/>
                  </a:ln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6">
              <a:extLst>
                <a:ext uri="{FF2B5EF4-FFF2-40B4-BE49-F238E27FC236}">
                  <a16:creationId xmlns:a16="http://schemas.microsoft.com/office/drawing/2014/main" id="{F6E9A022-C32F-F89B-92CF-702E4E6184AD}"/>
                </a:ext>
              </a:extLst>
            </p:cNvPr>
            <p:cNvSpPr/>
            <p:nvPr/>
          </p:nvSpPr>
          <p:spPr>
            <a:xfrm>
              <a:off x="-2027618" y="1484628"/>
              <a:ext cx="899186" cy="69168"/>
            </a:xfrm>
            <a:custGeom>
              <a:avLst/>
              <a:gdLst>
                <a:gd name="connsiteX0" fmla="*/ 34584 w 899186"/>
                <a:gd name="connsiteY0" fmla="*/ 69168 h 69168"/>
                <a:gd name="connsiteX1" fmla="*/ 864603 w 899186"/>
                <a:gd name="connsiteY1" fmla="*/ 69168 h 69168"/>
                <a:gd name="connsiteX2" fmla="*/ 899187 w 899186"/>
                <a:gd name="connsiteY2" fmla="*/ 34584 h 69168"/>
                <a:gd name="connsiteX3" fmla="*/ 864603 w 899186"/>
                <a:gd name="connsiteY3" fmla="*/ 0 h 69168"/>
                <a:gd name="connsiteX4" fmla="*/ 34584 w 899186"/>
                <a:gd name="connsiteY4" fmla="*/ 0 h 69168"/>
                <a:gd name="connsiteX5" fmla="*/ 0 w 899186"/>
                <a:gd name="connsiteY5" fmla="*/ 34584 h 69168"/>
                <a:gd name="connsiteX6" fmla="*/ 34584 w 899186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186" h="69168">
                  <a:moveTo>
                    <a:pt x="34584" y="69168"/>
                  </a:moveTo>
                  <a:lnTo>
                    <a:pt x="864603" y="69168"/>
                  </a:lnTo>
                  <a:cubicBezTo>
                    <a:pt x="883704" y="69168"/>
                    <a:pt x="899187" y="53685"/>
                    <a:pt x="899187" y="34584"/>
                  </a:cubicBezTo>
                  <a:cubicBezTo>
                    <a:pt x="899187" y="15483"/>
                    <a:pt x="883704" y="0"/>
                    <a:pt x="864603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7">
              <a:extLst>
                <a:ext uri="{FF2B5EF4-FFF2-40B4-BE49-F238E27FC236}">
                  <a16:creationId xmlns:a16="http://schemas.microsoft.com/office/drawing/2014/main" id="{74D0588F-B917-F633-C069-256EB443092E}"/>
                </a:ext>
              </a:extLst>
            </p:cNvPr>
            <p:cNvSpPr/>
            <p:nvPr/>
          </p:nvSpPr>
          <p:spPr>
            <a:xfrm>
              <a:off x="-2027618" y="1622964"/>
              <a:ext cx="691682" cy="69168"/>
            </a:xfrm>
            <a:custGeom>
              <a:avLst/>
              <a:gdLst>
                <a:gd name="connsiteX0" fmla="*/ 34584 w 691682"/>
                <a:gd name="connsiteY0" fmla="*/ 69168 h 69168"/>
                <a:gd name="connsiteX1" fmla="*/ 657098 w 691682"/>
                <a:gd name="connsiteY1" fmla="*/ 69168 h 69168"/>
                <a:gd name="connsiteX2" fmla="*/ 691682 w 691682"/>
                <a:gd name="connsiteY2" fmla="*/ 34584 h 69168"/>
                <a:gd name="connsiteX3" fmla="*/ 657098 w 691682"/>
                <a:gd name="connsiteY3" fmla="*/ 0 h 69168"/>
                <a:gd name="connsiteX4" fmla="*/ 34584 w 691682"/>
                <a:gd name="connsiteY4" fmla="*/ 0 h 69168"/>
                <a:gd name="connsiteX5" fmla="*/ 0 w 691682"/>
                <a:gd name="connsiteY5" fmla="*/ 34584 h 69168"/>
                <a:gd name="connsiteX6" fmla="*/ 34584 w 691682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682" h="69168">
                  <a:moveTo>
                    <a:pt x="34584" y="69168"/>
                  </a:moveTo>
                  <a:lnTo>
                    <a:pt x="657098" y="69168"/>
                  </a:lnTo>
                  <a:cubicBezTo>
                    <a:pt x="676199" y="69168"/>
                    <a:pt x="691682" y="53685"/>
                    <a:pt x="691682" y="34584"/>
                  </a:cubicBezTo>
                  <a:cubicBezTo>
                    <a:pt x="691682" y="15483"/>
                    <a:pt x="676199" y="0"/>
                    <a:pt x="657098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8">
              <a:extLst>
                <a:ext uri="{FF2B5EF4-FFF2-40B4-BE49-F238E27FC236}">
                  <a16:creationId xmlns:a16="http://schemas.microsoft.com/office/drawing/2014/main" id="{B3BF1684-840C-0959-15B6-DC98EF2CD7F8}"/>
                </a:ext>
              </a:extLst>
            </p:cNvPr>
            <p:cNvSpPr/>
            <p:nvPr/>
          </p:nvSpPr>
          <p:spPr>
            <a:xfrm>
              <a:off x="-2027618" y="1761301"/>
              <a:ext cx="415009" cy="69168"/>
            </a:xfrm>
            <a:custGeom>
              <a:avLst/>
              <a:gdLst>
                <a:gd name="connsiteX0" fmla="*/ 380425 w 415009"/>
                <a:gd name="connsiteY0" fmla="*/ 0 h 69168"/>
                <a:gd name="connsiteX1" fmla="*/ 34584 w 415009"/>
                <a:gd name="connsiteY1" fmla="*/ 0 h 69168"/>
                <a:gd name="connsiteX2" fmla="*/ 0 w 415009"/>
                <a:gd name="connsiteY2" fmla="*/ 34584 h 69168"/>
                <a:gd name="connsiteX3" fmla="*/ 34584 w 415009"/>
                <a:gd name="connsiteY3" fmla="*/ 69168 h 69168"/>
                <a:gd name="connsiteX4" fmla="*/ 380425 w 415009"/>
                <a:gd name="connsiteY4" fmla="*/ 69168 h 69168"/>
                <a:gd name="connsiteX5" fmla="*/ 415009 w 415009"/>
                <a:gd name="connsiteY5" fmla="*/ 34584 h 69168"/>
                <a:gd name="connsiteX6" fmla="*/ 380425 w 415009"/>
                <a:gd name="connsiteY6" fmla="*/ 0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009" h="69168">
                  <a:moveTo>
                    <a:pt x="380425" y="0"/>
                  </a:move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lnTo>
                    <a:pt x="380425" y="69168"/>
                  </a:lnTo>
                  <a:cubicBezTo>
                    <a:pt x="399526" y="69168"/>
                    <a:pt x="415009" y="53685"/>
                    <a:pt x="415009" y="34584"/>
                  </a:cubicBezTo>
                  <a:cubicBezTo>
                    <a:pt x="415009" y="15483"/>
                    <a:pt x="399526" y="0"/>
                    <a:pt x="380425" y="0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Retângulo 4">
            <a:extLst>
              <a:ext uri="{FF2B5EF4-FFF2-40B4-BE49-F238E27FC236}">
                <a16:creationId xmlns:a16="http://schemas.microsoft.com/office/drawing/2014/main" id="{A2AAB047-EE98-409B-F863-DF92BFF7EE7E}"/>
              </a:ext>
            </a:extLst>
          </p:cNvPr>
          <p:cNvSpPr/>
          <p:nvPr/>
        </p:nvSpPr>
        <p:spPr>
          <a:xfrm>
            <a:off x="3861294" y="3463925"/>
            <a:ext cx="6767624" cy="288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Aquisição de Imobilizado 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Mil)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5" name="Chart 3">
            <a:extLst>
              <a:ext uri="{FF2B5EF4-FFF2-40B4-BE49-F238E27FC236}">
                <a16:creationId xmlns:a16="http://schemas.microsoft.com/office/drawing/2014/main" id="{A5D6596E-083E-84B5-F3AB-8D94AA099F66}"/>
              </a:ext>
            </a:extLst>
          </p:cNvPr>
          <p:cNvGraphicFramePr/>
          <p:nvPr>
            <p:custDataLst>
              <p:tags r:id="rId47"/>
            </p:custDataLst>
          </p:nvPr>
        </p:nvGraphicFramePr>
        <p:xfrm>
          <a:off x="3681413" y="3833813"/>
          <a:ext cx="8258175" cy="113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6"/>
          </a:graphicData>
        </a:graphic>
      </p:graphicFrame>
      <p:sp>
        <p:nvSpPr>
          <p:cNvPr id="85" name="Retângulo 84">
            <a:extLst>
              <a:ext uri="{FF2B5EF4-FFF2-40B4-BE49-F238E27FC236}">
                <a16:creationId xmlns:a16="http://schemas.microsoft.com/office/drawing/2014/main" id="{E126B605-1425-C02F-691C-95951B97A652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3700463" y="4860925"/>
            <a:ext cx="1841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B7F974E2-CC9E-4707-8A69-1D92DBA1639D}" type="datetime'''''''''''''''''''''J''''''''''''''an'''''''''''''">
              <a:rPr lang="pt-BR" altLang="en-US" sz="1000" b="1" smtClean="0">
                <a:solidFill>
                  <a:srgbClr val="3D3D3D"/>
                </a:solidFill>
              </a:rPr>
              <a:pPr/>
              <a:t>Jan</a:t>
            </a:fld>
            <a:endParaRPr lang="pt-BR" sz="1000" b="1" dirty="0">
              <a:solidFill>
                <a:srgbClr val="3D3D3D"/>
              </a:solidFill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5439DFC9-7DB0-136F-CC0C-3946A89ECC05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4425950" y="4860925"/>
            <a:ext cx="19526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153F5D7-2751-40EC-A54E-8761372A7293}" type="datetime'''''''''''''''''''F''''''''''e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Fev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132DEB3-E3AE-DDDA-5122-F9714788BACE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5138738" y="4860925"/>
            <a:ext cx="2301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D323F143-A8DF-4F43-A134-0C68BBF784A5}" type="datetime'''''''M''a''''''''''r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Mar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97944543-D02C-36C9-76FF-350D1AA9ABA3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5884863" y="4860925"/>
            <a:ext cx="20161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E94D99DD-A0A1-4678-99B6-F0C626B277A2}" type="datetime'''''A''''''''''''''b''''''r'''''''">
              <a:rPr lang="pt-BR" altLang="en-US" sz="1000" b="1" smtClean="0">
                <a:solidFill>
                  <a:srgbClr val="3D3D3D"/>
                </a:solidFill>
              </a:rPr>
              <a:pPr/>
              <a:t>Abr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4CA611F6-DF8C-2B97-7C65-76CB6FC222A0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660717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7EF420FA-7FE4-43CD-A831-E947D9731AE9}" type="datetime'''''''''''''M''''''''''''''''a''''''''''''''i'''''''''''">
              <a:rPr lang="pt-BR" altLang="en-US" sz="1000" b="1" smtClean="0">
                <a:solidFill>
                  <a:srgbClr val="3D3D3D"/>
                </a:solidFill>
              </a:rPr>
              <a:pPr/>
              <a:t>Mai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379F5B51-389F-4828-0789-FB0FFAF83674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7350125" y="4860925"/>
            <a:ext cx="1905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2F551019-462D-46A3-9A7F-FC013DD9CAB6}" type="datetime'''''''''J''''''''''''''u''''''''''''''''''n'''''">
              <a:rPr lang="pt-BR" altLang="en-US" sz="1000" b="1" smtClean="0">
                <a:solidFill>
                  <a:srgbClr val="3D3D3D"/>
                </a:solidFill>
              </a:rPr>
              <a:pPr/>
              <a:t>Jun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EB7CD46A-B9B7-A4C7-2525-B3DC85A320AA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8099425" y="4860925"/>
            <a:ext cx="1539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FD4B5D9F-6782-4FCC-90F4-7710109D5235}" type="datetime'''''''''J''''ul''''''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Jul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10394FC-D407-FFB1-706E-8CC68FFA6AC9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879792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6B0E063-002E-4033-8F72-F0448420C82C}" type="datetime'A''''''''''''''''''''''''''g''''''''''''''''''''''''o'''''">
              <a:rPr lang="pt-BR" altLang="en-US" sz="1000" b="1" smtClean="0">
                <a:solidFill>
                  <a:srgbClr val="3D3D3D"/>
                </a:solidFill>
              </a:rPr>
              <a:pPr/>
              <a:t>Ago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419A771A-F6FF-E5CE-A3D6-28B90D065809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9545638" y="4860925"/>
            <a:ext cx="1809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6515744C-A291-4B6F-889D-DACEE7572CCD}" type="datetime'''''''''''''''''S''''''''e''''''''t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Set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5F79C032-847B-FDD3-D58D-2B1A70F69284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10263188" y="4860925"/>
            <a:ext cx="21113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3889CCD3-09C4-4CD7-A257-FBFA65E4D4F8}" type="datetime'''''''''''''''''''''''''''''''''''''''''''O''''''''''''u''t'">
              <a:rPr lang="pt-BR" altLang="en-US" sz="1000" b="1" smtClean="0">
                <a:solidFill>
                  <a:srgbClr val="3D3D3D"/>
                </a:solidFill>
              </a:rPr>
              <a:pPr/>
              <a:t>Out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2885C715-7FD6-EB22-95EC-8E666D47C998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10985500" y="4860925"/>
            <a:ext cx="22542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01B4A7C2-90B0-4CBA-826B-4E801EF4D3B9}" type="datetime'''''''''''N''''''o''''''''''''''''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Nov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A3CD34A7-993B-899D-DB9B-ACBD7EC507FC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11725275" y="4860925"/>
            <a:ext cx="2063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90EE370E-0867-4BFC-8116-6D5A9D52F545}" type="datetime'''''''''''''''''''D''''''''''e''''''''''''''''''''''''''z'">
              <a:rPr lang="pt-BR" altLang="en-US" sz="1000" b="1" smtClean="0">
                <a:solidFill>
                  <a:srgbClr val="3D3D3D"/>
                </a:solidFill>
              </a:rPr>
              <a:pPr/>
              <a:t>Dez</a:t>
            </a:fld>
            <a:endParaRPr lang="pt-BR" sz="1000" b="1">
              <a:solidFill>
                <a:srgbClr val="3D3D3D"/>
              </a:solidFill>
            </a:endParaRPr>
          </a:p>
        </p:txBody>
      </p: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23447ED0-5B38-126D-B5B9-31412829991F}"/>
              </a:ext>
            </a:extLst>
          </p:cNvPr>
          <p:cNvCxnSpPr/>
          <p:nvPr>
            <p:custDataLst>
              <p:tags r:id="rId60"/>
            </p:custDataLst>
          </p:nvPr>
        </p:nvCxnSpPr>
        <p:spPr bwMode="gray">
          <a:xfrm>
            <a:off x="7488238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98">
            <a:extLst>
              <a:ext uri="{FF2B5EF4-FFF2-40B4-BE49-F238E27FC236}">
                <a16:creationId xmlns:a16="http://schemas.microsoft.com/office/drawing/2014/main" id="{1DB74B0B-1E20-9948-8BB6-7D3567F1B78C}"/>
              </a:ext>
            </a:extLst>
          </p:cNvPr>
          <p:cNvCxnSpPr/>
          <p:nvPr>
            <p:custDataLst>
              <p:tags r:id="rId61"/>
            </p:custDataLst>
          </p:nvPr>
        </p:nvCxnSpPr>
        <p:spPr bwMode="gray">
          <a:xfrm flipH="1">
            <a:off x="7281863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BFC382DE-A3F1-08A8-7B12-975057689D54}"/>
              </a:ext>
            </a:extLst>
          </p:cNvPr>
          <p:cNvCxnSpPr/>
          <p:nvPr>
            <p:custDataLst>
              <p:tags r:id="rId62"/>
            </p:custDataLst>
          </p:nvPr>
        </p:nvCxnSpPr>
        <p:spPr bwMode="gray">
          <a:xfrm>
            <a:off x="7981950" y="3576638"/>
            <a:ext cx="263525" cy="0"/>
          </a:xfrm>
          <a:prstGeom prst="line">
            <a:avLst/>
          </a:prstGeom>
          <a:ln w="19050" cap="rnd" cmpd="sng" algn="ctr">
            <a:solidFill>
              <a:schemeClr val="hlink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Elipse 100">
            <a:extLst>
              <a:ext uri="{FF2B5EF4-FFF2-40B4-BE49-F238E27FC236}">
                <a16:creationId xmlns:a16="http://schemas.microsoft.com/office/drawing/2014/main" id="{2BC5D4FE-4427-FCAB-73A3-D0A192B00FA6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7386638" y="3544888"/>
            <a:ext cx="63500" cy="63500"/>
          </a:xfrm>
          <a:prstGeom prst="ellipse">
            <a:avLst/>
          </a:prstGeom>
          <a:solidFill>
            <a:srgbClr val="969696"/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Triângulo isósceles 101">
            <a:extLst>
              <a:ext uri="{FF2B5EF4-FFF2-40B4-BE49-F238E27FC236}">
                <a16:creationId xmlns:a16="http://schemas.microsoft.com/office/drawing/2014/main" id="{F7446760-20A1-D451-9D5B-7580019C9586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8081963" y="3544888"/>
            <a:ext cx="63500" cy="63500"/>
          </a:xfrm>
          <a:prstGeom prst="triangle">
            <a:avLst/>
          </a:prstGeom>
          <a:solidFill>
            <a:schemeClr val="hlink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3C62EC98-75D2-5E57-DA15-BF757DB77B68}"/>
              </a:ext>
            </a:extLst>
          </p:cNvPr>
          <p:cNvSpPr/>
          <p:nvPr>
            <p:custDataLst>
              <p:tags r:id="rId65"/>
            </p:custDataLst>
          </p:nvPr>
        </p:nvSpPr>
        <p:spPr bwMode="auto">
          <a:xfrm>
            <a:off x="7610475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72646C1A-0594-45A7-9B05-8E9B155B7481}" type="datetime'''''''''''''20''''''''''''''''''''''2''''''''''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1D07EFFF-EDFE-9FE2-9562-FB4695AF4669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8305800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B8586E0C-F5E8-4935-9311-BA94BC47B16D}" type="datetime'''''''202''5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A413CAE2-D493-CB83-B0BA-1684DCA04027}"/>
              </a:ext>
            </a:extLst>
          </p:cNvPr>
          <p:cNvSpPr txBox="1"/>
          <p:nvPr/>
        </p:nvSpPr>
        <p:spPr>
          <a:xfrm>
            <a:off x="3595342" y="5116355"/>
            <a:ext cx="5396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Intercomunicadores Pedestal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Fev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 leitores biométricos, 2 ventiladores, 2 bombas centrífugas</a:t>
            </a:r>
          </a:p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micro-ondas, 1 ar condicionado, 1 cofre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Abr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picador de carne, 1 </a:t>
            </a:r>
            <a:r>
              <a:rPr lang="pt-BR" sz="1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cooktop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indução 2 bocas e 1 bomba centrífuga</a:t>
            </a:r>
          </a:p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bomba centrífuga e 1 serra elétrica para gesso</a:t>
            </a:r>
          </a:p>
        </p:txBody>
      </p:sp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D896107C-B889-ABED-782F-DCE9561EC1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6369" y="1231349"/>
          <a:ext cx="8374287" cy="187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Worksheet" r:id="rId77" imgW="15043113" imgH="3365573" progId="Excel.Sheet.12">
                  <p:link updateAutomatic="1"/>
                </p:oleObj>
              </mc:Choice>
              <mc:Fallback>
                <p:oleObj name="Worksheet" r:id="rId77" imgW="15043113" imgH="3365573" progId="Excel.Sheet.12">
                  <p:link updateAutomatic="1"/>
                  <p:pic>
                    <p:nvPicPr>
                      <p:cNvPr id="62" name="Objeto 61">
                        <a:extLst>
                          <a:ext uri="{FF2B5EF4-FFF2-40B4-BE49-F238E27FC236}">
                            <a16:creationId xmlns:a16="http://schemas.microsoft.com/office/drawing/2014/main" id="{D896107C-B889-ABED-782F-DCE9561EC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3626369" y="1231349"/>
                        <a:ext cx="8374287" cy="1872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712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18913" y="797572"/>
            <a:ext cx="113730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 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Talita: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 Fluxo PS - Pediatria  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2024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10142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1"/>
            <a:ext cx="102291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 | Manifestações Ouvidoria</a:t>
            </a:r>
          </a:p>
          <a:p>
            <a:pPr defTabSz="914377">
              <a:defRPr/>
            </a:pPr>
            <a:endParaRPr lang="pt-BR" sz="3200" b="1" dirty="0">
              <a:solidFill>
                <a:srgbClr val="006A6B"/>
              </a:solidFill>
              <a:latin typeface="Calibri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3AE924C0-312E-48A1-A6B7-A0F54FA95C1A}"/>
              </a:ext>
            </a:extLst>
          </p:cNvPr>
          <p:cNvGraphicFramePr>
            <a:graphicFrameLocks/>
          </p:cNvGraphicFramePr>
          <p:nvPr/>
        </p:nvGraphicFramePr>
        <p:xfrm>
          <a:off x="0" y="741402"/>
          <a:ext cx="12097568" cy="252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255FA21B-7987-432F-A442-83D1F931DE58}"/>
              </a:ext>
            </a:extLst>
          </p:cNvPr>
          <p:cNvGraphicFramePr>
            <a:graphicFrameLocks/>
          </p:cNvGraphicFramePr>
          <p:nvPr/>
        </p:nvGraphicFramePr>
        <p:xfrm>
          <a:off x="123490" y="3861049"/>
          <a:ext cx="9187967" cy="2272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3C549954-E294-4CD2-8F71-EB2BFB5E780B}"/>
              </a:ext>
            </a:extLst>
          </p:cNvPr>
          <p:cNvGraphicFramePr>
            <a:graphicFrameLocks noGrp="1"/>
          </p:cNvGraphicFramePr>
          <p:nvPr/>
        </p:nvGraphicFramePr>
        <p:xfrm>
          <a:off x="9311455" y="3588467"/>
          <a:ext cx="2623543" cy="1135644"/>
        </p:xfrm>
        <a:graphic>
          <a:graphicData uri="http://schemas.openxmlformats.org/drawingml/2006/table">
            <a:tbl>
              <a:tblPr/>
              <a:tblGrid>
                <a:gridCol w="2623543">
                  <a:extLst>
                    <a:ext uri="{9D8B030D-6E8A-4147-A177-3AD203B41FA5}">
                      <a16:colId xmlns:a16="http://schemas.microsoft.com/office/drawing/2014/main" val="531371374"/>
                    </a:ext>
                  </a:extLst>
                </a:gridCol>
              </a:tblGrid>
              <a:tr h="2839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Média de Manifestações por 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453038"/>
                  </a:ext>
                </a:extLst>
              </a:tr>
              <a:tr h="2839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2023 - 169,5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3632854"/>
                  </a:ext>
                </a:extLst>
              </a:tr>
              <a:tr h="2839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2024 - 142,4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5534171"/>
                  </a:ext>
                </a:extLst>
              </a:tr>
              <a:tr h="2839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de 2025 - 152,8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723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387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10142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1"/>
            <a:ext cx="102291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Maio 2025</a:t>
            </a:r>
          </a:p>
          <a:p>
            <a:pPr defTabSz="914377">
              <a:defRPr/>
            </a:pPr>
            <a:endParaRPr lang="pt-BR" sz="3200" b="1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E8A49E3B-0FB7-4E36-AC43-CAC8C561EB9D}"/>
              </a:ext>
            </a:extLst>
          </p:cNvPr>
          <p:cNvGraphicFramePr>
            <a:graphicFrameLocks/>
          </p:cNvGraphicFramePr>
          <p:nvPr/>
        </p:nvGraphicFramePr>
        <p:xfrm>
          <a:off x="0" y="1079315"/>
          <a:ext cx="12192000" cy="2561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BAD98382-6722-4BC2-9B0D-7AF3D59D5BA0}"/>
              </a:ext>
            </a:extLst>
          </p:cNvPr>
          <p:cNvGraphicFramePr>
            <a:graphicFrameLocks/>
          </p:cNvGraphicFramePr>
          <p:nvPr/>
        </p:nvGraphicFramePr>
        <p:xfrm>
          <a:off x="335360" y="3959714"/>
          <a:ext cx="7344816" cy="198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91EC7CE-4A23-4CF5-B344-530016546716}"/>
              </a:ext>
            </a:extLst>
          </p:cNvPr>
          <p:cNvGraphicFramePr>
            <a:graphicFrameLocks noGrp="1"/>
          </p:cNvGraphicFramePr>
          <p:nvPr/>
        </p:nvGraphicFramePr>
        <p:xfrm>
          <a:off x="7536161" y="4535397"/>
          <a:ext cx="4508500" cy="868680"/>
        </p:xfrm>
        <a:graphic>
          <a:graphicData uri="http://schemas.openxmlformats.org/drawingml/2006/table">
            <a:tbl>
              <a:tblPr/>
              <a:tblGrid>
                <a:gridCol w="1203540">
                  <a:extLst>
                    <a:ext uri="{9D8B030D-6E8A-4147-A177-3AD203B41FA5}">
                      <a16:colId xmlns:a16="http://schemas.microsoft.com/office/drawing/2014/main" val="811515577"/>
                    </a:ext>
                  </a:extLst>
                </a:gridCol>
                <a:gridCol w="1079365">
                  <a:extLst>
                    <a:ext uri="{9D8B030D-6E8A-4147-A177-3AD203B41FA5}">
                      <a16:colId xmlns:a16="http://schemas.microsoft.com/office/drawing/2014/main" val="3856893304"/>
                    </a:ext>
                  </a:extLst>
                </a:gridCol>
                <a:gridCol w="955191">
                  <a:extLst>
                    <a:ext uri="{9D8B030D-6E8A-4147-A177-3AD203B41FA5}">
                      <a16:colId xmlns:a16="http://schemas.microsoft.com/office/drawing/2014/main" val="331726990"/>
                    </a:ext>
                  </a:extLst>
                </a:gridCol>
                <a:gridCol w="1270404">
                  <a:extLst>
                    <a:ext uri="{9D8B030D-6E8A-4147-A177-3AD203B41FA5}">
                      <a16:colId xmlns:a16="http://schemas.microsoft.com/office/drawing/2014/main" val="2444503830"/>
                    </a:ext>
                  </a:extLst>
                </a:gridCol>
              </a:tblGrid>
              <a:tr h="3333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Maior tempo de espera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Menor tempo de espera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2523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25/05/2025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02:41:00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08/05/2025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00:01:00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969912"/>
                  </a:ext>
                </a:extLst>
              </a:tr>
              <a:tr h="3346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Motivo: Atendimento Gestor assistencial, demandas variadas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Motivo: Atendimento Liderança Experiência da Saúde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802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005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10142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Maio 2025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4937FAE-DDB2-444D-A9B5-5AD6B0B9F450}"/>
              </a:ext>
            </a:extLst>
          </p:cNvPr>
          <p:cNvGraphicFramePr>
            <a:graphicFrameLocks/>
          </p:cNvGraphicFramePr>
          <p:nvPr/>
        </p:nvGraphicFramePr>
        <p:xfrm>
          <a:off x="97509" y="692695"/>
          <a:ext cx="502823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C1A2B2FA-04F6-49D1-9108-DDA7974F7CEC}"/>
              </a:ext>
            </a:extLst>
          </p:cNvPr>
          <p:cNvGraphicFramePr>
            <a:graphicFrameLocks/>
          </p:cNvGraphicFramePr>
          <p:nvPr/>
        </p:nvGraphicFramePr>
        <p:xfrm>
          <a:off x="5231904" y="692695"/>
          <a:ext cx="6763597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3B317A2E-A83F-41E3-B060-F6E313A0463F}"/>
              </a:ext>
            </a:extLst>
          </p:cNvPr>
          <p:cNvGraphicFramePr>
            <a:graphicFrameLocks/>
          </p:cNvGraphicFramePr>
          <p:nvPr/>
        </p:nvGraphicFramePr>
        <p:xfrm>
          <a:off x="87797" y="3565601"/>
          <a:ext cx="11907705" cy="2599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8615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BBEE001-0BA3-45D5-9793-AF0CE91B5B32}"/>
              </a:ext>
            </a:extLst>
          </p:cNvPr>
          <p:cNvSpPr/>
          <p:nvPr/>
        </p:nvSpPr>
        <p:spPr>
          <a:xfrm>
            <a:off x="1" y="216002"/>
            <a:ext cx="10870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</a:t>
            </a:r>
            <a:r>
              <a:rPr lang="pt-BR" sz="3200" b="1" dirty="0">
                <a:solidFill>
                  <a:srgbClr val="296D6B"/>
                </a:solidFill>
                <a:latin typeface="Eurostile"/>
              </a:rPr>
              <a:t> – </a:t>
            </a: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MANIFESTAÇÕES</a:t>
            </a:r>
            <a:r>
              <a:rPr lang="pt-BR" sz="3200" b="1" dirty="0">
                <a:solidFill>
                  <a:srgbClr val="296D6B"/>
                </a:solidFill>
                <a:latin typeface="Eurostile"/>
              </a:rPr>
              <a:t> </a:t>
            </a: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OUVIDORIA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8BB3EF-BBCF-4F56-9A24-7B416EB99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17" t="37033" r="1570" b="23190"/>
          <a:stretch/>
        </p:blipFill>
        <p:spPr>
          <a:xfrm>
            <a:off x="767408" y="1160748"/>
            <a:ext cx="1065718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18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017A5B-11B8-4289-A0EC-CFFEFA1A7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4" t="44609" r="9444" b="15857"/>
          <a:stretch/>
        </p:blipFill>
        <p:spPr>
          <a:xfrm>
            <a:off x="0" y="3494"/>
            <a:ext cx="12192000" cy="68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97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A42A1-35B1-4323-BB42-292B9A25B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42BFE2-DB85-4554-88DC-3BF54F700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CD027E-5FDA-4EDC-A091-56BAC8350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15" t="39218" r="9435" b="21619"/>
          <a:stretch/>
        </p:blipFill>
        <p:spPr>
          <a:xfrm>
            <a:off x="-18044" y="117385"/>
            <a:ext cx="12228087" cy="67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72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43786" y="107810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Semana do Profissional de Saúde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9" t="19550" r="14413"/>
          <a:stretch/>
        </p:blipFill>
        <p:spPr>
          <a:xfrm>
            <a:off x="8166700" y="-1123265"/>
            <a:ext cx="911750" cy="5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233457" y="5669420"/>
            <a:ext cx="11223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399593"/>
                </a:solidFill>
              </a:rPr>
              <a:t>Abertura da Semana do Profissional de Saúde</a:t>
            </a: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6298F74-5D2B-4AA4-8D5E-BC49C267C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150" y="1184444"/>
            <a:ext cx="2797390" cy="3960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CC5670F-0F21-400D-8634-56B8AD633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575" y="1188280"/>
            <a:ext cx="2794681" cy="3957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ED2B6B9-0551-4BBA-BC42-AA38DD4625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" r="17304" b="10068"/>
          <a:stretch/>
        </p:blipFill>
        <p:spPr>
          <a:xfrm>
            <a:off x="263353" y="1412311"/>
            <a:ext cx="5328592" cy="3505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927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EE780B-6E94-4161-A265-C71048CB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59" t="36328" r="9478" b="24911"/>
          <a:stretch/>
        </p:blipFill>
        <p:spPr>
          <a:xfrm>
            <a:off x="8611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23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500EB-EE05-46EA-8D89-B718EFE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C67935-CFFE-486A-A1CE-286B78307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FB79A7-E09E-4CBA-A923-2D29EB9FD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39218" r="9377" b="21248"/>
          <a:stretch/>
        </p:blipFill>
        <p:spPr>
          <a:xfrm>
            <a:off x="21839" y="16453"/>
            <a:ext cx="12196020" cy="68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14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7CC10-02D6-43EC-BF63-45BC63F1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B13829-D567-4117-9662-C985E4066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D61D1C-A39A-4F8D-9A67-2045FD18B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40" t="39927" r="9310" b="23046"/>
          <a:stretch/>
        </p:blipFill>
        <p:spPr>
          <a:xfrm>
            <a:off x="-66758" y="0"/>
            <a:ext cx="1222857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42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9F4014-8081-4931-B948-C524DABA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ADBD11-50EA-439E-B91E-80B2C1861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A8373C-7547-4CA4-A1E0-E072E2ABD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38" t="42912" r="9466" b="17654"/>
          <a:stretch/>
        </p:blipFill>
        <p:spPr>
          <a:xfrm>
            <a:off x="17983" y="-3133"/>
            <a:ext cx="12226247" cy="68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13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386" y="571404"/>
            <a:ext cx="113730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Retorno do Último Encontro: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Fluxo do Paciente  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Talita: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 Fluxo PS - Pediatria 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2191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107668" y="908720"/>
            <a:ext cx="59766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defRPr/>
            </a:pP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Fluxo do Paciente  </a:t>
            </a:r>
          </a:p>
          <a:p>
            <a:endParaRPr lang="pt-BR" sz="2400" b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Dr. Felipe Ferreira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 de Linha – Eficiência Operacional</a:t>
            </a:r>
          </a:p>
          <a:p>
            <a:pPr algn="ctr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4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068" y="965736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6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1506" name="Picture 2" descr="Escola Virtual Go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7042" y="2143116"/>
            <a:ext cx="4782794" cy="3102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2399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Picture 2" descr="A graph of a patient&#10;&#10;AI-generated content may be incorrect.">
            <a:extLst>
              <a:ext uri="{FF2B5EF4-FFF2-40B4-BE49-F238E27FC236}">
                <a16:creationId xmlns:a16="http://schemas.microsoft.com/office/drawing/2014/main" id="{203A906C-6CAB-845E-38F5-CAA1B464B70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667148"/>
            <a:ext cx="9198864" cy="2587752"/>
          </a:xfrm>
          <a:prstGeom prst="rect">
            <a:avLst/>
          </a:prstGeom>
        </p:spPr>
      </p:pic>
      <p:pic>
        <p:nvPicPr>
          <p:cNvPr id="11" name="Picture 10" descr="A graph with numbers and a bar&#10;&#10;AI-generated content may be incorrect.">
            <a:extLst>
              <a:ext uri="{FF2B5EF4-FFF2-40B4-BE49-F238E27FC236}">
                <a16:creationId xmlns:a16="http://schemas.microsoft.com/office/drawing/2014/main" id="{0B2B10EB-87EA-D897-8B15-DD02A8AF5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3429000"/>
            <a:ext cx="9194507" cy="25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16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826B8-8987-4AA7-D1F1-48CFEF5E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D277565F-AA8A-1222-35BA-E968ABAD5A8F}"/>
              </a:ext>
            </a:extLst>
          </p:cNvPr>
          <p:cNvSpPr txBox="1"/>
          <p:nvPr/>
        </p:nvSpPr>
        <p:spPr>
          <a:xfrm>
            <a:off x="0" y="119698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EE0D58-71B3-57B1-9CF3-1E6267CCC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Picture 5" descr="A graph with numbers and a bar&#10;&#10;AI-generated content may be incorrect.">
            <a:extLst>
              <a:ext uri="{FF2B5EF4-FFF2-40B4-BE49-F238E27FC236}">
                <a16:creationId xmlns:a16="http://schemas.microsoft.com/office/drawing/2014/main" id="{8D415867-6AB7-E131-18C6-18375CAC721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705148"/>
            <a:ext cx="9198864" cy="2587752"/>
          </a:xfrm>
          <a:prstGeom prst="rect">
            <a:avLst/>
          </a:prstGeom>
        </p:spPr>
      </p:pic>
      <p:pic>
        <p:nvPicPr>
          <p:cNvPr id="4" name="Picture 3" descr="A graph of a patient&#10;&#10;AI-generated content may be incorrect.">
            <a:extLst>
              <a:ext uri="{FF2B5EF4-FFF2-40B4-BE49-F238E27FC236}">
                <a16:creationId xmlns:a16="http://schemas.microsoft.com/office/drawing/2014/main" id="{E4954893-71F3-891A-0A56-CE668C71DF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3429000"/>
            <a:ext cx="9198864" cy="258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72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168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Picture 2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8B7B57C6-3A10-5B9E-36B7-519CB01B5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3667202"/>
            <a:ext cx="9198864" cy="2589213"/>
          </a:xfrm>
          <a:prstGeom prst="rect">
            <a:avLst/>
          </a:prstGeom>
        </p:spPr>
      </p:pic>
      <p:pic>
        <p:nvPicPr>
          <p:cNvPr id="6" name="Picture 5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72125EFD-F99E-E8B8-16CE-10D8A2CF70A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872761"/>
            <a:ext cx="9198864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5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15032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Operação Higiene das Mãos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9" t="19550" r="14413"/>
          <a:stretch/>
        </p:blipFill>
        <p:spPr>
          <a:xfrm>
            <a:off x="8166700" y="-1123265"/>
            <a:ext cx="911750" cy="5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4295822" y="5373216"/>
            <a:ext cx="11223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99593"/>
                </a:solidFill>
              </a:rPr>
              <a:t>Juntos Contra a Ameaça Invisível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A8C3FC-F020-47DB-B779-D08B6C92F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822" y="1328634"/>
            <a:ext cx="3509886" cy="3509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926A892-6765-411A-AC30-7127468E1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1133996"/>
            <a:ext cx="3742555" cy="2283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0CDFD33-4462-49E0-8F0D-B303CF61C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7" y="3583380"/>
            <a:ext cx="3742556" cy="251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F7647FD-7200-4C14-BE33-45A0A1C590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250"/>
          <a:stretch/>
        </p:blipFill>
        <p:spPr>
          <a:xfrm>
            <a:off x="7951607" y="1329144"/>
            <a:ext cx="3034501" cy="3509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271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7" name="Picture 6" descr="A graph of a patient&#10;&#10;AI-generated content may be incorrect.">
            <a:extLst>
              <a:ext uri="{FF2B5EF4-FFF2-40B4-BE49-F238E27FC236}">
                <a16:creationId xmlns:a16="http://schemas.microsoft.com/office/drawing/2014/main" id="{EDB016F0-3E5C-77D9-35CA-166417A3F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844692"/>
            <a:ext cx="9198864" cy="25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77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80960" y="142852"/>
            <a:ext cx="11501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7" name="Picture 6" descr="A graph with a bar and text&#10;&#10;AI-generated content may be incorrect.">
            <a:extLst>
              <a:ext uri="{FF2B5EF4-FFF2-40B4-BE49-F238E27FC236}">
                <a16:creationId xmlns:a16="http://schemas.microsoft.com/office/drawing/2014/main" id="{1C07C44A-53CB-81C7-5FDB-292260DE66E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3551646"/>
            <a:ext cx="9198864" cy="25877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DA96FAD-6835-40D0-E0C9-B92725E2A389}"/>
              </a:ext>
            </a:extLst>
          </p:cNvPr>
          <p:cNvGrpSpPr/>
          <p:nvPr/>
        </p:nvGrpSpPr>
        <p:grpSpPr>
          <a:xfrm>
            <a:off x="1496568" y="839404"/>
            <a:ext cx="9198864" cy="2587752"/>
            <a:chOff x="1847528" y="1078776"/>
            <a:chExt cx="7772400" cy="2200153"/>
          </a:xfrm>
        </p:grpSpPr>
        <p:pic>
          <p:nvPicPr>
            <p:cNvPr id="3" name="Picture 2" descr="A graph with green columns&#10;&#10;AI-generated content may be incorrect.">
              <a:extLst>
                <a:ext uri="{FF2B5EF4-FFF2-40B4-BE49-F238E27FC236}">
                  <a16:creationId xmlns:a16="http://schemas.microsoft.com/office/drawing/2014/main" id="{2B08E276-6018-FAA2-B693-20C24B4EC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28" y="1078776"/>
              <a:ext cx="7772400" cy="22001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13DECB-8668-E163-9090-9908E19D9C7B}"/>
                </a:ext>
              </a:extLst>
            </p:cNvPr>
            <p:cNvSpPr txBox="1"/>
            <p:nvPr/>
          </p:nvSpPr>
          <p:spPr>
            <a:xfrm>
              <a:off x="3003521" y="1183216"/>
              <a:ext cx="57886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Tempo </a:t>
              </a:r>
              <a:r>
                <a:rPr lang="en-US" sz="1600" b="1" dirty="0" err="1"/>
                <a:t>Médio</a:t>
              </a:r>
              <a:r>
                <a:rPr lang="en-US" sz="1600" b="1" dirty="0"/>
                <a:t> entre a </a:t>
              </a:r>
              <a:r>
                <a:rPr lang="en-US" sz="1600" b="1" dirty="0" err="1"/>
                <a:t>solicitação</a:t>
              </a:r>
              <a:r>
                <a:rPr lang="en-US" sz="1600" b="1" dirty="0"/>
                <a:t> e a </a:t>
              </a:r>
              <a:r>
                <a:rPr lang="en-US" sz="1600" b="1" dirty="0" err="1"/>
                <a:t>reserva</a:t>
              </a:r>
              <a:r>
                <a:rPr lang="en-US" sz="1600" b="1" dirty="0"/>
                <a:t> do </a:t>
              </a:r>
              <a:r>
                <a:rPr lang="en-US" sz="1600" b="1" dirty="0" err="1"/>
                <a:t>leito</a:t>
              </a:r>
              <a:r>
                <a:rPr lang="en-US" sz="1600" b="1" dirty="0"/>
                <a:t> – UPA </a:t>
              </a:r>
              <a:r>
                <a:rPr lang="en-US" sz="1600" b="1" dirty="0" err="1"/>
                <a:t>Adulto</a:t>
              </a:r>
              <a:endParaRPr lang="en-US" sz="1600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E4F6D6-E6BD-7697-ACC7-E0C0F842E7F1}"/>
              </a:ext>
            </a:extLst>
          </p:cNvPr>
          <p:cNvSpPr txBox="1"/>
          <p:nvPr/>
        </p:nvSpPr>
        <p:spPr>
          <a:xfrm>
            <a:off x="2783632" y="3630078"/>
            <a:ext cx="66967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Tempo </a:t>
            </a:r>
            <a:r>
              <a:rPr lang="en-US" sz="1600" b="1" dirty="0" err="1"/>
              <a:t>Médio</a:t>
            </a:r>
            <a:r>
              <a:rPr lang="en-US" sz="1600" b="1" dirty="0"/>
              <a:t> entre a </a:t>
            </a:r>
            <a:r>
              <a:rPr lang="en-US" sz="1600" b="1" dirty="0" err="1"/>
              <a:t>solicitação</a:t>
            </a:r>
            <a:r>
              <a:rPr lang="en-US" sz="1600" b="1" dirty="0"/>
              <a:t> e a </a:t>
            </a:r>
            <a:r>
              <a:rPr lang="en-US" sz="1600" b="1" dirty="0" err="1"/>
              <a:t>reserva</a:t>
            </a:r>
            <a:r>
              <a:rPr lang="en-US" sz="1600" b="1" dirty="0"/>
              <a:t> do </a:t>
            </a:r>
            <a:r>
              <a:rPr lang="en-US" sz="1600" b="1" dirty="0" err="1"/>
              <a:t>leito</a:t>
            </a:r>
            <a:r>
              <a:rPr lang="en-US" sz="1600" b="1" dirty="0"/>
              <a:t> – UPA </a:t>
            </a:r>
            <a:r>
              <a:rPr lang="en-US" sz="1600" b="1" dirty="0" err="1"/>
              <a:t>Pediátrica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597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107668" y="908720"/>
            <a:ext cx="597666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defRPr/>
            </a:pP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Fluxo PS - Pediatria  </a:t>
            </a:r>
          </a:p>
          <a:p>
            <a:endParaRPr lang="pt-BR" sz="2400" b="1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Talita Magalhães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Coordenadora de Linha Materno Infantil</a:t>
            </a:r>
          </a:p>
          <a:p>
            <a:pPr algn="ctr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05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965736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006A6B"/>
                </a:solidFill>
                <a:latin typeface="Trebuchet MS" panose="020B0603020202020204" pitchFamily="34" charset="0"/>
              </a:rPr>
              <a:t>Fluxo do Paciente Pediátrico</a:t>
            </a:r>
            <a:endParaRPr lang="pt-BR" sz="36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7" name="Picture 2" descr="Um Peregrino: 27 de julho - Dia do Pediatra">
            <a:extLst>
              <a:ext uri="{FF2B5EF4-FFF2-40B4-BE49-F238E27FC236}">
                <a16:creationId xmlns:a16="http://schemas.microsoft.com/office/drawing/2014/main" id="{D4EBE515-E8FC-4687-86EA-7732DEB1E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132856"/>
            <a:ext cx="8437945" cy="32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21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dirty="0">
                <a:solidFill>
                  <a:srgbClr val="399593"/>
                </a:solidFill>
              </a:rPr>
              <a:t>Perfil da População Pediátrica Atendida</a:t>
            </a:r>
            <a:endParaRPr lang="pt-BR" sz="3600" b="1" i="0" kern="1200" dirty="0">
              <a:solidFill>
                <a:srgbClr val="399593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F486A86-2B8B-42F2-B185-639DE70157CD}"/>
              </a:ext>
            </a:extLst>
          </p:cNvPr>
          <p:cNvSpPr txBox="1"/>
          <p:nvPr/>
        </p:nvSpPr>
        <p:spPr>
          <a:xfrm>
            <a:off x="774252" y="1268760"/>
            <a:ext cx="2787165" cy="38472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Faixa Etária: 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0 a 17 anos e 11 meses e 29 dias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FLUXO EXCLUSIVO PEDIÁTRICO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3244437-A3BC-410B-B01A-45A605788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983A6CA-AC42-49BE-82F4-37E45FC11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511" y="1568680"/>
            <a:ext cx="5231904" cy="294294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A6E9470-2FDF-473D-9CD8-32FC95326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704" y="896986"/>
            <a:ext cx="3517518" cy="484127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18CDB2B-3931-4141-B44C-E8AFB3C7E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597" y="875586"/>
            <a:ext cx="3442374" cy="484126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6AE4F45-7699-4CF7-910F-62F797E47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760" y="2194104"/>
            <a:ext cx="7834316" cy="23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dirty="0">
                <a:solidFill>
                  <a:srgbClr val="399593"/>
                </a:solidFill>
              </a:rPr>
              <a:t>Volumetria de atendimento no PSI </a:t>
            </a:r>
            <a:endParaRPr lang="pt-BR" sz="3600" b="1" i="0" kern="1200" dirty="0">
              <a:solidFill>
                <a:srgbClr val="399593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9D8983A-7152-4B65-BF90-0004E9677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73" y="2011471"/>
            <a:ext cx="5271240" cy="3168352"/>
          </a:xfrm>
          <a:prstGeom prst="rect">
            <a:avLst/>
          </a:prstGeom>
        </p:spPr>
      </p:pic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B9C94596-213F-43E8-8EB9-B720FB67ECAA}"/>
              </a:ext>
            </a:extLst>
          </p:cNvPr>
          <p:cNvSpPr/>
          <p:nvPr/>
        </p:nvSpPr>
        <p:spPr>
          <a:xfrm>
            <a:off x="2279576" y="2669293"/>
            <a:ext cx="2304256" cy="268423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5EA2FB1E-2AC5-4F21-A474-4ADFFCD338AB}"/>
              </a:ext>
            </a:extLst>
          </p:cNvPr>
          <p:cNvSpPr/>
          <p:nvPr/>
        </p:nvSpPr>
        <p:spPr>
          <a:xfrm>
            <a:off x="4598521" y="3176972"/>
            <a:ext cx="2808312" cy="504056"/>
          </a:xfrm>
          <a:prstGeom prst="rightArrow">
            <a:avLst/>
          </a:prstGeom>
          <a:solidFill>
            <a:srgbClr val="52BA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79FEBE6-0AC7-44F8-9105-CE1D5174D4ED}"/>
              </a:ext>
            </a:extLst>
          </p:cNvPr>
          <p:cNvSpPr txBox="1"/>
          <p:nvPr/>
        </p:nvSpPr>
        <p:spPr>
          <a:xfrm>
            <a:off x="7608168" y="2690336"/>
            <a:ext cx="3816424" cy="1477328"/>
          </a:xfrm>
          <a:prstGeom prst="rect">
            <a:avLst/>
          </a:prstGeom>
          <a:solidFill>
            <a:srgbClr val="52BA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PERÍODO DE SAZONALIDADE: </a:t>
            </a:r>
            <a:r>
              <a:rPr lang="pt-BR" b="1" dirty="0">
                <a:solidFill>
                  <a:schemeClr val="bg1"/>
                </a:solidFill>
              </a:rPr>
              <a:t>DOENÇAS RESPIRATÓRIAS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Equipe do TRA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Contratação de médico</a:t>
            </a:r>
          </a:p>
        </p:txBody>
      </p:sp>
    </p:spTree>
    <p:extLst>
      <p:ext uri="{BB962C8B-B14F-4D97-AF65-F5344CB8AC3E}">
        <p14:creationId xmlns:p14="http://schemas.microsoft.com/office/powerpoint/2010/main" val="1671756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dirty="0">
                <a:solidFill>
                  <a:srgbClr val="399593"/>
                </a:solidFill>
              </a:rPr>
              <a:t>Volumetria Atendida em 2025</a:t>
            </a:r>
            <a:endParaRPr lang="pt-BR" sz="3600" b="1" i="0" kern="1200" dirty="0">
              <a:solidFill>
                <a:srgbClr val="399593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0C06520-439D-4C69-9C40-A940E5D76F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3" t="11630" r="5703" b="6951"/>
          <a:stretch/>
        </p:blipFill>
        <p:spPr>
          <a:xfrm>
            <a:off x="1287989" y="907975"/>
            <a:ext cx="9818347" cy="50420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47644B-9649-4A95-9C05-DF96A0C11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640" y="4783917"/>
            <a:ext cx="948413" cy="11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04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i="0" kern="1200" dirty="0">
                <a:solidFill>
                  <a:srgbClr val="399593"/>
                </a:solidFill>
                <a:latin typeface="+mj-lt"/>
              </a:rPr>
              <a:t>Unidades Pediátricas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DD35D4C-20E9-46A9-9EF9-1C722D8018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63"/>
          <a:stretch/>
        </p:blipFill>
        <p:spPr>
          <a:xfrm>
            <a:off x="549212" y="1159101"/>
            <a:ext cx="3974650" cy="18960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6F9A67-98E1-4A1F-ACAD-7C675F39CB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35"/>
          <a:stretch/>
        </p:blipFill>
        <p:spPr>
          <a:xfrm>
            <a:off x="537092" y="3448193"/>
            <a:ext cx="3986770" cy="18899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0DE5FB-2401-4E23-9F3E-F33A2B63F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856" y="2911898"/>
            <a:ext cx="6784237" cy="24262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519D1E9-902E-4C54-877C-F2B272337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912" y="1089662"/>
            <a:ext cx="5888462" cy="14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546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dirty="0">
                <a:solidFill>
                  <a:srgbClr val="399593"/>
                </a:solidFill>
              </a:rPr>
              <a:t>Média de Permanência</a:t>
            </a:r>
            <a:endParaRPr lang="pt-BR" sz="3600" b="1" i="0" kern="1200" dirty="0">
              <a:solidFill>
                <a:srgbClr val="399593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0F04DAB-F9A4-4E5F-98E5-66E317394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716726"/>
            <a:ext cx="5954236" cy="29391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B923C5E-4B0D-4A4E-BBC6-270AB63D8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519" y="3645652"/>
            <a:ext cx="6663506" cy="23837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62E81E1-0C14-43AE-8874-14E1BEB34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2734" y="1981955"/>
            <a:ext cx="2109744" cy="16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918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dirty="0">
                <a:solidFill>
                  <a:srgbClr val="399593"/>
                </a:solidFill>
                <a:latin typeface="+mj-lt"/>
              </a:rPr>
              <a:t>Monitoramento de Infecção</a:t>
            </a:r>
            <a:endParaRPr lang="pt-BR" sz="3600" i="0" kern="1200" dirty="0">
              <a:solidFill>
                <a:srgbClr val="399593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8501699-03B9-41C6-B000-A979B11C3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13" y="1107281"/>
            <a:ext cx="3515544" cy="22558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A4B38A-6CFE-412A-A699-89E5B781E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537" y="1123403"/>
            <a:ext cx="3845450" cy="24747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F9594F5-1D85-4FEA-A77D-DD8C8168B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920" y="3861048"/>
            <a:ext cx="3982637" cy="22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4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-3330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9" t="19550" r="14413"/>
          <a:stretch/>
        </p:blipFill>
        <p:spPr>
          <a:xfrm>
            <a:off x="8166700" y="-1123265"/>
            <a:ext cx="911750" cy="5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F58BE1C-17EA-4B44-A053-DC077BACDB4B}"/>
              </a:ext>
            </a:extLst>
          </p:cNvPr>
          <p:cNvSpPr txBox="1"/>
          <p:nvPr/>
        </p:nvSpPr>
        <p:spPr>
          <a:xfrm>
            <a:off x="335359" y="108479"/>
            <a:ext cx="10758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ONG Entre Sorrisos no Hospital M’Boi Mirim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D1702B8-593A-40A4-9B74-21C750B53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743509"/>
            <a:ext cx="3676577" cy="5205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DB4817-48F1-43F5-B9B5-ABEFCD62F192}"/>
              </a:ext>
            </a:extLst>
          </p:cNvPr>
          <p:cNvSpPr txBox="1"/>
          <p:nvPr/>
        </p:nvSpPr>
        <p:spPr>
          <a:xfrm>
            <a:off x="4439816" y="4753170"/>
            <a:ext cx="6926888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399593"/>
                </a:solidFill>
              </a:rPr>
              <a:t>Visita Especial: A ONG Entregue Sorrisos realizou uma visita emocionante, levando música, personagens encantados e muita alegria às crianças internadas na Pediatria e na UTI Pediátrica.</a:t>
            </a:r>
          </a:p>
          <a:p>
            <a:pPr>
              <a:defRPr/>
            </a:pPr>
            <a:r>
              <a:rPr lang="pt-BR" sz="1600" dirty="0">
                <a:solidFill>
                  <a:srgbClr val="399593"/>
                </a:solidFill>
              </a:rPr>
              <a:t>A ação, promovida pela equipe de Hospitalidade.</a:t>
            </a:r>
          </a:p>
          <a:p>
            <a:pPr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21BD1B2-EAD6-4236-B9F2-A165E82B16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300" b="25850"/>
          <a:stretch/>
        </p:blipFill>
        <p:spPr>
          <a:xfrm>
            <a:off x="7200602" y="1718659"/>
            <a:ext cx="3170154" cy="2521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95D80B5-44CA-4848-B9A1-1342AE5F8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331" y="1088514"/>
            <a:ext cx="2667633" cy="3545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36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dirty="0">
                <a:solidFill>
                  <a:srgbClr val="399593"/>
                </a:solidFill>
              </a:rPr>
              <a:t>Qualidade Percebida</a:t>
            </a:r>
            <a:endParaRPr lang="pt-BR" sz="3600" b="1" i="0" kern="1200" dirty="0">
              <a:solidFill>
                <a:srgbClr val="399593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0BAC40-257E-4E9E-9298-7D75B94676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30" t="33201" r="2539" b="5901"/>
          <a:stretch/>
        </p:blipFill>
        <p:spPr>
          <a:xfrm>
            <a:off x="839416" y="1206127"/>
            <a:ext cx="4490334" cy="41764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E920F7F-07E5-4568-A55B-102072EDAF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222" t="37400" r="3932" b="6951"/>
          <a:stretch/>
        </p:blipFill>
        <p:spPr>
          <a:xfrm>
            <a:off x="6307538" y="1206128"/>
            <a:ext cx="4800537" cy="431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88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1584" y="227687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2927648" y="4005064"/>
            <a:ext cx="6048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2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15536" y="65150"/>
            <a:ext cx="10945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5 Regras de Ouro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E1AE54-37C8-45F1-86F5-A6C6EC26E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766793"/>
            <a:ext cx="3571597" cy="4804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7162D36-02F7-4492-8E21-ED646A00CE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51" b="12406"/>
          <a:stretch/>
        </p:blipFill>
        <p:spPr>
          <a:xfrm>
            <a:off x="4094862" y="785943"/>
            <a:ext cx="2784786" cy="2526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0ADCAE9-EF5E-49EF-A31C-2268D9948B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841" b="5492"/>
          <a:stretch/>
        </p:blipFill>
        <p:spPr>
          <a:xfrm>
            <a:off x="7001097" y="785943"/>
            <a:ext cx="2792138" cy="2526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C638862-566C-4AA2-9178-918B45AFCB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8" t="17451" r="7476"/>
          <a:stretch/>
        </p:blipFill>
        <p:spPr>
          <a:xfrm>
            <a:off x="4064558" y="3428892"/>
            <a:ext cx="2807915" cy="2174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31C9AB5-932A-486B-B7C8-36D19BC58B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14" t="21782" r="13577" b="6819"/>
          <a:stretch/>
        </p:blipFill>
        <p:spPr>
          <a:xfrm>
            <a:off x="7030074" y="3428892"/>
            <a:ext cx="2807915" cy="2204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2A774F0-5806-4CA6-A361-1A2235663EEB}"/>
              </a:ext>
            </a:extLst>
          </p:cNvPr>
          <p:cNvSpPr txBox="1"/>
          <p:nvPr/>
        </p:nvSpPr>
        <p:spPr>
          <a:xfrm>
            <a:off x="263352" y="57836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99593"/>
                </a:solidFill>
              </a:rPr>
              <a:t>Semana dos encontros sobre Mobilidade Segura</a:t>
            </a:r>
          </a:p>
        </p:txBody>
      </p:sp>
    </p:spTree>
    <p:extLst>
      <p:ext uri="{BB962C8B-B14F-4D97-AF65-F5344CB8AC3E}">
        <p14:creationId xmlns:p14="http://schemas.microsoft.com/office/powerpoint/2010/main" val="11599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3913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Comitê de Diversidade, Equidade e Inclusão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263352" y="5177597"/>
            <a:ext cx="1122380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br>
              <a:rPr lang="pt-BR" sz="1600" dirty="0">
                <a:solidFill>
                  <a:srgbClr val="399593"/>
                </a:solidFill>
              </a:rPr>
            </a:b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2CEFC8-87C4-4779-A661-08467C399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86" y="766793"/>
            <a:ext cx="3609276" cy="5110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007768" y="493793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99593"/>
                </a:solidFill>
              </a:rPr>
              <a:t>Conheça quem está atuando para fortalecer uma cultura mais</a:t>
            </a:r>
          </a:p>
          <a:p>
            <a:r>
              <a:rPr lang="pt-BR" b="1" dirty="0">
                <a:solidFill>
                  <a:srgbClr val="399593"/>
                </a:solidFill>
              </a:rPr>
              <a:t> inclusiva, respeitosa e acolhedora.</a:t>
            </a:r>
          </a:p>
        </p:txBody>
      </p:sp>
    </p:spTree>
    <p:extLst>
      <p:ext uri="{BB962C8B-B14F-4D97-AF65-F5344CB8AC3E}">
        <p14:creationId xmlns:p14="http://schemas.microsoft.com/office/powerpoint/2010/main" val="236562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3913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Reconhecimento Internacional: Hospital Amigo dos Idoso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263352" y="5177597"/>
            <a:ext cx="1122380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br>
              <a:rPr lang="pt-BR" sz="1600" dirty="0">
                <a:solidFill>
                  <a:srgbClr val="399593"/>
                </a:solidFill>
              </a:rPr>
            </a:b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295800" y="550845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99593"/>
                </a:solidFill>
              </a:rPr>
              <a:t>Hospital M'Boi Mirim reconhecido na Iniciativa Internacional</a:t>
            </a:r>
            <a:br>
              <a:rPr lang="pt-BR" b="1" dirty="0">
                <a:solidFill>
                  <a:srgbClr val="399593"/>
                </a:solidFill>
              </a:rPr>
            </a:br>
            <a:r>
              <a:rPr lang="pt-BR" b="1" dirty="0">
                <a:solidFill>
                  <a:srgbClr val="399593"/>
                </a:solidFill>
              </a:rPr>
              <a:t>Age-</a:t>
            </a:r>
            <a:r>
              <a:rPr lang="pt-BR" b="1" dirty="0" err="1">
                <a:solidFill>
                  <a:srgbClr val="399593"/>
                </a:solidFill>
              </a:rPr>
              <a:t>Friendly</a:t>
            </a:r>
            <a:r>
              <a:rPr lang="pt-BR" b="1" dirty="0">
                <a:solidFill>
                  <a:srgbClr val="399593"/>
                </a:solidFill>
              </a:rPr>
              <a:t> Health Systems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E4A14B6-8D16-43ED-8312-E5D526247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47" y="646738"/>
            <a:ext cx="3940250" cy="5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33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_wE9r3IlIAG16zcwIIW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zFV.jIC.grJ5z7YpCy1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i13bwfJPZ796KB3cmvD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RtFivXmxXfF0tgNBqr2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nnZ4nj7q_SqvWB.oNGX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_i2005TImSBEHVauaJR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a_FJdt9z13iiM35EG53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bR93FIc32z0X9JPwFwD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SNP1cT2VczLtesSOwia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1Yp8CuHdERVrsYO_X76_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e.0ZzkjHBXNJPWRSf2C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eGdnRXkyBLIQtTyZCVP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GfyekC3IVESLUols.l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SSzdPvQPmf0TI7w92Es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MBzxV5XO3MgdCDGSnp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mjdSVf9ISGxgHCc5LSF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ZNANWlMjhTlRJqgNeos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w9Wxah63Cevhf.hpLsf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o7a8N7TEEzxVlL1hBxd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ymBpjpF5YKb8DeSq0Zu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CktlXz1_pgFCp74jn1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jj6w0AEmfYQHWe3xcL6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nIEE2_lJwLHh4Irnai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XnbaLTDJn8lc0KDggwA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YvIa5cSCVX_WohNfD5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3j3prmp7X0Kg2ytwegLt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eSRT_hxeLDQG2bRDBtJ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rnBhd6deaaWZm0WaJqt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aisG93lcuhf5tJhKYRv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2CEq4WObIsLHuLgbUXv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K_ZJuXczr5i4Jy6847F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1AtRcy6NOAB1EktaglBW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0MsAtExHK2GLOSirxkI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TlTtWZkQQH4n2048g3a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JSSDGNqFdEJq2Rwyyfz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tlBVwNDAbxRQwbL07Vx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eCcgk1rCliks8AeHomo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vrb_JwxIfAH7E2NJvW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yhWxbEyGvKDM4Dl5oXg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iSuZOg1vts7Pbf_e9FJ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QpaFgZsqTQHb5YJZRVm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df8YKdMQQCK4Rfm18rc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95jUxtAjyXe_onLWJxP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M3l7DA4bZeySouEygtx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_QVCGIa9gRalDKvS7zo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5K8_TnltihJtSVfaeBIh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fG4wD0C4.PKw.Ru5c9U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qJxlQLxj36jiRGRfmcE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2ueGg4RFfI7AG0yDCM.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P7SrqRLVC0L0pMQuOin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1h0RQ6iMBBsG9h75B9d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i.EySMYv4Dc4LM.GyL4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EvNuXqJvYOzC6dSUK_K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eCkhHnz6ai2WHwP_AIU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4g88b3OugIMcmwOVPg7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K5YWGRSdDlB6CDylIsP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SF_VfFVBnTO6u5QkqRi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8D.NIR38TpbiVElLK4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oXBzSmSarWlU8r_srtv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IT0z8bt6x2PZvmMKswP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3q7xGWNAvQveBpDNmAC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iHXvj_Q5C8FRKd9mi4w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rPbm1q1DA9Lcag8..VI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.Ay8WNgtVZN3Y5X6URK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XmEftj4uQibIgq777Dq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lD0CKrRkMnE_Wt29V1o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pGkIM8avwuBLt2D6Z7.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4TiG9V9GvJlhjOen5aJ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opDY.tA6oBt8dSJDhYq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tDTcA8TXcVanUhFj5Jq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Xxz_EdYARt9sN.HyapJ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Yz7kFNBxBo5BqWFMyLw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hwbXWnOZ.9f0SpIqiQ0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5nWHat58BEybm8qns09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N6.tuNHlI8utPqia8z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Lz31C6eKUVxKE5uNBul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YOqrKSPV5WHQRWnH_mK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S.xtDW_.f7o3CHdab.Y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6ZRsCSCvgZ1bRRszBoT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BkCvb3cyL6nBwDSi5y3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Ssg03oeds1ySlZt8nN4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r5NRFX1VQm4Xq6oUr9L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.OTgTpfhmiCY2Yn9k24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GRxu6YwdJHmxyj0rbd9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hk2CewYhBQnnGG3gjqM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SB6mLmKlLqb3.6ykivw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dkdjqvK3qgLqLXR9ImV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X1ESKDQGjTLkuIzu6Q7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JgpFYXVoQyXVcCRMzXb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.5dE5pSzMN4KmJ81Byh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3pgQa0PsZmj0x7uqrE0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D2QXchrLrSE1zLupUD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n65gV.HyXRQ_Uxikk43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e1OCJHTJrYMtGbsbFgd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R3wQTV.GJIAV9yR1fZL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jqLhQOs2BTGDPKM3ROS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shIRUQSP5SVoG05J7M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2GcmdjbdiYTO4L7pN39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U3FdhKF4mm5GVMJfzXu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yRvNqARCem02lHc6jNX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slrjxz6HLyJIPJ9byeS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cvZBVcSE77aPnHFwjNi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0JPVIzop.R18Lcz6wwH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7RrSf9VPErL0aIYnVXx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hURcNqn2sf6DPrF5vSi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E1WcuRvokYEmrIxPUEl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iO50P4gH.GcIn2TzIVZQ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15903</TotalTime>
  <Words>1200</Words>
  <Application>Microsoft Office PowerPoint</Application>
  <PresentationFormat>Widescreen</PresentationFormat>
  <Paragraphs>323</Paragraphs>
  <Slides>61</Slides>
  <Notes>23</Notes>
  <HiddenSlides>0</HiddenSlides>
  <MMClips>0</MMClips>
  <ScaleCrop>false</ScaleCrop>
  <HeadingPairs>
    <vt:vector size="10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Vínculos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4" baseType="lpstr">
      <vt:lpstr>Arial</vt:lpstr>
      <vt:lpstr>Bahnschrift Light SemiCondensed</vt:lpstr>
      <vt:lpstr>Calibri</vt:lpstr>
      <vt:lpstr>Eurostile</vt:lpstr>
      <vt:lpstr>Segoe UI</vt:lpstr>
      <vt:lpstr>Symbol</vt:lpstr>
      <vt:lpstr>Trebuchet MS</vt:lpstr>
      <vt:lpstr>Wingdings 3</vt:lpstr>
      <vt:lpstr>Tema do Office</vt:lpstr>
      <vt:lpstr>file:///\\arqsv0\FIN\ContPlanFinanceiro\PlanejamentoFinanceiro\PFInvestimentos\Business%20Control\3.IIRS%20e%20Cuidado%20Público\0.%20Relatório%20Mensal_Saúde%20Pública\3.%20HMMD_Mboi\05.%2025\05.%2025%20-%20Relatório%20Financeiro%20(HMMD).xlsx!Tabelas!L2C3:L26C23</vt:lpstr>
      <vt:lpstr>file:///\\arqsv0\FIN\ContPlanFinanceiro\PlanejamentoFinanceiro\PFInvestimentos\Business%20Control\3.IIRS%20e%20Cuidado%20Público\0.%20Relatório%20Mensal_Saúde%20Pública\3.%20HMMD_Mboi\05.%2025\05.%2025%20-%20Relatório%20Financeiro%20(HMMD).xlsx!P&amp;L%20HMMD!L3C3:L57C65</vt:lpstr>
      <vt:lpstr>file:///\\arqsv0\FIN\ContPlanFinanceiro\PlanejamentoFinanceiro\PFInvestimentos\Business%20Control\3.IIRS%20e%20Cuidado%20Público\0.%20Relatório%20Mensal_Saúde%20Pública\3.%20HMMD_Mboi\05.%2025\05.%2025%20-%20Relatório%20Financeiro%20(HMMD).xlsx!Tabelas!L29C3:L40C23</vt:lpstr>
      <vt:lpstr>Slide do think-cell</vt:lpstr>
      <vt:lpstr>Relatório Gerencial Conselho Gestor Maio de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Danubia Nascimento Brandao</cp:lastModifiedBy>
  <cp:revision>1293</cp:revision>
  <cp:lastPrinted>2018-08-09T22:48:05Z</cp:lastPrinted>
  <dcterms:created xsi:type="dcterms:W3CDTF">2016-01-13T11:44:51Z</dcterms:created>
  <dcterms:modified xsi:type="dcterms:W3CDTF">2025-06-26T10:45:54Z</dcterms:modified>
</cp:coreProperties>
</file>