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entation.xml" ContentType="application/vnd.openxmlformats-officedocument.presentationml.presentation.main+xml"/>
  <Override PartName="/ppt/media/image34.png" ContentType="image/png"/>
  <Override PartName="/ppt/media/image13.jpeg" ContentType="image/jpeg"/>
  <Override PartName="/ppt/media/image32.png" ContentType="image/png"/>
  <Override PartName="/ppt/media/image31.png" ContentType="image/png"/>
  <Override PartName="/ppt/media/image18.jpeg" ContentType="image/jpeg"/>
  <Override PartName="/ppt/media/image30.png" ContentType="image/png"/>
  <Override PartName="/ppt/media/image27.wmf" ContentType="image/x-wmf"/>
  <Override PartName="/ppt/media/image28.png" ContentType="image/png"/>
  <Override PartName="/ppt/media/image2.png" ContentType="image/png"/>
  <Override PartName="/ppt/media/image22.jpeg" ContentType="image/jpeg"/>
  <Override PartName="/ppt/media/image21.jpeg" ContentType="image/jpeg"/>
  <Override PartName="/ppt/media/image43.png" ContentType="image/png"/>
  <Override PartName="/ppt/media/image26.wmf" ContentType="image/x-wmf"/>
  <Override PartName="/ppt/media/image9.jpeg" ContentType="image/jpeg"/>
  <Override PartName="/ppt/media/image36.png" ContentType="image/png"/>
  <Override PartName="/ppt/media/image25.wmf" ContentType="image/x-wmf"/>
  <Override PartName="/ppt/media/image23.png" ContentType="image/png"/>
  <Override PartName="/ppt/media/image39.png" ContentType="image/png"/>
  <Override PartName="/ppt/media/image35.jpeg" ContentType="image/jpeg"/>
  <Override PartName="/ppt/media/image38.png" ContentType="image/png"/>
  <Override PartName="/ppt/media/image44.png" ContentType="image/png"/>
  <Override PartName="/ppt/media/image14.jpeg" ContentType="image/jpeg"/>
  <Override PartName="/ppt/media/image47.png" ContentType="image/png"/>
  <Override PartName="/ppt/media/image48.wmf" ContentType="image/x-wmf"/>
  <Override PartName="/ppt/media/image46.png" ContentType="image/png"/>
  <Override PartName="/ppt/media/image40.png" ContentType="image/png"/>
  <Override PartName="/ppt/media/image6.png" ContentType="image/png"/>
  <Override PartName="/ppt/media/image37.png" ContentType="image/png"/>
  <Override PartName="/ppt/media/image45.wmf" ContentType="image/x-wmf"/>
  <Override PartName="/ppt/media/image15.jpeg" ContentType="image/jpeg"/>
  <Override PartName="/ppt/media/image42.png" ContentType="image/png"/>
  <Override PartName="/ppt/media/image8.jpeg" ContentType="image/jpeg"/>
  <Override PartName="/ppt/media/image7.jpeg" ContentType="image/jpeg"/>
  <Override PartName="/ppt/media/image10.jpeg" ContentType="image/jpeg"/>
  <Override PartName="/ppt/media/hdphoto2.wdp" ContentType="image/vnd.ms-photo"/>
  <Override PartName="/ppt/media/image17.jpeg" ContentType="image/jpeg"/>
  <Override PartName="/ppt/media/image1.png" ContentType="image/png"/>
  <Override PartName="/ppt/media/image33.png" ContentType="image/png"/>
  <Override PartName="/ppt/media/image20.jpeg" ContentType="image/jpeg"/>
  <Override PartName="/ppt/media/hdphoto1.wdp" ContentType="image/vnd.ms-photo"/>
  <Override PartName="/ppt/media/image11.jpeg" ContentType="image/jpeg"/>
  <Override PartName="/ppt/media/image24.png" ContentType="image/png"/>
  <Override PartName="/ppt/media/image12.jpeg" ContentType="image/jpeg"/>
  <Override PartName="/ppt/media/image29.png" ContentType="image/png"/>
  <Override PartName="/ppt/media/image3.png" ContentType="image/png"/>
  <Override PartName="/ppt/media/image16.jpeg" ContentType="image/jpeg"/>
  <Override PartName="/ppt/media/image4.png" ContentType="image/png"/>
  <Override PartName="/ppt/media/image5.png" ContentType="image/png"/>
  <Override PartName="/ppt/media/image41.png" ContentType="image/png"/>
  <Override PartName="/ppt/media/image19.jpeg" ContentType="image/jpeg"/>
  <Override PartName="/ppt/presProps.xml" ContentType="application/vnd.openxmlformats-officedocument.presentationml.presProps+xml"/>
  <Override PartName="/ppt/drawings/drawing1.xml" ContentType="application/vnd.openxmlformats-officedocument.drawingml.chartshapes+xml"/>
  <Override PartName="/ppt/notesSlides/_rels/notesSlide3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42.xml.rels" ContentType="application/vnd.openxmlformats-package.relationships+xml"/>
  <Override PartName="/ppt/notesSlides/notesSlide3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48.xml" ContentType="application/vnd.openxmlformats-officedocument.presentationml.slide+xml"/>
  <Override PartName="/ppt/slides/slide4.xml" ContentType="application/vnd.openxmlformats-officedocument.presentationml.slide+xml"/>
  <Override PartName="/ppt/slides/slide47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50.xml" ContentType="application/vnd.openxmlformats-officedocument.presentationml.slide+xml"/>
  <Override PartName="/ppt/slides/slide42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6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31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3.xml" ContentType="application/vnd.openxmlformats-officedocument.presentationml.slide+xml"/>
  <Override PartName="/ppt/slides/slide4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4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14.xml.rels" ContentType="application/vnd.openxmlformats-package.relationships+xml"/>
  <Override PartName="/ppt/slides/_rels/slide46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27.xml.rels" ContentType="application/vnd.openxmlformats-package.relationships+xml"/>
  <Override PartName="/ppt/slides/_rels/slide51.xml.rels" ContentType="application/vnd.openxmlformats-package.relationships+xml"/>
  <Override PartName="/ppt/slides/_rels/slide52.xml.rels" ContentType="application/vnd.openxmlformats-package.relationships+xml"/>
  <Override PartName="/ppt/slides/_rels/slide53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49.xml.rels" ContentType="application/vnd.openxmlformats-package.relationships+xml"/>
  <Override PartName="/ppt/slides/_rels/slide33.xml.rels" ContentType="application/vnd.openxmlformats-package.relationships+xml"/>
  <Override PartName="/ppt/slides/_rels/slide36.xml.rels" ContentType="application/vnd.openxmlformats-package.relationships+xml"/>
  <Override PartName="/ppt/slides/_rels/slide20.xml.rels" ContentType="application/vnd.openxmlformats-package.relationships+xml"/>
  <Override PartName="/ppt/slides/_rels/slide23.xml.rels" ContentType="application/vnd.openxmlformats-package.relationships+xml"/>
  <Override PartName="/ppt/slides/_rels/slide39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37.xml.rels" ContentType="application/vnd.openxmlformats-package.relationships+xml"/>
  <Override PartName="/ppt/slides/_rels/slide1.xml.rels" ContentType="application/vnd.openxmlformats-package.relationships+xml"/>
  <Override PartName="/ppt/slides/_rels/slide34.xml.rels" ContentType="application/vnd.openxmlformats-package.relationships+xml"/>
  <Override PartName="/ppt/slides/_rels/slide22.xml.rels" ContentType="application/vnd.openxmlformats-package.relationships+xml"/>
  <Override PartName="/ppt/slides/_rels/slide38.xml.rels" ContentType="application/vnd.openxmlformats-package.relationships+xml"/>
  <Override PartName="/ppt/slides/_rels/slide2.xml.rels" ContentType="application/vnd.openxmlformats-package.relationships+xml"/>
  <Override PartName="/ppt/slides/_rels/slide35.xml.rels" ContentType="application/vnd.openxmlformats-package.relationships+xml"/>
  <Override PartName="/ppt/slides/_rels/slide32.xml.rels" ContentType="application/vnd.openxmlformats-package.relationships+xml"/>
  <Override PartName="/ppt/slides/_rels/slide48.xml.rels" ContentType="application/vnd.openxmlformats-package.relationships+xml"/>
  <Override PartName="/ppt/slides/_rels/slide25.xml.rels" ContentType="application/vnd.openxmlformats-package.relationships+xml"/>
  <Override PartName="/ppt/slides/_rels/slide5.xml.rels" ContentType="application/vnd.openxmlformats-package.relationships+xml"/>
  <Override PartName="/ppt/slides/_rels/slide24.xml.rels" ContentType="application/vnd.openxmlformats-package.relationships+xml"/>
  <Override PartName="/ppt/slides/_rels/slide4.xml.rels" ContentType="application/vnd.openxmlformats-package.relationships+xml"/>
  <Override PartName="/ppt/slides/_rels/slide47.xml.rels" ContentType="application/vnd.openxmlformats-package.relationships+xml"/>
  <Override PartName="/ppt/slides/_rels/slide28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50.xml.rels" ContentType="application/vnd.openxmlformats-package.relationships+xml"/>
  <Override PartName="/ppt/slides/_rels/slide42.xml.rels" ContentType="application/vnd.openxmlformats-package.relationships+xml"/>
  <Override PartName="/ppt/slides/_rels/slide55.xml.rels" ContentType="application/vnd.openxmlformats-package.relationships+xml"/>
  <Override PartName="/ppt/slides/_rels/slide43.xml.rels" ContentType="application/vnd.openxmlformats-package.relationships+xml"/>
  <Override PartName="/ppt/slides/_rels/slide56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54.xml.rels" ContentType="application/vnd.openxmlformats-package.relationships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embeddings/oleObject1.bin" ContentType="application/vnd.openxmlformats-officedocument.oleObject"/>
  <Override PartName="/ppt/embeddings/oleObject1.xlsx" ContentType="application/vnd.openxmlformats-officedocument.spreadsheetml.sheet"/>
  <Override PartName="/ppt/charts/chart35.xml" ContentType="application/vnd.openxmlformats-officedocument.drawingml.chart+xml"/>
  <Override PartName="/ppt/charts/chart34.xml" ContentType="application/vnd.openxmlformats-officedocument.drawingml.chart+xml"/>
  <Override PartName="/ppt/charts/chart33.xml" ContentType="application/vnd.openxmlformats-officedocument.drawingml.chart+xml"/>
  <Override PartName="/ppt/charts/chart32.xml" ContentType="application/vnd.openxmlformats-officedocument.drawingml.chart+xml"/>
  <Override PartName="/ppt/charts/chart31.xml" ContentType="application/vnd.openxmlformats-officedocument.drawingml.chart+xml"/>
  <Override PartName="/ppt/charts/chart30.xml" ContentType="application/vnd.openxmlformats-officedocument.drawingml.chart+xml"/>
  <Override PartName="/ppt/charts/chart25.xml" ContentType="application/vnd.openxmlformats-officedocument.drawingml.chart+xml"/>
  <Override PartName="/ppt/charts/chart2.xml" ContentType="application/vnd.openxmlformats-officedocument.drawingml.chart+xml"/>
  <Override PartName="/ppt/charts/chart24.xml" ContentType="application/vnd.openxmlformats-officedocument.drawingml.chart+xml"/>
  <Override PartName="/ppt/charts/chart1.xml" ContentType="application/vnd.openxmlformats-officedocument.drawingml.chart+xml"/>
  <Override PartName="/ppt/charts/chart23.xml" ContentType="application/vnd.openxmlformats-officedocument.drawingml.chart+xml"/>
  <Override PartName="/ppt/charts/chart22.xml" ContentType="application/vnd.openxmlformats-officedocument.drawingml.chart+xml"/>
  <Override PartName="/ppt/charts/chart21.xml" ContentType="application/vnd.openxmlformats-officedocument.drawingml.chart+xml"/>
  <Override PartName="/ppt/charts/chart36.xml" ContentType="application/vnd.openxmlformats-officedocument.drawingml.chart+xml"/>
  <Override PartName="/ppt/charts/chart20.xml" ContentType="application/vnd.openxmlformats-officedocument.drawingml.chart+xml"/>
  <Override PartName="/ppt/charts/chart6.xml" ContentType="application/vnd.openxmlformats-officedocument.drawingml.chart+xml"/>
  <Override PartName="/ppt/charts/chart29.xml" ContentType="application/vnd.openxmlformats-officedocument.drawingml.chart+xml"/>
  <Override PartName="/ppt/charts/chart19.xml" ContentType="application/vnd.openxmlformats-officedocument.drawingml.chart+xml"/>
  <Override PartName="/ppt/charts/chart5.xml" ContentType="application/vnd.openxmlformats-officedocument.drawingml.chart+xml"/>
  <Override PartName="/ppt/charts/chart28.xml" ContentType="application/vnd.openxmlformats-officedocument.drawingml.chart+xml"/>
  <Override PartName="/ppt/charts/chart18.xml" ContentType="application/vnd.openxmlformats-officedocument.drawingml.chart+xml"/>
  <Override PartName="/ppt/charts/chart4.xml" ContentType="application/vnd.openxmlformats-officedocument.drawingml.chart+xml"/>
  <Override PartName="/ppt/charts/chart27.xml" ContentType="application/vnd.openxmlformats-officedocument.drawingml.chart+xml"/>
  <Override PartName="/ppt/charts/chart17.xml" ContentType="application/vnd.openxmlformats-officedocument.drawingml.chart+xml"/>
  <Override PartName="/ppt/charts/chart3.xml" ContentType="application/vnd.openxmlformats-officedocument.drawingml.chart+xml"/>
  <Override PartName="/ppt/charts/chart26.xml" ContentType="application/vnd.openxmlformats-officedocument.drawingml.chart+xml"/>
  <Override PartName="/ppt/charts/_rels/chart54.xml.rels" ContentType="application/vnd.openxmlformats-package.relationships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63.xml" ContentType="application/vnd.openxmlformats-officedocument.drawingml.chart+xml"/>
  <Override PartName="/ppt/charts/chart8.xml" ContentType="application/vnd.openxmlformats-officedocument.drawingml.chart+xml"/>
  <Override PartName="/ppt/charts/chart11.xml" ContentType="application/vnd.openxmlformats-officedocument.drawingml.chart+xml"/>
  <Override PartName="/ppt/charts/chart64.xml" ContentType="application/vnd.openxmlformats-officedocument.drawingml.chart+xml"/>
  <Override PartName="/ppt/charts/chart9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4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0.xml" ContentType="application/vnd.openxmlformats-officedocument.drawingml.chart+xml"/>
  <Override PartName="/ppt/charts/chart59.xml" ContentType="application/vnd.openxmlformats-officedocument.drawingml.chart+xml"/>
  <Override PartName="/ppt/charts/chart43.xml" ContentType="application/vnd.openxmlformats-officedocument.drawingml.chart+xml"/>
  <Override PartName="/ppt/charts/chart58.xml" ContentType="application/vnd.openxmlformats-officedocument.drawingml.chart+xml"/>
  <Override PartName="/ppt/charts/chart42.xml" ContentType="application/vnd.openxmlformats-officedocument.drawingml.chart+xml"/>
  <Override PartName="/ppt/charts/chart57.xml" ContentType="application/vnd.openxmlformats-officedocument.drawingml.chart+xml"/>
  <Override PartName="/ppt/charts/chart41.xml" ContentType="application/vnd.openxmlformats-officedocument.drawingml.chart+xml"/>
  <Override PartName="/ppt/charts/chart46.xml" ContentType="application/vnd.openxmlformats-officedocument.drawingml.chart+xml"/>
  <Override PartName="/ppt/charts/chart45.xml" ContentType="application/vnd.openxmlformats-officedocument.drawingml.chart+xml"/>
  <Override PartName="/ppt/charts/chart44.xml" ContentType="application/vnd.openxmlformats-officedocument.drawingml.chart+xml"/>
  <Override PartName="/ppt/charts/chart39.xml" ContentType="application/vnd.openxmlformats-officedocument.drawingml.chart+xml"/>
  <Override PartName="/ppt/charts/chart38.xml" ContentType="application/vnd.openxmlformats-officedocument.drawingml.chart+xml"/>
  <Override PartName="/ppt/charts/chart37.xml" ContentType="application/vnd.openxmlformats-officedocument.drawingml.chart+xml"/>
  <Override PartName="/ppt/charts/chart69.xml" ContentType="application/vnd.openxmlformats-officedocument.drawingml.chart+xml"/>
  <Override PartName="/ppt/charts/chart16.xml" ContentType="application/vnd.openxmlformats-officedocument.drawingml.chart+xml"/>
  <Override PartName="/ppt/charts/chart68.xml" ContentType="application/vnd.openxmlformats-officedocument.drawingml.chart+xml"/>
  <Override PartName="/ppt/charts/chart15.xml" ContentType="application/vnd.openxmlformats-officedocument.drawingml.chart+xml"/>
  <Override PartName="/ppt/charts/chart67.xml" ContentType="application/vnd.openxmlformats-officedocument.drawingml.chart+xml"/>
  <Override PartName="/ppt/charts/chart14.xml" ContentType="application/vnd.openxmlformats-officedocument.drawingml.chart+xml"/>
  <Override PartName="/ppt/charts/chart66.xml" ContentType="application/vnd.openxmlformats-officedocument.drawingml.chart+xml"/>
  <Override PartName="/ppt/charts/chart13.xml" ContentType="application/vnd.openxmlformats-officedocument.drawingml.chart+xml"/>
  <Override PartName="/ppt/charts/chart65.xml" ContentType="application/vnd.openxmlformats-officedocument.drawingml.chart+xml"/>
  <Override PartName="/ppt/charts/chart12.xml" ContentType="application/vnd.openxmlformats-officedocument.drawingml.chart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</p:sldIdLst>
  <p:sldSz cx="12192000" cy="6858000"/>
  <p:notesSz cx="6724650" cy="97742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presProps" Target="presProps.xml"/>
</Relationships>
</file>

<file path=ppt/charts/_rels/chart54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% Solicitações e Reclamações - Ouvidoria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86160731968155"/>
          <c:y val="0.18789901334881"/>
          <c:w val="0.965698894918208"/>
          <c:h val="0.568920487521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Solicitações e Reclamações - Ouvidoria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Lbls>
            <c:numFmt formatCode="0.0%" sourceLinked="0"/>
            <c:txPr>
              <a:bodyPr wrap="square"/>
              <a:lstStyle/>
              <a:p>
                <a:pPr>
                  <a:defRPr b="1" sz="105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0</c:f>
              <c:numCache>
                <c:formatCode>General</c:formatCode>
                <c:ptCount val="12"/>
                <c:pt idx="0">
                  <c:v>1</c:v>
                </c:pt>
                <c:pt idx="1">
                  <c:v>0.969</c:v>
                </c:pt>
                <c:pt idx="2">
                  <c:v>0.967</c:v>
                </c:pt>
                <c:pt idx="3">
                  <c:v>0.978260869565217</c:v>
                </c:pt>
                <c:pt idx="4">
                  <c:v>0.979</c:v>
                </c:pt>
                <c:pt idx="5">
                  <c:v>1</c:v>
                </c:pt>
                <c:pt idx="6">
                  <c:v>0.96875</c:v>
                </c:pt>
                <c:pt idx="7">
                  <c:v>0.970588235294118</c:v>
                </c:pt>
                <c:pt idx="8">
                  <c:v>1</c:v>
                </c:pt>
                <c:pt idx="9">
                  <c:v>0.769230769230769</c:v>
                </c:pt>
                <c:pt idx="10">
                  <c:v>0.864864864864865</c:v>
                </c:pt>
                <c:pt idx="11">
                  <c:v>0.888888888888889</c:v>
                </c:pt>
              </c:numCache>
            </c:numRef>
          </c:val>
        </c:ser>
        <c:gapWidth val="50"/>
        <c:overlap val="0"/>
        <c:axId val="41370925"/>
        <c:axId val="63857341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prstDash val="sysDash"/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Pt>
            <c:idx val="1"/>
            <c:marker>
              <c:symbol val="none"/>
            </c:marker>
          </c:dPt>
          <c:dPt>
            <c:idx val="2"/>
            <c:marker>
              <c:symbol val="none"/>
            </c:marker>
          </c:dPt>
          <c:dPt>
            <c:idx val="3"/>
            <c:marker>
              <c:symbol val="none"/>
            </c:marker>
          </c:dPt>
          <c:dPt>
            <c:idx val="4"/>
            <c:marker>
              <c:symbol val="none"/>
            </c:marker>
          </c:dPt>
          <c:dPt>
            <c:idx val="5"/>
            <c:marker>
              <c:symbol val="none"/>
            </c:marker>
          </c:dPt>
          <c:dPt>
            <c:idx val="6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9"/>
            <c:marker>
              <c:symbol val="none"/>
            </c:marker>
          </c:dPt>
          <c:dPt>
            <c:idx val="10"/>
            <c:marker>
              <c:symbol val="none"/>
            </c:marker>
          </c:dPt>
          <c:dLbls>
            <c:numFmt formatCode="0%" sourceLinked="0"/>
            <c:dLbl>
              <c:idx val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spPr>
              <a:solidFill>
                <a:srgbClr val="FF0000"/>
              </a:solidFill>
            </c:spPr>
            <c:txPr>
              <a:bodyPr wrap="square"/>
              <a:lstStyle/>
              <a:p>
                <a:pPr>
                  <a:defRPr b="1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1</c:f>
              <c:numCache>
                <c:formatCode>General</c:formatCode>
                <c:ptCount val="12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41370925"/>
        <c:axId val="63857341"/>
      </c:lineChart>
      <c:dateAx>
        <c:axId val="41370925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3857341"/>
        <c:crosses val="autoZero"/>
        <c:auto val="1"/>
        <c:lblOffset val="100"/>
        <c:baseTimeUnit val="months"/>
        <c:noMultiLvlLbl val="0"/>
      </c:dateAx>
      <c:valAx>
        <c:axId val="63857341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1370925"/>
        <c:crossBetween val="between"/>
      </c:valAx>
      <c:spPr>
        <a:noFill/>
        <a:ln w="0">
          <a:noFill/>
        </a:ln>
      </c:spPr>
    </c:plotArea>
    <c:legend>
      <c:legendPos val="b"/>
      <c:legendEntry>
        <c:idx val="0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1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% Classificação de Risco - Nº de Triagens Realizadas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85808754919064"/>
          <c:y val="0.187924625048071"/>
          <c:w val="0.965718690413404"/>
          <c:h val="0.568901422894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Classificação de Risco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Lbls>
            <c:numFmt formatCode="0.0%" sourceLinked="0"/>
            <c:txPr>
              <a:bodyPr wrap="square"/>
              <a:lstStyle/>
              <a:p>
                <a:pPr>
                  <a:defRPr b="1" sz="10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0</c:f>
              <c:numCache>
                <c:formatCode>General</c:formatCode>
                <c:ptCount val="12"/>
                <c:pt idx="0">
                  <c:v>1.00462547462893</c:v>
                </c:pt>
                <c:pt idx="1">
                  <c:v>1.007</c:v>
                </c:pt>
                <c:pt idx="2">
                  <c:v>1.00687846109006</c:v>
                </c:pt>
                <c:pt idx="3">
                  <c:v>1.00908753709199</c:v>
                </c:pt>
                <c:pt idx="4">
                  <c:v>1.00830788026878</c:v>
                </c:pt>
                <c:pt idx="5">
                  <c:v>1.00755667506297</c:v>
                </c:pt>
                <c:pt idx="6">
                  <c:v>0.996616403089371</c:v>
                </c:pt>
                <c:pt idx="7">
                  <c:v>0.998862952310882</c:v>
                </c:pt>
                <c:pt idx="8">
                  <c:v>0.998381981748754</c:v>
                </c:pt>
                <c:pt idx="9">
                  <c:v>0.99878508856065</c:v>
                </c:pt>
                <c:pt idx="10">
                  <c:v>0.99672997982328</c:v>
                </c:pt>
                <c:pt idx="11">
                  <c:v>0.998705129127401</c:v>
                </c:pt>
              </c:numCache>
            </c:numRef>
          </c:val>
        </c:ser>
        <c:gapWidth val="50"/>
        <c:overlap val="0"/>
        <c:axId val="15408389"/>
        <c:axId val="36313570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prstDash val="dash"/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Pt>
            <c:idx val="1"/>
            <c:marker>
              <c:symbol val="none"/>
            </c:marker>
          </c:dPt>
          <c:dPt>
            <c:idx val="2"/>
            <c:marker>
              <c:symbol val="none"/>
            </c:marker>
          </c:dPt>
          <c:dPt>
            <c:idx val="3"/>
            <c:marker>
              <c:symbol val="none"/>
            </c:marker>
          </c:dPt>
          <c:dPt>
            <c:idx val="4"/>
            <c:marker>
              <c:symbol val="none"/>
            </c:marker>
          </c:dPt>
          <c:dPt>
            <c:idx val="5"/>
            <c:marker>
              <c:symbol val="none"/>
            </c:marker>
          </c:dPt>
          <c:dPt>
            <c:idx val="6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9"/>
            <c:marker>
              <c:symbol val="none"/>
            </c:marker>
          </c:dPt>
          <c:dPt>
            <c:idx val="10"/>
            <c:marker>
              <c:symbol val="none"/>
            </c:marker>
          </c:dPt>
          <c:dLbls>
            <c:numFmt formatCode="0%" sourceLinked="0"/>
            <c:dLbl>
              <c:idx val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spPr>
              <a:solidFill>
                <a:srgbClr val="FF0000"/>
              </a:solidFill>
            </c:spPr>
            <c:txPr>
              <a:bodyPr wrap="square"/>
              <a:lstStyle/>
              <a:p>
                <a:pPr>
                  <a:defRPr b="1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1</c:f>
              <c:numCache>
                <c:formatCode>General</c:formatCode>
                <c:ptCount val="12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15408389"/>
        <c:axId val="36313570"/>
      </c:lineChart>
      <c:dateAx>
        <c:axId val="15408389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6313570"/>
        <c:crosses val="autoZero"/>
        <c:auto val="1"/>
        <c:lblOffset val="100"/>
        <c:baseTimeUnit val="months"/>
        <c:noMultiLvlLbl val="0"/>
      </c:dateAx>
      <c:valAx>
        <c:axId val="36313570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5408389"/>
        <c:crossBetween val="between"/>
      </c:valAx>
      <c:spPr>
        <a:noFill/>
        <a:ln w="0">
          <a:noFill/>
        </a:ln>
      </c:spPr>
    </c:plotArea>
    <c:legend>
      <c:legendPos val="b"/>
      <c:legendEntry>
        <c:idx val="0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1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% Prontuários Revistos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0967508410339"/>
          <c:y val="0.198491747296528"/>
          <c:w val="0.965677298471235"/>
          <c:h val="0.56886738759248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0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3b3838"/>
                  </a:gs>
                  <a:gs pos="50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.0%" sourceLinked="0"/>
            <c:dLbl>
              <c:idx val="0"/>
              <c:numFmt formatCode="0.0%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%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Jan a Dez/24</c:v>
                </c:pt>
                <c:pt idx="1">
                  <c:v>Jan a Dez/25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0.123808081434549</c:v>
                </c:pt>
                <c:pt idx="1">
                  <c:v>0.123611626530667</c:v>
                </c:pt>
                <c:pt idx="2">
                  <c:v>0.123430056301429</c:v>
                </c:pt>
                <c:pt idx="3">
                  <c:v>0.123963334788302</c:v>
                </c:pt>
                <c:pt idx="4">
                  <c:v>0.113793103448276</c:v>
                </c:pt>
                <c:pt idx="5">
                  <c:v>0.121448034254574</c:v>
                </c:pt>
                <c:pt idx="6">
                  <c:v>0.127138413685848</c:v>
                </c:pt>
                <c:pt idx="7">
                  <c:v>0.129182549767048</c:v>
                </c:pt>
                <c:pt idx="8">
                  <c:v>0.125299281723863</c:v>
                </c:pt>
                <c:pt idx="9">
                  <c:v>0.124070450097847</c:v>
                </c:pt>
                <c:pt idx="10">
                  <c:v>0.125437062937063</c:v>
                </c:pt>
                <c:pt idx="11">
                  <c:v>0.122322899505766</c:v>
                </c:pt>
                <c:pt idx="12">
                  <c:v>0.129222972972973</c:v>
                </c:pt>
                <c:pt idx="13">
                  <c:v>0.118031358885017</c:v>
                </c:pt>
              </c:numCache>
            </c:numRef>
          </c:val>
        </c:ser>
        <c:gapWidth val="50"/>
        <c:overlap val="0"/>
        <c:axId val="29190445"/>
        <c:axId val="57385251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prstDash val="sysDash"/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Pt>
            <c:idx val="1"/>
            <c:marker>
              <c:symbol val="none"/>
            </c:marker>
          </c:dPt>
          <c:dPt>
            <c:idx val="2"/>
            <c:marker>
              <c:symbol val="none"/>
            </c:marker>
          </c:dPt>
          <c:dPt>
            <c:idx val="3"/>
            <c:marker>
              <c:symbol val="none"/>
            </c:marker>
          </c:dPt>
          <c:dPt>
            <c:idx val="4"/>
            <c:marker>
              <c:symbol val="none"/>
            </c:marker>
          </c:dPt>
          <c:dPt>
            <c:idx val="5"/>
            <c:marker>
              <c:symbol val="none"/>
            </c:marker>
          </c:dPt>
          <c:dPt>
            <c:idx val="6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9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1"/>
            <c:marker>
              <c:symbol val="none"/>
            </c:marker>
          </c:dPt>
          <c:dPt>
            <c:idx val="12"/>
            <c:marker>
              <c:symbol val="none"/>
            </c:marker>
          </c:dPt>
          <c:dLbls>
            <c:numFmt formatCode="0%" sourceLinked="0"/>
            <c:dLbl>
              <c:idx val="0"/>
              <c:layout>
                <c:manualLayout>
                  <c:x val="0.893189139586186"/>
                  <c:y val="0"/>
                </c:manualLayout>
              </c:layout>
              <c:numFmt formatCode="0%" sourceLinked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2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spPr>
              <a:solidFill>
                <a:srgbClr val="FF0000"/>
              </a:solidFill>
            </c:spPr>
            <c:txPr>
              <a:bodyPr wrap="square"/>
              <a:lstStyle/>
              <a:p>
                <a:pPr>
                  <a:defRPr b="1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Jan a Dez/24</c:v>
                </c:pt>
                <c:pt idx="1">
                  <c:v>Jan a Dez/25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4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29190445"/>
        <c:axId val="57385251"/>
      </c:lineChart>
      <c:catAx>
        <c:axId val="2919044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7385251"/>
        <c:crosses val="autoZero"/>
        <c:auto val="1"/>
        <c:lblAlgn val="ctr"/>
        <c:lblOffset val="100"/>
        <c:noMultiLvlLbl val="0"/>
      </c:catAx>
      <c:valAx>
        <c:axId val="5738525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29190445"/>
        <c:crossBetween val="between"/>
      </c:valAx>
      <c:spPr>
        <a:noFill/>
        <a:ln w="0">
          <a:noFill/>
        </a:ln>
      </c:spPr>
    </c:plotArea>
    <c:legend>
      <c:legendPos val="b"/>
      <c:legendEntry>
        <c:idx val="0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1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% Informe de Alta Entregue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76836543378217"/>
          <c:y val="0.198571428571429"/>
          <c:w val="0.965697971706153"/>
          <c:h val="0.56885714285714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0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3b3838"/>
                  </a:gs>
                  <a:gs pos="50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.0%" sourceLinked="0"/>
            <c:dLbl>
              <c:idx val="0"/>
              <c:numFmt formatCode="0.0%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%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4"/>
                <c:pt idx="0">
                  <c:v>Jan a Dez/24</c:v>
                </c:pt>
                <c:pt idx="1">
                  <c:v>Jan a Dez/25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0.979151391378634</c:v>
                </c:pt>
                <c:pt idx="1">
                  <c:v>0.983690293175649</c:v>
                </c:pt>
                <c:pt idx="2">
                  <c:v>0.985964912280702</c:v>
                </c:pt>
                <c:pt idx="3">
                  <c:v>0.982394366197183</c:v>
                </c:pt>
                <c:pt idx="4">
                  <c:v>0.983164983164983</c:v>
                </c:pt>
                <c:pt idx="5">
                  <c:v>0.987179487179487</c:v>
                </c:pt>
                <c:pt idx="6">
                  <c:v>0.975535168195719</c:v>
                </c:pt>
                <c:pt idx="7">
                  <c:v>0.986885245901639</c:v>
                </c:pt>
                <c:pt idx="8">
                  <c:v>0.984076433121019</c:v>
                </c:pt>
                <c:pt idx="9">
                  <c:v>0.981072555205047</c:v>
                </c:pt>
                <c:pt idx="10">
                  <c:v>0.982578397212544</c:v>
                </c:pt>
                <c:pt idx="11">
                  <c:v>0.986531986531987</c:v>
                </c:pt>
                <c:pt idx="12">
                  <c:v>0.983660130718954</c:v>
                </c:pt>
                <c:pt idx="13">
                  <c:v>0.985239852398524</c:v>
                </c:pt>
              </c:numCache>
            </c:numRef>
          </c:val>
        </c:ser>
        <c:gapWidth val="50"/>
        <c:overlap val="0"/>
        <c:axId val="79337043"/>
        <c:axId val="87455538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prstDash val="sysDash"/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Pt>
            <c:idx val="1"/>
            <c:marker>
              <c:symbol val="none"/>
            </c:marker>
          </c:dPt>
          <c:dPt>
            <c:idx val="2"/>
            <c:marker>
              <c:symbol val="none"/>
            </c:marker>
          </c:dPt>
          <c:dPt>
            <c:idx val="3"/>
            <c:marker>
              <c:symbol val="none"/>
            </c:marker>
          </c:dPt>
          <c:dPt>
            <c:idx val="4"/>
            <c:marker>
              <c:symbol val="none"/>
            </c:marker>
          </c:dPt>
          <c:dPt>
            <c:idx val="5"/>
            <c:marker>
              <c:symbol val="none"/>
            </c:marker>
          </c:dPt>
          <c:dPt>
            <c:idx val="6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9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1"/>
            <c:marker>
              <c:symbol val="none"/>
            </c:marker>
          </c:dPt>
          <c:dPt>
            <c:idx val="12"/>
            <c:marker>
              <c:symbol val="none"/>
            </c:marker>
          </c:dPt>
          <c:dLbls>
            <c:numFmt formatCode="0%" sourceLinked="0"/>
            <c:dLbl>
              <c:idx val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2"/>
              <c:layout>
                <c:manualLayout>
                  <c:x val="-0.00130120802909856"/>
                  <c:y val="0.00483785327652893"/>
                </c:manualLayout>
              </c:layout>
              <c:numFmt formatCode="0%" sourceLinked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spPr>
              <a:solidFill>
                <a:srgbClr val="FF0000"/>
              </a:solidFill>
            </c:spPr>
            <c:txPr>
              <a:bodyPr wrap="square"/>
              <a:lstStyle/>
              <a:p>
                <a:pPr>
                  <a:defRPr b="1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Jan a Dez/24</c:v>
                </c:pt>
                <c:pt idx="1">
                  <c:v>Jan a Dez/25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4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79337043"/>
        <c:axId val="87455538"/>
      </c:lineChart>
      <c:catAx>
        <c:axId val="7933704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7455538"/>
        <c:crosses val="autoZero"/>
        <c:auto val="1"/>
        <c:lblAlgn val="ctr"/>
        <c:lblOffset val="100"/>
        <c:noMultiLvlLbl val="0"/>
      </c:catAx>
      <c:valAx>
        <c:axId val="8745553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9337043"/>
        <c:crossBetween val="between"/>
      </c:valAx>
      <c:spPr>
        <a:noFill/>
        <a:ln w="0">
          <a:noFill/>
        </a:ln>
      </c:spPr>
    </c:plotArea>
    <c:legend>
      <c:legendPos val="b"/>
      <c:legendEntry>
        <c:idx val="0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1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4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Acumulado Anual </a:t>
            </a:r>
          </a:p>
        </c:rich>
      </c:tx>
      <c:layout>
        <c:manualLayout>
          <c:xMode val="edge"/>
          <c:yMode val="edge"/>
          <c:x val="0.204683698296837"/>
          <c:y val="0.105939463163906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2712895377129"/>
          <c:y val="0.203455168475157"/>
          <c:w val="0.965632603406326"/>
          <c:h val="0.568817818389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Lbls>
            <c:numFmt formatCode="0.0%" sourceLinked="0"/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0.979151391378634</c:v>
                </c:pt>
                <c:pt idx="1">
                  <c:v>0.983690293175649</c:v>
                </c:pt>
              </c:numCache>
            </c:numRef>
          </c:val>
        </c:ser>
        <c:gapWidth val="50"/>
        <c:overlap val="0"/>
        <c:axId val="83102522"/>
        <c:axId val="14316346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Meta (100%)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prstDash val="sysDash"/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Lbls>
            <c:numFmt formatCode="0.0%" sourceLinked="0"/>
            <c:dLbl>
              <c:idx val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spPr>
              <a:solidFill>
                <a:srgbClr val="FF0000"/>
              </a:solidFill>
            </c:spPr>
            <c:txPr>
              <a:bodyPr wrap="square"/>
              <a:lstStyle/>
              <a:p>
                <a:pPr>
                  <a:defRPr b="1" lang="pt-BR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0.9</c:v>
                </c:pt>
                <c:pt idx="1">
                  <c:v>0.9</c:v>
                </c:pt>
              </c:numCache>
            </c:numRef>
          </c:val>
          <c:smooth val="1"/>
        </c:ser>
        <c:hiLowLines>
          <c:spPr>
            <a:ln w="0">
              <a:noFill/>
            </a:ln>
          </c:spPr>
        </c:hiLowLines>
        <c:marker val="0"/>
        <c:axId val="83102522"/>
        <c:axId val="14316346"/>
      </c:lineChart>
      <c:catAx>
        <c:axId val="8310252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4316346"/>
        <c:crosses val="autoZero"/>
        <c:auto val="1"/>
        <c:lblAlgn val="ctr"/>
        <c:lblOffset val="100"/>
        <c:noMultiLvlLbl val="0"/>
      </c:catAx>
      <c:valAx>
        <c:axId val="1431634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3102522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4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Acumulado Anual </a:t>
            </a:r>
          </a:p>
        </c:rich>
      </c:tx>
      <c:layout>
        <c:manualLayout>
          <c:xMode val="edge"/>
          <c:yMode val="edge"/>
          <c:x val="0.204683698296837"/>
          <c:y val="0.105842022568205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2712895377129"/>
          <c:y val="0.203542351092701"/>
          <c:w val="0.965632603406326"/>
          <c:h val="0.568918725896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55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003300"/>
                  </a:gs>
                  <a:gs pos="55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.00%" sourceLinked="0"/>
            <c:dLbl>
              <c:idx val="0"/>
              <c:layout>
                <c:manualLayout>
                  <c:x val="-0.0160948693274035"/>
                  <c:y val="0.53132806424479"/>
                </c:manualLayout>
              </c:layout>
              <c:numFmt formatCode="0.00%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160948693274035"/>
                  <c:y val="0.53636702693266"/>
                </c:manualLayout>
              </c:layout>
              <c:numFmt formatCode="0.00%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0.123808081434549</c:v>
                </c:pt>
                <c:pt idx="1">
                  <c:v>0.123611626530667</c:v>
                </c:pt>
              </c:numCache>
            </c:numRef>
          </c:val>
        </c:ser>
        <c:gapWidth val="50"/>
        <c:overlap val="0"/>
        <c:axId val="46590278"/>
        <c:axId val="85594234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Meta (100%)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prstDash val="sysDash"/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Lbls>
            <c:numFmt formatCode="0.0%" sourceLinked="0"/>
            <c:dLbl>
              <c:idx val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spPr>
              <a:solidFill>
                <a:srgbClr val="FF0000"/>
              </a:solidFill>
            </c:spPr>
            <c:txPr>
              <a:bodyPr wrap="square"/>
              <a:lstStyle/>
              <a:p>
                <a:pPr>
                  <a:defRPr b="1" lang="pt-BR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0.1</c:v>
                </c:pt>
                <c:pt idx="1">
                  <c:v>0.1</c:v>
                </c:pt>
              </c:numCache>
            </c:numRef>
          </c:val>
          <c:smooth val="1"/>
        </c:ser>
        <c:hiLowLines>
          <c:spPr>
            <a:ln w="0">
              <a:noFill/>
            </a:ln>
          </c:spPr>
        </c:hiLowLines>
        <c:marker val="0"/>
        <c:axId val="46590278"/>
        <c:axId val="85594234"/>
      </c:lineChart>
      <c:catAx>
        <c:axId val="4659027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5594234"/>
        <c:crosses val="autoZero"/>
        <c:auto val="1"/>
        <c:lblAlgn val="ctr"/>
        <c:lblOffset val="100"/>
        <c:noMultiLvlLbl val="0"/>
      </c:catAx>
      <c:valAx>
        <c:axId val="8559423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6590278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0500001267312546"/>
          <c:y val="0.878693399732363"/>
          <c:w val="0.899999746537491"/>
          <c:h val="0.121306600267637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Saídas Hospitalares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1922618033066"/>
          <c:y val="0.203428571428571"/>
          <c:w val="0.965783194136697"/>
          <c:h val="0.56885714285714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#,##0" sourceLinked="0"/>
            <c:dLbl>
              <c:idx val="0"/>
              <c:numFmt formatCode="#,##0" sourceLinked="0"/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#,##0" sourceLinked="0"/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Jan a Dez/24</c:v>
                </c:pt>
                <c:pt idx="1">
                  <c:v>Jan a Dez/25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2411.91666666667</c:v>
                </c:pt>
                <c:pt idx="1">
                  <c:v>2429.41666666667</c:v>
                </c:pt>
                <c:pt idx="2">
                  <c:v>2309</c:v>
                </c:pt>
                <c:pt idx="3">
                  <c:v>2291</c:v>
                </c:pt>
                <c:pt idx="4">
                  <c:v>2610</c:v>
                </c:pt>
                <c:pt idx="5">
                  <c:v>2569</c:v>
                </c:pt>
                <c:pt idx="6">
                  <c:v>2572</c:v>
                </c:pt>
                <c:pt idx="7">
                  <c:v>2361</c:v>
                </c:pt>
                <c:pt idx="8">
                  <c:v>2506</c:v>
                </c:pt>
                <c:pt idx="9">
                  <c:v>2555</c:v>
                </c:pt>
                <c:pt idx="10">
                  <c:v>2288</c:v>
                </c:pt>
                <c:pt idx="11">
                  <c:v>2428</c:v>
                </c:pt>
                <c:pt idx="12">
                  <c:v>2368</c:v>
                </c:pt>
                <c:pt idx="13">
                  <c:v>2296</c:v>
                </c:pt>
              </c:numCache>
            </c:numRef>
          </c:val>
        </c:ser>
        <c:gapWidth val="50"/>
        <c:overlap val="0"/>
        <c:axId val="54650981"/>
        <c:axId val="46550907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Meta 100%</c:v>
                </c:pt>
              </c:strCache>
            </c:strRef>
          </c:tx>
          <c:spPr>
            <a:solidFill>
              <a:srgbClr val="ff0000"/>
            </a:solidFill>
            <a:ln cap="sq" w="28440">
              <a:solidFill>
                <a:srgbClr val="ff0000"/>
              </a:solidFill>
              <a:prstDash val="sysDash"/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Pt>
            <c:idx val="1"/>
            <c:marker>
              <c:symbol val="none"/>
            </c:marker>
          </c:dPt>
          <c:dPt>
            <c:idx val="2"/>
            <c:marker>
              <c:symbol val="none"/>
            </c:marker>
          </c:dPt>
          <c:dPt>
            <c:idx val="3"/>
            <c:marker>
              <c:symbol val="none"/>
            </c:marker>
          </c:dPt>
          <c:dPt>
            <c:idx val="4"/>
            <c:marker>
              <c:symbol val="none"/>
            </c:marker>
          </c:dPt>
          <c:dPt>
            <c:idx val="5"/>
            <c:marker>
              <c:symbol val="none"/>
            </c:marker>
          </c:dPt>
          <c:dPt>
            <c:idx val="6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9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1"/>
            <c:marker>
              <c:symbol val="none"/>
            </c:marker>
          </c:dPt>
          <c:dLbls>
            <c:numFmt formatCode="#,##0" sourceLinked="0"/>
            <c:dLbl>
              <c:idx val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spPr>
              <a:solidFill>
                <a:srgbClr val="FF0000"/>
              </a:solidFill>
            </c:spPr>
            <c:txPr>
              <a:bodyPr wrap="square"/>
              <a:lstStyle/>
              <a:p>
                <a:pPr>
                  <a:defRPr b="1" lang="pt-BR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Jan a Dez/24</c:v>
                </c:pt>
                <c:pt idx="1">
                  <c:v>Jan a Dez/25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4"/>
                <c:pt idx="0">
                  <c:v>1620</c:v>
                </c:pt>
                <c:pt idx="1">
                  <c:v>1620</c:v>
                </c:pt>
                <c:pt idx="2">
                  <c:v>1620</c:v>
                </c:pt>
                <c:pt idx="3">
                  <c:v>1620</c:v>
                </c:pt>
                <c:pt idx="4">
                  <c:v>1620</c:v>
                </c:pt>
                <c:pt idx="5">
                  <c:v>1620</c:v>
                </c:pt>
                <c:pt idx="6">
                  <c:v>1620</c:v>
                </c:pt>
                <c:pt idx="7">
                  <c:v>1620</c:v>
                </c:pt>
                <c:pt idx="8">
                  <c:v>1620</c:v>
                </c:pt>
                <c:pt idx="9">
                  <c:v>1620</c:v>
                </c:pt>
                <c:pt idx="10">
                  <c:v>1620</c:v>
                </c:pt>
                <c:pt idx="11">
                  <c:v>1620</c:v>
                </c:pt>
                <c:pt idx="12">
                  <c:v>1620</c:v>
                </c:pt>
              </c:numCache>
            </c:numRef>
          </c:val>
          <c:smooth val="1"/>
        </c:ser>
        <c:hiLowLines>
          <c:spPr>
            <a:ln w="0">
              <a:noFill/>
            </a:ln>
          </c:spPr>
        </c:hiLowLines>
        <c:marker val="0"/>
        <c:axId val="54650981"/>
        <c:axId val="46550907"/>
      </c:lineChart>
      <c:catAx>
        <c:axId val="5465098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6550907"/>
        <c:crosses val="autoZero"/>
        <c:auto val="1"/>
        <c:lblAlgn val="ctr"/>
        <c:lblOffset val="100"/>
        <c:noMultiLvlLbl val="0"/>
      </c:catAx>
      <c:valAx>
        <c:axId val="4655090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4650981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4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Acumulado Anual </a:t>
            </a:r>
          </a:p>
        </c:rich>
      </c:tx>
      <c:layout>
        <c:manualLayout>
          <c:xMode val="edge"/>
          <c:yMode val="edge"/>
          <c:x val="0.204597351195007"/>
          <c:y val="0.105857142857143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13639823413"/>
          <c:y val="0.203428571428571"/>
          <c:w val="0.965595981123459"/>
          <c:h val="0.568857142857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49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Lbls>
            <c:numFmt formatCode="#,##0" sourceLinked="0"/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28943</c:v>
                </c:pt>
                <c:pt idx="1">
                  <c:v>29153</c:v>
                </c:pt>
              </c:numCache>
            </c:numRef>
          </c:val>
        </c:ser>
        <c:gapWidth val="50"/>
        <c:overlap val="0"/>
        <c:axId val="69123671"/>
        <c:axId val="29607672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Meta (100%)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prstDash val="sysDash"/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Pt>
            <c:idx val="1"/>
            <c:marker>
              <c:symbol val="none"/>
            </c:marker>
          </c:dPt>
          <c:dLbls>
            <c:numFmt formatCode="#,##0" sourceLinked="0"/>
            <c:dLbl>
              <c:idx val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numFmt formatCode="#,##0" sourceLinked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spPr>
              <a:solidFill>
                <a:srgbClr val="FF0000"/>
              </a:solidFill>
            </c:spPr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19440</c:v>
                </c:pt>
                <c:pt idx="1">
                  <c:v>19440</c:v>
                </c:pt>
              </c:numCache>
            </c:numRef>
          </c:val>
          <c:smooth val="1"/>
        </c:ser>
        <c:hiLowLines>
          <c:spPr>
            <a:ln w="0">
              <a:noFill/>
            </a:ln>
          </c:spPr>
        </c:hiLowLines>
        <c:marker val="0"/>
        <c:axId val="69123671"/>
        <c:axId val="29607672"/>
      </c:lineChart>
      <c:catAx>
        <c:axId val="6912367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29607672"/>
        <c:crosses val="autoZero"/>
        <c:auto val="1"/>
        <c:lblAlgn val="ctr"/>
        <c:lblOffset val="100"/>
        <c:noMultiLvlLbl val="0"/>
      </c:catAx>
      <c:valAx>
        <c:axId val="2960767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9123671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t-BR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Partos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47046287614014"/>
          <c:y val="0.198571428571429"/>
          <c:w val="0.96568919955673"/>
          <c:h val="0.56885714285714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" sourceLinked="0"/>
            <c:dLbl>
              <c:idx val="0"/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Jan a Dez/24</c:v>
                </c:pt>
                <c:pt idx="1">
                  <c:v>Jan a Dez/25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362.5</c:v>
                </c:pt>
                <c:pt idx="1">
                  <c:v>372.833333333333</c:v>
                </c:pt>
                <c:pt idx="2">
                  <c:v>351</c:v>
                </c:pt>
                <c:pt idx="3">
                  <c:v>341</c:v>
                </c:pt>
                <c:pt idx="4">
                  <c:v>407</c:v>
                </c:pt>
                <c:pt idx="5">
                  <c:v>395</c:v>
                </c:pt>
                <c:pt idx="6">
                  <c:v>384</c:v>
                </c:pt>
                <c:pt idx="7">
                  <c:v>358</c:v>
                </c:pt>
                <c:pt idx="8">
                  <c:v>404</c:v>
                </c:pt>
                <c:pt idx="9">
                  <c:v>404</c:v>
                </c:pt>
                <c:pt idx="10">
                  <c:v>335</c:v>
                </c:pt>
                <c:pt idx="11">
                  <c:v>366</c:v>
                </c:pt>
                <c:pt idx="12">
                  <c:v>365</c:v>
                </c:pt>
                <c:pt idx="13">
                  <c:v>364</c:v>
                </c:pt>
              </c:numCache>
            </c:numRef>
          </c:val>
        </c:ser>
        <c:gapWidth val="50"/>
        <c:overlap val="0"/>
        <c:axId val="89447829"/>
        <c:axId val="47332593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prstDash val="sysDash"/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Pt>
            <c:idx val="1"/>
            <c:marker>
              <c:symbol val="none"/>
            </c:marker>
          </c:dPt>
          <c:dPt>
            <c:idx val="2"/>
            <c:marker>
              <c:symbol val="none"/>
            </c:marker>
          </c:dPt>
          <c:dPt>
            <c:idx val="3"/>
            <c:marker>
              <c:symbol val="none"/>
            </c:marker>
          </c:dPt>
          <c:dPt>
            <c:idx val="4"/>
            <c:marker>
              <c:symbol val="none"/>
            </c:marker>
          </c:dPt>
          <c:dPt>
            <c:idx val="5"/>
            <c:marker>
              <c:symbol val="none"/>
            </c:marker>
          </c:dPt>
          <c:dPt>
            <c:idx val="6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9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1"/>
            <c:marker>
              <c:symbol val="none"/>
            </c:marker>
          </c:dPt>
          <c:dLbls>
            <c:numFmt formatCode="#,##0" sourceLinked="0"/>
            <c:dLbl>
              <c:idx val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spPr>
              <a:solidFill>
                <a:srgbClr val="FF0000"/>
              </a:solidFill>
            </c:spPr>
            <c:txPr>
              <a:bodyPr wrap="square"/>
              <a:lstStyle/>
              <a:p>
                <a:pPr>
                  <a:defRPr b="1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4"/>
                <c:pt idx="0">
                  <c:v>Jan a Dez/24</c:v>
                </c:pt>
                <c:pt idx="1">
                  <c:v>Jan a Dez/25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4"/>
                <c:pt idx="0">
                  <c:v>364</c:v>
                </c:pt>
                <c:pt idx="1">
                  <c:v>364</c:v>
                </c:pt>
                <c:pt idx="2">
                  <c:v>364</c:v>
                </c:pt>
                <c:pt idx="3">
                  <c:v>364</c:v>
                </c:pt>
                <c:pt idx="4">
                  <c:v>364</c:v>
                </c:pt>
                <c:pt idx="5">
                  <c:v>364</c:v>
                </c:pt>
                <c:pt idx="6">
                  <c:v>364</c:v>
                </c:pt>
                <c:pt idx="7">
                  <c:v>364</c:v>
                </c:pt>
                <c:pt idx="8">
                  <c:v>364</c:v>
                </c:pt>
                <c:pt idx="9">
                  <c:v>364</c:v>
                </c:pt>
                <c:pt idx="10">
                  <c:v>364</c:v>
                </c:pt>
                <c:pt idx="11">
                  <c:v>364</c:v>
                </c:pt>
                <c:pt idx="12">
                  <c:v>364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89447829"/>
        <c:axId val="47332593"/>
      </c:lineChart>
      <c:catAx>
        <c:axId val="8944782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7332593"/>
        <c:crosses val="autoZero"/>
        <c:auto val="1"/>
        <c:lblAlgn val="ctr"/>
        <c:lblOffset val="100"/>
        <c:noMultiLvlLbl val="0"/>
      </c:catAx>
      <c:valAx>
        <c:axId val="4733259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9447829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4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Acumulado Anual </a:t>
            </a:r>
          </a:p>
        </c:rich>
      </c:tx>
      <c:layout>
        <c:manualLayout>
          <c:xMode val="edge"/>
          <c:yMode val="edge"/>
          <c:x val="0.204597351195007"/>
          <c:y val="0.105857142857143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13639823413"/>
          <c:y val="0.203428571428571"/>
          <c:w val="0.965595981123459"/>
          <c:h val="0.568857142857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49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Lbls>
            <c:numFmt formatCode="#,##0" sourceLinked="0"/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4350</c:v>
                </c:pt>
                <c:pt idx="1">
                  <c:v>4474</c:v>
                </c:pt>
              </c:numCache>
            </c:numRef>
          </c:val>
        </c:ser>
        <c:gapWidth val="50"/>
        <c:overlap val="0"/>
        <c:axId val="8054432"/>
        <c:axId val="73640230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Meta (100%)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prstDash val="sysDash"/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Lbls>
            <c:numFmt formatCode="#,##0" sourceLinked="0"/>
            <c:dLbl>
              <c:idx val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spPr>
              <a:solidFill>
                <a:srgbClr val="FF0000"/>
              </a:solidFill>
            </c:spPr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4368</c:v>
                </c:pt>
                <c:pt idx="1">
                  <c:v>4368</c:v>
                </c:pt>
              </c:numCache>
            </c:numRef>
          </c:val>
          <c:smooth val="1"/>
        </c:ser>
        <c:hiLowLines>
          <c:spPr>
            <a:ln w="0">
              <a:noFill/>
            </a:ln>
          </c:spPr>
        </c:hiLowLines>
        <c:marker val="0"/>
        <c:axId val="8054432"/>
        <c:axId val="73640230"/>
      </c:lineChart>
      <c:catAx>
        <c:axId val="805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3640230"/>
        <c:crosses val="autoZero"/>
        <c:auto val="1"/>
        <c:lblAlgn val="ctr"/>
        <c:lblOffset val="100"/>
        <c:noMultiLvlLbl val="0"/>
      </c:catAx>
      <c:valAx>
        <c:axId val="73640230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054432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Exames de Tomografia Externos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06981502003239"/>
          <c:y val="0.203428571428571"/>
          <c:w val="0.965774443781434"/>
          <c:h val="0.56885714285714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" sourceLinked="0"/>
            <c:dLbl>
              <c:idx val="0"/>
              <c:numFmt formatCode="0" sourceLinked="0"/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" sourceLinked="0"/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Jan a Dez/24</c:v>
                </c:pt>
                <c:pt idx="1">
                  <c:v>Jan a Dez/25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304.416666666667</c:v>
                </c:pt>
                <c:pt idx="1">
                  <c:v>293.666666666667</c:v>
                </c:pt>
                <c:pt idx="2">
                  <c:v>394</c:v>
                </c:pt>
                <c:pt idx="3">
                  <c:v>379</c:v>
                </c:pt>
                <c:pt idx="4">
                  <c:v>343</c:v>
                </c:pt>
                <c:pt idx="5">
                  <c:v>347</c:v>
                </c:pt>
                <c:pt idx="6">
                  <c:v>375</c:v>
                </c:pt>
                <c:pt idx="7">
                  <c:v>300</c:v>
                </c:pt>
                <c:pt idx="8">
                  <c:v>287</c:v>
                </c:pt>
                <c:pt idx="9">
                  <c:v>291</c:v>
                </c:pt>
                <c:pt idx="10">
                  <c:v>191</c:v>
                </c:pt>
                <c:pt idx="11">
                  <c:v>197</c:v>
                </c:pt>
                <c:pt idx="12">
                  <c:v>227</c:v>
                </c:pt>
                <c:pt idx="13">
                  <c:v>193</c:v>
                </c:pt>
              </c:numCache>
            </c:numRef>
          </c:val>
        </c:ser>
        <c:gapWidth val="50"/>
        <c:overlap val="0"/>
        <c:axId val="63909805"/>
        <c:axId val="53168339"/>
      </c:barChart>
      <c:catAx>
        <c:axId val="6390980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3168339"/>
        <c:crosses val="autoZero"/>
        <c:auto val="1"/>
        <c:lblAlgn val="ctr"/>
        <c:lblOffset val="100"/>
        <c:noMultiLvlLbl val="0"/>
      </c:catAx>
      <c:valAx>
        <c:axId val="53168339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3909805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2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Acumulado Anual </a:t>
            </a:r>
          </a:p>
        </c:rich>
      </c:tx>
      <c:layout>
        <c:manualLayout>
          <c:xMode val="edge"/>
          <c:yMode val="edge"/>
          <c:x val="0.116496018202503"/>
          <c:y val="0.105919907138712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1547212741752"/>
          <c:y val="0.203424260011608"/>
          <c:w val="0.965642775881684"/>
          <c:h val="0.568920487521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50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.0%" sourceLinked="0"/>
            <c:dLbl>
              <c:idx val="0"/>
              <c:layout>
                <c:manualLayout>
                  <c:x val="-0.0160534846490134"/>
                  <c:y val="0.538412768020779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fld id="{044516C6-43C8-4F28-8C75-D60B01D25DA7}" type="VALUE">
                      <a:rPr b="0" lang="en-US" sz="1100" spc="-1" strike="noStrike">
                        <a:solidFill>
                          <a:srgbClr val="ffffff"/>
                        </a:solidFill>
                        <a:latin typeface="Calibri"/>
                      </a:rPr>
                      <a:t>94,6%</a:t>
                    </a:fld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0.946298635653655</c:v>
                </c:pt>
              </c:numCache>
            </c:numRef>
          </c:val>
        </c:ser>
        <c:gapWidth val="50"/>
        <c:overlap val="0"/>
        <c:axId val="5494525"/>
        <c:axId val="45095437"/>
      </c:barChart>
      <c:catAx>
        <c:axId val="549452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5095437"/>
        <c:crosses val="autoZero"/>
        <c:auto val="1"/>
        <c:lblAlgn val="ctr"/>
        <c:lblOffset val="100"/>
        <c:noMultiLvlLbl val="0"/>
      </c:catAx>
      <c:valAx>
        <c:axId val="4509543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494525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4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Acumulado Anual  
</a:t>
            </a:r>
          </a:p>
        </c:rich>
      </c:tx>
      <c:layout>
        <c:manualLayout>
          <c:xMode val="edge"/>
          <c:yMode val="edge"/>
          <c:x val="0.221797615408132"/>
          <c:y val="0.0704915669597809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2029960256802"/>
          <c:y val="0.203546201528038"/>
          <c:w val="0.965606848058698"/>
          <c:h val="0.56883378982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49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Lbls>
            <c:numFmt formatCode="#,##0;[RED]#,##0" sourceLinked="0"/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3653</c:v>
                </c:pt>
                <c:pt idx="1">
                  <c:v>3524</c:v>
                </c:pt>
              </c:numCache>
            </c:numRef>
          </c:val>
        </c:ser>
        <c:gapWidth val="50"/>
        <c:overlap val="0"/>
        <c:axId val="16625533"/>
        <c:axId val="86759131"/>
      </c:barChart>
      <c:catAx>
        <c:axId val="1662553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6759131"/>
        <c:crosses val="autoZero"/>
        <c:auto val="1"/>
        <c:lblAlgn val="ctr"/>
        <c:lblOffset val="100"/>
        <c:noMultiLvlLbl val="0"/>
      </c:catAx>
      <c:valAx>
        <c:axId val="86759131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6625533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t-BR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Pacientes Ativos Melhor em Casa 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203307475918507"/>
          <c:y val="0.198571428571429"/>
          <c:w val="0.96568919955673"/>
          <c:h val="0.56885714285714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" sourceLinked="0"/>
            <c:dLbl>
              <c:idx val="0"/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Jan a Dez/24</c:v>
                </c:pt>
                <c:pt idx="1">
                  <c:v>Jan a Dez/25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277.916666666667</c:v>
                </c:pt>
                <c:pt idx="1">
                  <c:v>245</c:v>
                </c:pt>
                <c:pt idx="2">
                  <c:v>216</c:v>
                </c:pt>
                <c:pt idx="3">
                  <c:v>227</c:v>
                </c:pt>
                <c:pt idx="4">
                  <c:v>218</c:v>
                </c:pt>
                <c:pt idx="5">
                  <c:v>244</c:v>
                </c:pt>
                <c:pt idx="6">
                  <c:v>252</c:v>
                </c:pt>
                <c:pt idx="7">
                  <c:v>271</c:v>
                </c:pt>
                <c:pt idx="8">
                  <c:v>272</c:v>
                </c:pt>
                <c:pt idx="9">
                  <c:v>238</c:v>
                </c:pt>
                <c:pt idx="10">
                  <c:v>247</c:v>
                </c:pt>
                <c:pt idx="11">
                  <c:v>272</c:v>
                </c:pt>
                <c:pt idx="12">
                  <c:v>242</c:v>
                </c:pt>
                <c:pt idx="13">
                  <c:v>241</c:v>
                </c:pt>
              </c:numCache>
            </c:numRef>
          </c:val>
        </c:ser>
        <c:gapWidth val="50"/>
        <c:overlap val="0"/>
        <c:axId val="31782837"/>
        <c:axId val="57267233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prstDash val="sysDash"/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Pt>
            <c:idx val="1"/>
            <c:marker>
              <c:symbol val="none"/>
            </c:marker>
          </c:dPt>
          <c:dPt>
            <c:idx val="2"/>
            <c:marker>
              <c:symbol val="none"/>
            </c:marker>
          </c:dPt>
          <c:dPt>
            <c:idx val="3"/>
            <c:marker>
              <c:symbol val="none"/>
            </c:marker>
          </c:dPt>
          <c:dPt>
            <c:idx val="4"/>
            <c:marker>
              <c:symbol val="none"/>
            </c:marker>
          </c:dPt>
          <c:dPt>
            <c:idx val="5"/>
            <c:marker>
              <c:symbol val="none"/>
            </c:marker>
          </c:dPt>
          <c:dPt>
            <c:idx val="6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9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1"/>
            <c:marker>
              <c:symbol val="none"/>
            </c:marker>
          </c:dPt>
          <c:dLbls>
            <c:numFmt formatCode="#,##0" sourceLinked="0"/>
            <c:dLbl>
              <c:idx val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spPr>
              <a:solidFill>
                <a:srgbClr val="FF0000"/>
              </a:solidFill>
            </c:spPr>
            <c:txPr>
              <a:bodyPr wrap="square"/>
              <a:lstStyle/>
              <a:p>
                <a:pPr>
                  <a:defRPr b="1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Jan a Dez/24</c:v>
                </c:pt>
                <c:pt idx="1">
                  <c:v>Jan a Dez/25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4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31782837"/>
        <c:axId val="57267233"/>
      </c:lineChart>
      <c:catAx>
        <c:axId val="3178283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7267233"/>
        <c:crosses val="autoZero"/>
        <c:auto val="1"/>
        <c:lblAlgn val="ctr"/>
        <c:lblOffset val="100"/>
        <c:noMultiLvlLbl val="0"/>
      </c:catAx>
      <c:valAx>
        <c:axId val="5726723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1782837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4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Acumulado Anual </a:t>
            </a:r>
          </a:p>
        </c:rich>
      </c:tx>
      <c:layout>
        <c:manualLayout>
          <c:xMode val="edge"/>
          <c:yMode val="edge"/>
          <c:x val="0.204677468664017"/>
          <c:y val="0.105851979345955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2029960256802"/>
          <c:y val="0.203528399311532"/>
          <c:w val="0.965606848058698"/>
          <c:h val="0.568846815834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49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Lbls>
            <c:numFmt formatCode="#,##0" sourceLinked="0"/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3335</c:v>
                </c:pt>
                <c:pt idx="1">
                  <c:v>2940</c:v>
                </c:pt>
              </c:numCache>
            </c:numRef>
          </c:val>
        </c:ser>
        <c:gapWidth val="50"/>
        <c:overlap val="0"/>
        <c:axId val="87097768"/>
        <c:axId val="14004502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Meta (100%)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prstDash val="sysDash"/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Lbls>
            <c:numFmt formatCode="#,##0" sourceLinked="0"/>
            <c:dLbl>
              <c:idx val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spPr>
              <a:solidFill>
                <a:srgbClr val="FF0000"/>
              </a:solidFill>
            </c:spPr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2400</c:v>
                </c:pt>
                <c:pt idx="1">
                  <c:v>2400</c:v>
                </c:pt>
              </c:numCache>
            </c:numRef>
          </c:val>
          <c:smooth val="1"/>
        </c:ser>
        <c:hiLowLines>
          <c:spPr>
            <a:ln w="0">
              <a:noFill/>
            </a:ln>
          </c:spPr>
        </c:hiLowLines>
        <c:marker val="0"/>
        <c:axId val="87097768"/>
        <c:axId val="14004502"/>
      </c:lineChart>
      <c:catAx>
        <c:axId val="87097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4004502"/>
        <c:crosses val="autoZero"/>
        <c:auto val="1"/>
        <c:lblAlgn val="ctr"/>
        <c:lblOffset val="100"/>
        <c:noMultiLvlLbl val="0"/>
      </c:catAx>
      <c:valAx>
        <c:axId val="1400450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7097768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Cirurgias Projeto Eletivas 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20586480265962"/>
          <c:y val="0.203428571428571"/>
          <c:w val="0.965774443781434"/>
          <c:h val="0.56885714285714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" sourceLinked="0"/>
            <c:dLbl>
              <c:idx val="0"/>
              <c:numFmt formatCode="0" sourceLinked="0"/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" sourceLinked="0"/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Jan a Dez/24</c:v>
                </c:pt>
                <c:pt idx="1">
                  <c:v>Jan a Dez/25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196.416666666667</c:v>
                </c:pt>
                <c:pt idx="1">
                  <c:v>159.166666666667</c:v>
                </c:pt>
                <c:pt idx="2">
                  <c:v>214</c:v>
                </c:pt>
                <c:pt idx="3">
                  <c:v>207</c:v>
                </c:pt>
                <c:pt idx="4">
                  <c:v>144</c:v>
                </c:pt>
                <c:pt idx="5">
                  <c:v>196</c:v>
                </c:pt>
                <c:pt idx="6">
                  <c:v>194</c:v>
                </c:pt>
                <c:pt idx="7">
                  <c:v>183</c:v>
                </c:pt>
                <c:pt idx="8">
                  <c:v>220</c:v>
                </c:pt>
                <c:pt idx="9">
                  <c:v>188</c:v>
                </c:pt>
                <c:pt idx="10">
                  <c:v>116</c:v>
                </c:pt>
                <c:pt idx="11">
                  <c:v>103</c:v>
                </c:pt>
                <c:pt idx="12">
                  <c:v>86</c:v>
                </c:pt>
                <c:pt idx="13">
                  <c:v>59</c:v>
                </c:pt>
              </c:numCache>
            </c:numRef>
          </c:val>
        </c:ser>
        <c:gapWidth val="50"/>
        <c:overlap val="0"/>
        <c:axId val="93031934"/>
        <c:axId val="32606232"/>
      </c:barChart>
      <c:catAx>
        <c:axId val="9303193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2606232"/>
        <c:crosses val="autoZero"/>
        <c:auto val="1"/>
        <c:lblAlgn val="ctr"/>
        <c:lblOffset val="100"/>
        <c:noMultiLvlLbl val="0"/>
      </c:catAx>
      <c:valAx>
        <c:axId val="3260623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3031934"/>
        <c:crossBetween val="between"/>
      </c:valAx>
      <c:spPr>
        <a:noFill/>
        <a:ln w="0">
          <a:noFill/>
        </a:ln>
      </c:spPr>
    </c:plotArea>
    <c:legend>
      <c:legendPos val="b"/>
      <c:legendEntry>
        <c:idx val="0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1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4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Acumulado Anual  
</a:t>
            </a:r>
          </a:p>
        </c:rich>
      </c:tx>
      <c:layout>
        <c:manualLayout>
          <c:xMode val="edge"/>
          <c:yMode val="edge"/>
          <c:x val="0.195478314364811"/>
          <c:y val="0.0800057661813464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1488772685328"/>
          <c:y val="0.203546201528038"/>
          <c:w val="0.965702860658259"/>
          <c:h val="0.56883378982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49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Lbls>
            <c:numFmt formatCode="#,##0;[RED]#,##0" sourceLinked="0"/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2357</c:v>
                </c:pt>
                <c:pt idx="1">
                  <c:v>1910</c:v>
                </c:pt>
              </c:numCache>
            </c:numRef>
          </c:val>
        </c:ser>
        <c:gapWidth val="50"/>
        <c:overlap val="0"/>
        <c:axId val="11684481"/>
        <c:axId val="60612374"/>
      </c:barChart>
      <c:catAx>
        <c:axId val="1168448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0612374"/>
        <c:crosses val="autoZero"/>
        <c:auto val="1"/>
        <c:lblAlgn val="ctr"/>
        <c:lblOffset val="100"/>
        <c:noMultiLvlLbl val="0"/>
      </c:catAx>
      <c:valAx>
        <c:axId val="6061237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1684481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t-BR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Cirurgia Marcapasso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21737277299463"/>
          <c:y val="0.198500792849935"/>
          <c:w val="0.96568919955673"/>
          <c:h val="0.5688337898226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8"/>
            <c:invertIfNegative val="0"/>
            <c:spPr>
              <a:gradFill>
                <a:gsLst>
                  <a:gs pos="0">
                    <a:srgbClr val="003300"/>
                  </a:gs>
                  <a:gs pos="55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9"/>
            <c:invertIfNegative val="0"/>
            <c:spPr>
              <a:gradFill>
                <a:gsLst>
                  <a:gs pos="0">
                    <a:srgbClr val="003300"/>
                  </a:gs>
                  <a:gs pos="55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10"/>
            <c:invertIfNegative val="0"/>
            <c:spPr>
              <a:gradFill>
                <a:gsLst>
                  <a:gs pos="0">
                    <a:srgbClr val="003300"/>
                  </a:gs>
                  <a:gs pos="55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11"/>
            <c:invertIfNegative val="0"/>
            <c:spPr>
              <a:gradFill>
                <a:gsLst>
                  <a:gs pos="0">
                    <a:srgbClr val="003300"/>
                  </a:gs>
                  <a:gs pos="55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12"/>
            <c:invertIfNegative val="0"/>
            <c:spPr>
              <a:gradFill>
                <a:gsLst>
                  <a:gs pos="0">
                    <a:srgbClr val="003300"/>
                  </a:gs>
                  <a:gs pos="55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13"/>
            <c:invertIfNegative val="0"/>
            <c:spPr>
              <a:gradFill>
                <a:gsLst>
                  <a:gs pos="0">
                    <a:srgbClr val="003300"/>
                  </a:gs>
                  <a:gs pos="55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" sourceLinked="0"/>
            <c:dLbl>
              <c:idx val="0"/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layout>
                <c:manualLayout>
                  <c:x val="0"/>
                  <c:y val="0.0997381041119277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9"/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0"/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1"/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2"/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3"/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Jan a Dez/24</c:v>
                </c:pt>
                <c:pt idx="1">
                  <c:v>Jan a Dez/25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9.91666666666667</c:v>
                </c:pt>
                <c:pt idx="1">
                  <c:v>8.08333333333333</c:v>
                </c:pt>
                <c:pt idx="2">
                  <c:v>16</c:v>
                </c:pt>
                <c:pt idx="3">
                  <c:v>16</c:v>
                </c:pt>
                <c:pt idx="4">
                  <c:v>17</c:v>
                </c:pt>
                <c:pt idx="5">
                  <c:v>14</c:v>
                </c:pt>
                <c:pt idx="6">
                  <c:v>16</c:v>
                </c:pt>
                <c:pt idx="7">
                  <c:v>15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gapWidth val="50"/>
        <c:overlap val="0"/>
        <c:axId val="42500229"/>
        <c:axId val="66303636"/>
      </c:barChart>
      <c:catAx>
        <c:axId val="4250022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6303636"/>
        <c:crosses val="autoZero"/>
        <c:auto val="1"/>
        <c:lblAlgn val="ctr"/>
        <c:lblOffset val="100"/>
        <c:noMultiLvlLbl val="0"/>
      </c:catAx>
      <c:valAx>
        <c:axId val="663036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2500229"/>
        <c:crossBetween val="between"/>
      </c:valAx>
      <c:spPr>
        <a:noFill/>
        <a:ln w="0">
          <a:noFill/>
        </a:ln>
      </c:spPr>
    </c:plotArea>
    <c:legend>
      <c:legendPos val="b"/>
      <c:legendEntry>
        <c:idx val="0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1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4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Acumulado Anual  
</a:t>
            </a:r>
          </a:p>
        </c:rich>
      </c:tx>
      <c:layout>
        <c:manualLayout>
          <c:xMode val="edge"/>
          <c:yMode val="edge"/>
          <c:x val="0.19550596147967"/>
          <c:y val="0.0906732016721926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2029960256802"/>
          <c:y val="0.203546201528038"/>
          <c:w val="0.965606848058698"/>
          <c:h val="0.56883378982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49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Lbls>
            <c:numFmt formatCode="#,##0;[RED]#,##0" sourceLinked="0"/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119</c:v>
                </c:pt>
                <c:pt idx="1">
                  <c:v>97</c:v>
                </c:pt>
              </c:numCache>
            </c:numRef>
          </c:val>
        </c:ser>
        <c:gapWidth val="50"/>
        <c:overlap val="0"/>
        <c:axId val="32298175"/>
        <c:axId val="14018518"/>
      </c:barChart>
      <c:catAx>
        <c:axId val="3229817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4018518"/>
        <c:crosses val="autoZero"/>
        <c:auto val="1"/>
        <c:lblAlgn val="ctr"/>
        <c:lblOffset val="100"/>
        <c:noMultiLvlLbl val="0"/>
      </c:catAx>
      <c:valAx>
        <c:axId val="1401851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2298175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Consumo de Energia Elétrica por Paciente-Dia (KW/h)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86136071887035"/>
          <c:y val="0.18792826942703"/>
          <c:w val="0.965701219512195"/>
          <c:h val="0.568887592943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Energia Elétrica por Paciente-Dia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0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0</c:f>
              <c:numCache>
                <c:formatCode>General</c:formatCode>
                <c:ptCount val="12"/>
                <c:pt idx="0">
                  <c:v>33.1</c:v>
                </c:pt>
                <c:pt idx="1">
                  <c:v>34.1</c:v>
                </c:pt>
                <c:pt idx="2">
                  <c:v>30.9</c:v>
                </c:pt>
                <c:pt idx="3">
                  <c:v>31.6</c:v>
                </c:pt>
                <c:pt idx="4">
                  <c:v>26.1</c:v>
                </c:pt>
                <c:pt idx="5">
                  <c:v>27.5</c:v>
                </c:pt>
                <c:pt idx="6">
                  <c:v>22.8</c:v>
                </c:pt>
                <c:pt idx="7">
                  <c:v>23.1</c:v>
                </c:pt>
                <c:pt idx="8">
                  <c:v>24.8</c:v>
                </c:pt>
                <c:pt idx="9">
                  <c:v>26</c:v>
                </c:pt>
                <c:pt idx="10">
                  <c:v>28.5</c:v>
                </c:pt>
                <c:pt idx="11">
                  <c:v>27.7</c:v>
                </c:pt>
              </c:numCache>
            </c:numRef>
          </c:val>
        </c:ser>
        <c:gapWidth val="50"/>
        <c:overlap val="0"/>
        <c:axId val="14983282"/>
        <c:axId val="87532267"/>
      </c:barChart>
      <c:dateAx>
        <c:axId val="1498328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7532267"/>
        <c:crosses val="autoZero"/>
        <c:auto val="1"/>
        <c:lblOffset val="100"/>
        <c:baseTimeUnit val="months"/>
        <c:noMultiLvlLbl val="0"/>
      </c:dateAx>
      <c:valAx>
        <c:axId val="8753226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4983282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2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Acumulado Anual </a:t>
            </a:r>
          </a:p>
        </c:rich>
      </c:tx>
      <c:layout>
        <c:manualLayout>
          <c:xMode val="edge"/>
          <c:yMode val="edge"/>
          <c:x val="0.118316268486917"/>
          <c:y val="0.102055693249745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1547212741752"/>
          <c:y val="0.203528211109491"/>
          <c:w val="0.965642775881684"/>
          <c:h val="0.568887592943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50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.0" sourceLinked="0"/>
            <c:dLbl>
              <c:idx val="0"/>
              <c:layout>
                <c:manualLayout>
                  <c:x val="0"/>
                  <c:y val="0.521177015680258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28.0166666666667</c:v>
                </c:pt>
              </c:numCache>
            </c:numRef>
          </c:val>
        </c:ser>
        <c:gapWidth val="50"/>
        <c:overlap val="0"/>
        <c:axId val="42937514"/>
        <c:axId val="77388308"/>
      </c:barChart>
      <c:catAx>
        <c:axId val="4293751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7388308"/>
        <c:crosses val="autoZero"/>
        <c:auto val="1"/>
        <c:lblAlgn val="ctr"/>
        <c:lblOffset val="100"/>
        <c:noMultiLvlLbl val="0"/>
      </c:catAx>
      <c:valAx>
        <c:axId val="7738830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2937514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Consumo de Água por Paciente-Dia (m³) 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86136071887035"/>
          <c:y val="0.18796992481203"/>
          <c:w val="0.965701219512195"/>
          <c:h val="0.568922305764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Água por Paciente-Dia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1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solidFill>
                <a:srgbClr val="008080"/>
              </a:solidFill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51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solidFill>
                  <a:srgbClr val="008080"/>
                </a:solidFill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05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0</c:f>
              <c:numCache>
                <c:formatCode>General</c:formatCode>
                <c:ptCount val="12"/>
                <c:pt idx="0">
                  <c:v>0.41</c:v>
                </c:pt>
                <c:pt idx="1">
                  <c:v>0.45</c:v>
                </c:pt>
                <c:pt idx="2">
                  <c:v>0.39</c:v>
                </c:pt>
                <c:pt idx="3">
                  <c:v>0.4</c:v>
                </c:pt>
                <c:pt idx="4">
                  <c:v>0.43</c:v>
                </c:pt>
                <c:pt idx="5">
                  <c:v>0.41</c:v>
                </c:pt>
                <c:pt idx="6">
                  <c:v>0.41</c:v>
                </c:pt>
                <c:pt idx="7">
                  <c:v>0.4</c:v>
                </c:pt>
                <c:pt idx="8">
                  <c:v>0.45</c:v>
                </c:pt>
                <c:pt idx="9">
                  <c:v>0.43</c:v>
                </c:pt>
                <c:pt idx="10">
                  <c:v>0.48</c:v>
                </c:pt>
                <c:pt idx="11">
                  <c:v>0.53</c:v>
                </c:pt>
              </c:numCache>
            </c:numRef>
          </c:val>
        </c:ser>
        <c:gapWidth val="50"/>
        <c:overlap val="0"/>
        <c:axId val="55633231"/>
        <c:axId val="19795510"/>
      </c:barChart>
      <c:dateAx>
        <c:axId val="55633231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9795510"/>
        <c:crosses val="autoZero"/>
        <c:auto val="1"/>
        <c:lblOffset val="100"/>
        <c:baseTimeUnit val="months"/>
        <c:noMultiLvlLbl val="0"/>
      </c:dateAx>
      <c:valAx>
        <c:axId val="19795510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5633231"/>
        <c:crossBetween val="between"/>
      </c:valAx>
      <c:spPr>
        <a:noFill/>
        <a:ln w="0">
          <a:noFill/>
        </a:ln>
      </c:spPr>
    </c:plotArea>
    <c:legend>
      <c:legendPos val="b"/>
      <c:legendEntry>
        <c:idx val="0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1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% Conselho Gestor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37442072325425"/>
          <c:y val="0.177216994582264"/>
          <c:w val="0.965698894918208"/>
          <c:h val="0.568862275449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Conselho Gestor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4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lstStyle/>
              <a:p>
                <a:pPr>
                  <a:defRPr b="1" sz="10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0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gapWidth val="50"/>
        <c:overlap val="0"/>
        <c:axId val="13573482"/>
        <c:axId val="26398221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prstDash val="sysDash"/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Pt>
            <c:idx val="1"/>
            <c:marker>
              <c:symbol val="none"/>
            </c:marker>
          </c:dPt>
          <c:dPt>
            <c:idx val="2"/>
            <c:marker>
              <c:symbol val="none"/>
            </c:marker>
          </c:dPt>
          <c:dPt>
            <c:idx val="3"/>
            <c:marker>
              <c:symbol val="none"/>
            </c:marker>
          </c:dPt>
          <c:dPt>
            <c:idx val="4"/>
            <c:marker>
              <c:symbol val="none"/>
            </c:marker>
          </c:dPt>
          <c:dPt>
            <c:idx val="5"/>
            <c:marker>
              <c:symbol val="none"/>
            </c:marker>
          </c:dPt>
          <c:dPt>
            <c:idx val="6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9"/>
            <c:marker>
              <c:symbol val="none"/>
            </c:marker>
          </c:dPt>
          <c:dPt>
            <c:idx val="10"/>
            <c:marker>
              <c:symbol val="none"/>
            </c:marker>
          </c:dPt>
          <c:dLbls>
            <c:numFmt formatCode="0%" sourceLinked="0"/>
            <c:dLbl>
              <c:idx val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spPr>
              <a:solidFill>
                <a:srgbClr val="FF0000"/>
              </a:solidFill>
            </c:spPr>
            <c:txPr>
              <a:bodyPr wrap="square"/>
              <a:lstStyle/>
              <a:p>
                <a:pPr>
                  <a:defRPr b="1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1</c:f>
              <c:numCache>
                <c:formatCode>General</c:formatCode>
                <c:ptCount val="12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13573482"/>
        <c:axId val="26398221"/>
      </c:lineChart>
      <c:dateAx>
        <c:axId val="1357348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26398221"/>
        <c:crosses val="autoZero"/>
        <c:auto val="1"/>
        <c:lblOffset val="100"/>
        <c:baseTimeUnit val="months"/>
        <c:noMultiLvlLbl val="0"/>
      </c:dateAx>
      <c:valAx>
        <c:axId val="26398221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3573482"/>
        <c:crossBetween val="between"/>
      </c:valAx>
      <c:spPr>
        <a:noFill/>
        <a:ln w="25560">
          <a:noFill/>
        </a:ln>
      </c:spPr>
    </c:plotArea>
    <c:legend>
      <c:legendPos val="b"/>
      <c:legendEntry>
        <c:idx val="0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1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2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Acumulado Anual </a:t>
            </a:r>
          </a:p>
        </c:rich>
      </c:tx>
      <c:layout>
        <c:manualLayout>
          <c:xMode val="edge"/>
          <c:yMode val="edge"/>
          <c:x val="0.118267247306899"/>
          <c:y val="0.133667502088555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0527160210864084"/>
          <c:y val="0.223614592035645"/>
          <c:w val="0.965619986247995"/>
          <c:h val="0.568922305764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55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.00" sourceLinked="0"/>
            <c:dLbl>
              <c:idx val="0"/>
              <c:layout>
                <c:manualLayout>
                  <c:x val="0.00808662664686901"/>
                  <c:y val="0.497559247516512"/>
                </c:manualLayout>
              </c:layout>
              <c:numFmt formatCode="0.00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0.4325</c:v>
                </c:pt>
              </c:numCache>
            </c:numRef>
          </c:val>
        </c:ser>
        <c:gapWidth val="50"/>
        <c:overlap val="0"/>
        <c:axId val="36223021"/>
        <c:axId val="62452732"/>
      </c:barChart>
      <c:catAx>
        <c:axId val="3622302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2452732"/>
        <c:crosses val="autoZero"/>
        <c:auto val="1"/>
        <c:lblAlgn val="ctr"/>
        <c:lblOffset val="100"/>
        <c:noMultiLvlLbl val="0"/>
      </c:catAx>
      <c:valAx>
        <c:axId val="6245273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6223021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Número de Notificações de Casos de Violência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86136071887035"/>
          <c:y val="0.18801803111822"/>
          <c:w val="0.965701219512195"/>
          <c:h val="0.568852697397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Notificação de Violência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05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0</c:f>
              <c:numCache>
                <c:formatCode>General</c:formatCode>
                <c:ptCount val="12"/>
                <c:pt idx="0">
                  <c:v>83</c:v>
                </c:pt>
                <c:pt idx="1">
                  <c:v>85</c:v>
                </c:pt>
                <c:pt idx="2">
                  <c:v>87</c:v>
                </c:pt>
                <c:pt idx="3">
                  <c:v>70</c:v>
                </c:pt>
                <c:pt idx="4">
                  <c:v>75</c:v>
                </c:pt>
                <c:pt idx="5">
                  <c:v>59</c:v>
                </c:pt>
                <c:pt idx="6">
                  <c:v>83</c:v>
                </c:pt>
                <c:pt idx="7">
                  <c:v>64</c:v>
                </c:pt>
                <c:pt idx="8">
                  <c:v>88</c:v>
                </c:pt>
                <c:pt idx="9">
                  <c:v>67</c:v>
                </c:pt>
                <c:pt idx="10">
                  <c:v>71</c:v>
                </c:pt>
                <c:pt idx="11">
                  <c:v>71</c:v>
                </c:pt>
              </c:numCache>
            </c:numRef>
          </c:val>
        </c:ser>
        <c:gapWidth val="50"/>
        <c:overlap val="0"/>
        <c:axId val="51687647"/>
        <c:axId val="21853858"/>
      </c:barChart>
      <c:dateAx>
        <c:axId val="51687647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21853858"/>
        <c:crosses val="autoZero"/>
        <c:auto val="1"/>
        <c:lblOffset val="100"/>
        <c:baseTimeUnit val="months"/>
        <c:noMultiLvlLbl val="0"/>
      </c:dateAx>
      <c:valAx>
        <c:axId val="2185385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1687647"/>
        <c:crossBetween val="between"/>
      </c:valAx>
      <c:spPr>
        <a:noFill/>
        <a:ln w="0">
          <a:noFill/>
        </a:ln>
      </c:spPr>
    </c:plotArea>
    <c:legend>
      <c:legendPos val="b"/>
      <c:legendEntry>
        <c:idx val="0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1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2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Acumulado Anual </a:t>
            </a:r>
          </a:p>
        </c:rich>
      </c:tx>
      <c:layout>
        <c:manualLayout>
          <c:xMode val="edge"/>
          <c:yMode val="edge"/>
          <c:x val="0.118316268486917"/>
          <c:y val="0.040279191507925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0523321956769056"/>
          <c:y val="0.223644030827396"/>
          <c:w val="0.965642775881684"/>
          <c:h val="0.568852697397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Lbls>
            <c:numFmt formatCode="0" sourceLinked="0"/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903</c:v>
                </c:pt>
              </c:numCache>
            </c:numRef>
          </c:val>
        </c:ser>
        <c:gapWidth val="50"/>
        <c:overlap val="0"/>
        <c:axId val="86182085"/>
        <c:axId val="32615057"/>
      </c:barChart>
      <c:catAx>
        <c:axId val="8618208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2615057"/>
        <c:crosses val="autoZero"/>
        <c:auto val="1"/>
        <c:lblAlgn val="ctr"/>
        <c:lblOffset val="100"/>
        <c:noMultiLvlLbl val="0"/>
      </c:catAx>
      <c:valAx>
        <c:axId val="3261505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6182085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% Taxa de Reuniões Realizadas por Comissões Obrigatórias - MS 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3719512195122"/>
          <c:y val="0.177248677248677"/>
          <c:w val="0.965701219512195"/>
          <c:h val="0.568922305764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Taxa de Reuniões Realizadas - MS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4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Lbls>
            <c:numFmt formatCode="0.0%" sourceLinked="0"/>
            <c:txPr>
              <a:bodyPr wrap="square"/>
              <a:lstStyle/>
              <a:p>
                <a:pPr>
                  <a:defRPr b="1" sz="10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0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gapWidth val="50"/>
        <c:overlap val="0"/>
        <c:axId val="25545915"/>
        <c:axId val="47163589"/>
      </c:barChart>
      <c:dateAx>
        <c:axId val="25545915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7163589"/>
        <c:crosses val="autoZero"/>
        <c:auto val="1"/>
        <c:lblOffset val="100"/>
        <c:baseTimeUnit val="months"/>
        <c:noMultiLvlLbl val="0"/>
      </c:dateAx>
      <c:valAx>
        <c:axId val="47163589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25545915"/>
        <c:crossBetween val="between"/>
      </c:valAx>
      <c:spPr>
        <a:noFill/>
        <a:ln w="25560">
          <a:noFill/>
        </a:ln>
      </c:spPr>
    </c:plotArea>
    <c:legend>
      <c:legendPos val="b"/>
      <c:legendEntry>
        <c:idx val="0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1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2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Acumulado Anual </a:t>
            </a:r>
          </a:p>
        </c:rich>
      </c:tx>
      <c:layout>
        <c:manualLayout>
          <c:xMode val="edge"/>
          <c:yMode val="edge"/>
          <c:x val="0.118316268486917"/>
          <c:y val="0.0402394876079087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0523321956769056"/>
          <c:y val="0.223614592035645"/>
          <c:w val="0.965642775881684"/>
          <c:h val="0.568922305764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55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%" sourceLinked="0"/>
            <c:dLbl>
              <c:idx val="0"/>
              <c:layout>
                <c:manualLayout>
                  <c:x val="0.00802675754388803"/>
                  <c:y val="0.502470918652671"/>
                </c:manualLayout>
              </c:layout>
              <c:numFmt formatCode="0%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gapWidth val="50"/>
        <c:overlap val="0"/>
        <c:axId val="16675139"/>
        <c:axId val="32911566"/>
      </c:barChart>
      <c:catAx>
        <c:axId val="1667513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2911566"/>
        <c:crosses val="autoZero"/>
        <c:auto val="1"/>
        <c:lblAlgn val="ctr"/>
        <c:lblOffset val="100"/>
        <c:noMultiLvlLbl val="0"/>
      </c:catAx>
      <c:valAx>
        <c:axId val="3291156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6675139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Procedimentos Registrados no BPA 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3719512195122"/>
          <c:y val="0.177257525083612"/>
          <c:w val="0.965701219512195"/>
          <c:h val="0.568852697397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Boletim Produção Ambulatorial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4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Lbls>
            <c:numFmt formatCode="#,##0" sourceLinked="0"/>
            <c:txPr>
              <a:bodyPr wrap="square"/>
              <a:lstStyle/>
              <a:p>
                <a:pPr>
                  <a:defRPr b="1" sz="10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0</c:f>
              <c:numCache>
                <c:formatCode>General</c:formatCode>
                <c:ptCount val="12"/>
                <c:pt idx="0">
                  <c:v>64224</c:v>
                </c:pt>
                <c:pt idx="1">
                  <c:v>78240</c:v>
                </c:pt>
                <c:pt idx="2">
                  <c:v>69485</c:v>
                </c:pt>
                <c:pt idx="3">
                  <c:v>70363</c:v>
                </c:pt>
                <c:pt idx="4">
                  <c:v>64747</c:v>
                </c:pt>
                <c:pt idx="5">
                  <c:v>59513</c:v>
                </c:pt>
                <c:pt idx="6">
                  <c:v>56711</c:v>
                </c:pt>
                <c:pt idx="7">
                  <c:v>72646</c:v>
                </c:pt>
                <c:pt idx="8">
                  <c:v>59756</c:v>
                </c:pt>
                <c:pt idx="9">
                  <c:v>70138</c:v>
                </c:pt>
                <c:pt idx="10">
                  <c:v>59440</c:v>
                </c:pt>
                <c:pt idx="11">
                  <c:v>58436</c:v>
                </c:pt>
              </c:numCache>
            </c:numRef>
          </c:val>
        </c:ser>
        <c:gapWidth val="50"/>
        <c:overlap val="0"/>
        <c:axId val="97290154"/>
        <c:axId val="56308950"/>
      </c:barChart>
      <c:dateAx>
        <c:axId val="9729015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6308950"/>
        <c:crosses val="autoZero"/>
        <c:auto val="1"/>
        <c:lblOffset val="100"/>
        <c:baseTimeUnit val="months"/>
        <c:noMultiLvlLbl val="0"/>
      </c:dateAx>
      <c:valAx>
        <c:axId val="56308950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7290154"/>
        <c:crossBetween val="between"/>
      </c:valAx>
      <c:spPr>
        <a:noFill/>
        <a:ln w="25560">
          <a:noFill/>
        </a:ln>
      </c:spPr>
    </c:plotArea>
    <c:legend>
      <c:legendPos val="b"/>
      <c:legendEntry>
        <c:idx val="0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1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2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Acumulado Anual </a:t>
            </a:r>
          </a:p>
        </c:rich>
      </c:tx>
      <c:layout>
        <c:manualLayout>
          <c:xMode val="edge"/>
          <c:yMode val="edge"/>
          <c:x val="0.123777019340159"/>
          <c:y val="0.0453686200378072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0523321956769056"/>
          <c:y val="0.223644030827396"/>
          <c:w val="0.965642775881684"/>
          <c:h val="0.568852697397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55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" sourceLinked="0"/>
            <c:dLbl>
              <c:idx val="0"/>
              <c:layout>
                <c:manualLayout>
                  <c:x val="0.0080267524707545"/>
                  <c:y val="0.481196535625682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783699</c:v>
                </c:pt>
              </c:numCache>
            </c:numRef>
          </c:val>
        </c:ser>
        <c:gapWidth val="50"/>
        <c:overlap val="0"/>
        <c:axId val="43413342"/>
        <c:axId val="94406204"/>
      </c:barChart>
      <c:catAx>
        <c:axId val="4341334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4406204"/>
        <c:crosses val="autoZero"/>
        <c:auto val="1"/>
        <c:lblAlgn val="ctr"/>
        <c:lblOffset val="100"/>
        <c:noMultiLvlLbl val="0"/>
      </c:catAx>
      <c:valAx>
        <c:axId val="9440620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3413342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2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Acumulado Anual </a:t>
            </a:r>
          </a:p>
        </c:rich>
      </c:tx>
      <c:layout>
        <c:manualLayout>
          <c:xMode val="edge"/>
          <c:yMode val="edge"/>
          <c:x val="0.118316268486917"/>
          <c:y val="0.0402394876079087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0523321956769056"/>
          <c:y val="0.238791423001949"/>
          <c:w val="0.965642775881684"/>
          <c:h val="0.568922305764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55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.0%" sourceLinked="0"/>
            <c:dLbl>
              <c:idx val="0"/>
              <c:layout>
                <c:manualLayout>
                  <c:x val="0.008026757543888"/>
                  <c:y val="0.552339636900017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0.984848647319852</c:v>
                </c:pt>
              </c:numCache>
            </c:numRef>
          </c:val>
        </c:ser>
        <c:gapWidth val="50"/>
        <c:overlap val="0"/>
        <c:axId val="34321960"/>
        <c:axId val="6179755"/>
      </c:barChart>
      <c:catAx>
        <c:axId val="34321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179755"/>
        <c:crosses val="autoZero"/>
        <c:auto val="1"/>
        <c:lblAlgn val="ctr"/>
        <c:lblOffset val="100"/>
        <c:noMultiLvlLbl val="0"/>
      </c:catAx>
      <c:valAx>
        <c:axId val="6179755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4321960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Autorizações de Internação Hospitalar (AIH)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3719512195122"/>
          <c:y val="0.177248677248677"/>
          <c:w val="0.965701219512195"/>
          <c:h val="0.568922305764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Total de AIH's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3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Lbls>
            <c:numFmt formatCode="0.0%" sourceLinked="0"/>
            <c:txPr>
              <a:bodyPr wrap="square"/>
              <a:lstStyle/>
              <a:p>
                <a:pPr>
                  <a:defRPr b="1" sz="10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0</c:f>
              <c:numCache>
                <c:formatCode>General</c:formatCode>
                <c:ptCount val="12"/>
                <c:pt idx="0">
                  <c:v>0.999103541012999</c:v>
                </c:pt>
                <c:pt idx="1">
                  <c:v>0.974324324324324</c:v>
                </c:pt>
                <c:pt idx="2">
                  <c:v>0.98102766798419</c:v>
                </c:pt>
                <c:pt idx="3">
                  <c:v>0.958483033932136</c:v>
                </c:pt>
                <c:pt idx="4">
                  <c:v>0.956224899598394</c:v>
                </c:pt>
                <c:pt idx="5">
                  <c:v>0.918385256691531</c:v>
                </c:pt>
                <c:pt idx="6">
                  <c:v>1.00166251039069</c:v>
                </c:pt>
                <c:pt idx="7">
                  <c:v>1.0056338028169</c:v>
                </c:pt>
                <c:pt idx="8">
                  <c:v>1.00776610324349</c:v>
                </c:pt>
                <c:pt idx="9">
                  <c:v>1.01416917131816</c:v>
                </c:pt>
                <c:pt idx="10">
                  <c:v>0.998241758241758</c:v>
                </c:pt>
                <c:pt idx="11">
                  <c:v>1.00316169828365</c:v>
                </c:pt>
              </c:numCache>
            </c:numRef>
          </c:val>
        </c:ser>
        <c:gapWidth val="50"/>
        <c:overlap val="0"/>
        <c:axId val="56717301"/>
        <c:axId val="67138767"/>
      </c:barChart>
      <c:dateAx>
        <c:axId val="56717301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7138767"/>
        <c:crosses val="autoZero"/>
        <c:auto val="1"/>
        <c:lblOffset val="100"/>
        <c:baseTimeUnit val="months"/>
        <c:noMultiLvlLbl val="0"/>
      </c:dateAx>
      <c:valAx>
        <c:axId val="6713876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6717301"/>
        <c:crossBetween val="between"/>
      </c:valAx>
      <c:spPr>
        <a:noFill/>
        <a:ln w="25560">
          <a:noFill/>
        </a:ln>
      </c:spPr>
    </c:plotArea>
    <c:legend>
      <c:legendPos val="b"/>
      <c:legendEntry>
        <c:idx val="0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1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% Taxa de Cesáreas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37341490094397"/>
          <c:y val="0.177243710101389"/>
          <c:w val="0.965684884333347"/>
          <c:h val="0.568907247465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Taxa de Cesáreas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4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54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.0%" sourceLinked="0"/>
            <c:dLbl>
              <c:idx val="0"/>
              <c:numFmt formatCode="0.0%" sourceLinked="0"/>
              <c:txPr>
                <a:bodyPr wrap="square"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0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0</c:f>
              <c:numCache>
                <c:formatCode>General</c:formatCode>
                <c:ptCount val="12"/>
                <c:pt idx="0">
                  <c:v>0.373219373219373</c:v>
                </c:pt>
                <c:pt idx="1">
                  <c:v>0.381231671554252</c:v>
                </c:pt>
                <c:pt idx="2">
                  <c:v>0.366093366093366</c:v>
                </c:pt>
                <c:pt idx="3">
                  <c:v>0.382278481012658</c:v>
                </c:pt>
                <c:pt idx="4">
                  <c:v>0.356770833333333</c:v>
                </c:pt>
                <c:pt idx="5">
                  <c:v>0.357541899441341</c:v>
                </c:pt>
                <c:pt idx="6">
                  <c:v>0.398514851485149</c:v>
                </c:pt>
                <c:pt idx="7">
                  <c:v>0.368811881188119</c:v>
                </c:pt>
                <c:pt idx="8">
                  <c:v>0.394029850746269</c:v>
                </c:pt>
                <c:pt idx="9">
                  <c:v>0.387978142076503</c:v>
                </c:pt>
                <c:pt idx="10">
                  <c:v>0.386301369863014</c:v>
                </c:pt>
                <c:pt idx="11">
                  <c:v>0.370879120879121</c:v>
                </c:pt>
              </c:numCache>
            </c:numRef>
          </c:val>
        </c:ser>
        <c:gapWidth val="50"/>
        <c:overlap val="0"/>
        <c:axId val="18743267"/>
        <c:axId val="98372912"/>
      </c:barChart>
      <c:dateAx>
        <c:axId val="18743267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8372912"/>
        <c:crosses val="autoZero"/>
        <c:auto val="1"/>
        <c:lblOffset val="100"/>
        <c:baseTimeUnit val="months"/>
        <c:noMultiLvlLbl val="0"/>
      </c:dateAx>
      <c:valAx>
        <c:axId val="9837291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8743267"/>
        <c:crossBetween val="between"/>
      </c:valAx>
      <c:spPr>
        <a:noFill/>
        <a:ln w="25560">
          <a:noFill/>
        </a:ln>
      </c:spPr>
    </c:plotArea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2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Acumulado Anual </a:t>
            </a:r>
          </a:p>
        </c:rich>
      </c:tx>
      <c:layout>
        <c:manualLayout>
          <c:xMode val="edge"/>
          <c:yMode val="edge"/>
          <c:x val="0.129002533978346"/>
          <c:y val="0.145708582834331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1253167472933"/>
          <c:y val="0.203450242372398"/>
          <c:w val="0.965676111495047"/>
          <c:h val="0.568862275449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50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.0%" sourceLinked="0"/>
            <c:dLbl>
              <c:idx val="0"/>
              <c:layout>
                <c:manualLayout>
                  <c:x val="0"/>
                  <c:y val="0.504409305184434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gapWidth val="50"/>
        <c:overlap val="0"/>
        <c:axId val="1206661"/>
        <c:axId val="45905211"/>
      </c:barChart>
      <c:catAx>
        <c:axId val="120666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5905211"/>
        <c:crosses val="autoZero"/>
        <c:auto val="1"/>
        <c:lblAlgn val="ctr"/>
        <c:lblOffset val="100"/>
        <c:noMultiLvlLbl val="0"/>
      </c:catAx>
      <c:valAx>
        <c:axId val="45905211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206661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2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Acumulado Anual </a:t>
            </a:r>
          </a:p>
        </c:rich>
      </c:tx>
      <c:layout>
        <c:manualLayout>
          <c:xMode val="edge"/>
          <c:yMode val="edge"/>
          <c:x val="0.118316268486917"/>
          <c:y val="0.0403054199524346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0523321956769056"/>
          <c:y val="0.238703216923269"/>
          <c:w val="0.965642775881684"/>
          <c:h val="0.568907247465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55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.0%" sourceLinked="0"/>
            <c:dLbl>
              <c:idx val="0"/>
              <c:layout>
                <c:manualLayout>
                  <c:x val="-0.0160535150877761"/>
                  <c:y val="0.545466272914817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0.376970903407708</c:v>
                </c:pt>
              </c:numCache>
            </c:numRef>
          </c:val>
        </c:ser>
        <c:gapWidth val="50"/>
        <c:overlap val="0"/>
        <c:axId val="57664181"/>
        <c:axId val="88239753"/>
      </c:barChart>
      <c:catAx>
        <c:axId val="5766418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8239753"/>
        <c:crosses val="autoZero"/>
        <c:auto val="1"/>
        <c:lblAlgn val="ctr"/>
        <c:lblOffset val="100"/>
        <c:noMultiLvlLbl val="0"/>
      </c:catAx>
      <c:valAx>
        <c:axId val="88239753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7664181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Taxa de Ocupação Hospitalar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245077146023357"/>
          <c:y val="0.127857142857143"/>
          <c:w val="0.965774443781434"/>
          <c:h val="0.56885714285714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.0%" sourceLinked="0"/>
            <c:dLbl>
              <c:idx val="0"/>
              <c:numFmt formatCode="0.0%" sourceLinked="0"/>
              <c:txPr>
                <a:bodyPr wrap="square"/>
                <a:lstStyle/>
                <a:p>
                  <a:pPr>
                    <a:defRPr b="1" lang="pt-BR" sz="105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%" sourceLinked="0"/>
              <c:txPr>
                <a:bodyPr wrap="square"/>
                <a:lstStyle/>
                <a:p>
                  <a:pPr>
                    <a:defRPr b="1" lang="pt-BR" sz="105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05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Jan a Dez/24</c:v>
                </c:pt>
                <c:pt idx="1">
                  <c:v>Jan a Dez/25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1.14551938220598</c:v>
                </c:pt>
                <c:pt idx="1">
                  <c:v>1.09757205413527</c:v>
                </c:pt>
                <c:pt idx="2">
                  <c:v>1.03168202764977</c:v>
                </c:pt>
                <c:pt idx="3">
                  <c:v>1.13977465986395</c:v>
                </c:pt>
                <c:pt idx="4">
                  <c:v>1.14900153609831</c:v>
                </c:pt>
                <c:pt idx="5">
                  <c:v>1.17579365079365</c:v>
                </c:pt>
                <c:pt idx="6">
                  <c:v>1.17540322580645</c:v>
                </c:pt>
                <c:pt idx="7">
                  <c:v>1.1031746031746</c:v>
                </c:pt>
                <c:pt idx="8">
                  <c:v>1.12106374807988</c:v>
                </c:pt>
                <c:pt idx="9">
                  <c:v>1.11405529953917</c:v>
                </c:pt>
                <c:pt idx="10">
                  <c:v>1.07420634920635</c:v>
                </c:pt>
                <c:pt idx="11">
                  <c:v>1.05702764976959</c:v>
                </c:pt>
                <c:pt idx="12">
                  <c:v>1.03323412698413</c:v>
                </c:pt>
                <c:pt idx="13">
                  <c:v>0.99644777265745</c:v>
                </c:pt>
              </c:numCache>
            </c:numRef>
          </c:val>
        </c:ser>
        <c:gapWidth val="50"/>
        <c:overlap val="0"/>
        <c:axId val="85427437"/>
        <c:axId val="26673961"/>
      </c:barChart>
      <c:catAx>
        <c:axId val="8542743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26673961"/>
        <c:crosses val="autoZero"/>
        <c:auto val="1"/>
        <c:lblAlgn val="ctr"/>
        <c:lblOffset val="100"/>
        <c:noMultiLvlLbl val="0"/>
      </c:catAx>
      <c:valAx>
        <c:axId val="26673961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5427437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4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Acumulado Anual 
</a:t>
            </a:r>
          </a:p>
        </c:rich>
      </c:tx>
      <c:layout>
        <c:manualLayout>
          <c:xMode val="edge"/>
          <c:yMode val="edge"/>
          <c:x val="0.200243272008515"/>
          <c:y val="0.120857142857143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2688155694085"/>
          <c:y val="0.203428571428571"/>
          <c:w val="0.965637828797324"/>
          <c:h val="0.568857142857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49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49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003300"/>
                  </a:gs>
                  <a:gs pos="49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.0%" sourceLinked="0"/>
            <c:dLbl>
              <c:idx val="0"/>
              <c:layout>
                <c:manualLayout>
                  <c:x val="0.00536400247504367"/>
                  <c:y val="0.494985117057586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0536400247504356"/>
                  <c:y val="0.485935907117423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1.14551938220598</c:v>
                </c:pt>
                <c:pt idx="1">
                  <c:v>1.09757205413527</c:v>
                </c:pt>
              </c:numCache>
            </c:numRef>
          </c:val>
        </c:ser>
        <c:gapWidth val="50"/>
        <c:overlap val="0"/>
        <c:axId val="4678726"/>
        <c:axId val="87995753"/>
      </c:barChart>
      <c:catAx>
        <c:axId val="467872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7995753"/>
        <c:crosses val="autoZero"/>
        <c:auto val="1"/>
        <c:lblAlgn val="ctr"/>
        <c:lblOffset val="100"/>
        <c:noMultiLvlLbl val="0"/>
      </c:catAx>
      <c:valAx>
        <c:axId val="87995753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678726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Tempo Médio de Permanência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9209786036996"/>
          <c:y val="0.198500792849935"/>
          <c:w val="0.96568919955673"/>
          <c:h val="0.5688337898226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0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3b3838"/>
                  </a:gs>
                  <a:gs pos="50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Jan a Dez/24</c:v>
                </c:pt>
                <c:pt idx="1">
                  <c:v>Jan a Dez/25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4.8752668897271</c:v>
                </c:pt>
                <c:pt idx="1">
                  <c:v>4.61587071363868</c:v>
                </c:pt>
                <c:pt idx="2">
                  <c:v>4.65396275443915</c:v>
                </c:pt>
                <c:pt idx="3">
                  <c:v>4.68048886948931</c:v>
                </c:pt>
                <c:pt idx="4">
                  <c:v>4.58544061302682</c:v>
                </c:pt>
                <c:pt idx="5">
                  <c:v>4.61346827559362</c:v>
                </c:pt>
                <c:pt idx="6">
                  <c:v>4.76010886469673</c:v>
                </c:pt>
                <c:pt idx="7">
                  <c:v>4.70986869970352</c:v>
                </c:pt>
                <c:pt idx="8">
                  <c:v>4.65961691939346</c:v>
                </c:pt>
                <c:pt idx="9">
                  <c:v>4.54168297455969</c:v>
                </c:pt>
                <c:pt idx="10">
                  <c:v>4.73251748251748</c:v>
                </c:pt>
                <c:pt idx="11">
                  <c:v>4.53459637561779</c:v>
                </c:pt>
                <c:pt idx="12">
                  <c:v>4.39822635135135</c:v>
                </c:pt>
                <c:pt idx="13">
                  <c:v>4.52047038327526</c:v>
                </c:pt>
              </c:numCache>
            </c:numRef>
          </c:val>
        </c:ser>
        <c:gapWidth val="50"/>
        <c:overlap val="0"/>
        <c:axId val="762398"/>
        <c:axId val="48565377"/>
      </c:barChart>
      <c:catAx>
        <c:axId val="76239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8565377"/>
        <c:crosses val="autoZero"/>
        <c:auto val="1"/>
        <c:lblAlgn val="ctr"/>
        <c:lblOffset val="100"/>
        <c:noMultiLvlLbl val="0"/>
      </c:catAx>
      <c:valAx>
        <c:axId val="4856537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62398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4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Acumulado Anual 
</a:t>
            </a:r>
          </a:p>
        </c:rich>
      </c:tx>
      <c:layout>
        <c:manualLayout>
          <c:xMode val="edge"/>
          <c:yMode val="edge"/>
          <c:x val="0.187167401550859"/>
          <c:y val="0.125846907885253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2688155694085"/>
          <c:y val="0.203546201528038"/>
          <c:w val="0.965637828797324"/>
          <c:h val="0.56883378982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49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49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003300"/>
                  </a:gs>
                  <a:gs pos="49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#,##0.00" sourceLinked="0"/>
            <c:dLbl>
              <c:idx val="0"/>
              <c:layout>
                <c:manualLayout>
                  <c:x val="0"/>
                  <c:y val="0.513166477728449"/>
                </c:manualLayout>
              </c:layout>
              <c:numFmt formatCode="#,##0.00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0536379129384386"/>
                  <c:y val="0.468226544865252"/>
                </c:manualLayout>
              </c:layout>
              <c:numFmt formatCode="#,##0.00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4.8752668897271</c:v>
                </c:pt>
                <c:pt idx="1">
                  <c:v>4.61587071363868</c:v>
                </c:pt>
              </c:numCache>
            </c:numRef>
          </c:val>
        </c:ser>
        <c:gapWidth val="50"/>
        <c:overlap val="0"/>
        <c:axId val="73581238"/>
        <c:axId val="1005062"/>
      </c:barChart>
      <c:catAx>
        <c:axId val="7358123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005062"/>
        <c:crosses val="autoZero"/>
        <c:auto val="1"/>
        <c:lblAlgn val="ctr"/>
        <c:lblOffset val="100"/>
        <c:noMultiLvlLbl val="0"/>
      </c:catAx>
      <c:valAx>
        <c:axId val="100506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3581238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Exames (Imagem + Laboratório + Endoscopia + Colonoscopia) 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7517688176626"/>
          <c:y val="0.198571428571429"/>
          <c:w val="0.96568919955673"/>
          <c:h val="0.56885714285714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0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3b3838"/>
                  </a:gs>
                  <a:gs pos="50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#,##0" sourceLinked="0"/>
            <c:dLbl>
              <c:idx val="0"/>
              <c:numFmt formatCode="#,##0" sourceLinked="0"/>
              <c:txPr>
                <a:bodyPr wrap="square"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#,##0" sourceLinked="0"/>
              <c:txPr>
                <a:bodyPr wrap="square"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0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Jan a Dez/24</c:v>
                </c:pt>
                <c:pt idx="1">
                  <c:v>Jan a Dez/25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101640.666666667</c:v>
                </c:pt>
                <c:pt idx="1">
                  <c:v>101526.416666667</c:v>
                </c:pt>
                <c:pt idx="2">
                  <c:v>99480</c:v>
                </c:pt>
                <c:pt idx="3">
                  <c:v>97940</c:v>
                </c:pt>
                <c:pt idx="4">
                  <c:v>108925</c:v>
                </c:pt>
                <c:pt idx="5">
                  <c:v>106724</c:v>
                </c:pt>
                <c:pt idx="6">
                  <c:v>107545</c:v>
                </c:pt>
                <c:pt idx="7">
                  <c:v>98232</c:v>
                </c:pt>
                <c:pt idx="8">
                  <c:v>102047</c:v>
                </c:pt>
                <c:pt idx="9">
                  <c:v>101898</c:v>
                </c:pt>
                <c:pt idx="10">
                  <c:v>96760</c:v>
                </c:pt>
                <c:pt idx="11">
                  <c:v>102097</c:v>
                </c:pt>
                <c:pt idx="12">
                  <c:v>99105</c:v>
                </c:pt>
                <c:pt idx="13">
                  <c:v>97564</c:v>
                </c:pt>
              </c:numCache>
            </c:numRef>
          </c:val>
        </c:ser>
        <c:gapWidth val="50"/>
        <c:overlap val="0"/>
        <c:axId val="67675522"/>
        <c:axId val="98101938"/>
      </c:barChart>
      <c:catAx>
        <c:axId val="6767552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8101938"/>
        <c:crosses val="autoZero"/>
        <c:auto val="1"/>
        <c:lblAlgn val="ctr"/>
        <c:lblOffset val="100"/>
        <c:noMultiLvlLbl val="0"/>
      </c:catAx>
      <c:valAx>
        <c:axId val="9810193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7675522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4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Acumulado Anual  
</a:t>
            </a:r>
          </a:p>
        </c:rich>
      </c:tx>
      <c:layout>
        <c:manualLayout>
          <c:xMode val="edge"/>
          <c:yMode val="edge"/>
          <c:x val="0.195430312261995"/>
          <c:y val="0.146028542597665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1462300076161"/>
          <c:y val="0.203546201528038"/>
          <c:w val="0.965727341964966"/>
          <c:h val="0.56883378982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49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49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003300"/>
                  </a:gs>
                  <a:gs pos="49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#,##0;[RED]#,##0" sourceLinked="0"/>
            <c:dLbl>
              <c:idx val="0"/>
              <c:layout>
                <c:manualLayout>
                  <c:x val="0"/>
                  <c:y val="0.494842809605612"/>
                </c:manualLayout>
              </c:layout>
              <c:numFmt formatCode="#,##0;[RED]#,##0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0537376435154733"/>
                  <c:y val="0.479586271518326"/>
                </c:manualLayout>
              </c:layout>
              <c:numFmt formatCode="#,##0;[RED]#,##0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1219688</c:v>
                </c:pt>
                <c:pt idx="1">
                  <c:v>1218317</c:v>
                </c:pt>
              </c:numCache>
            </c:numRef>
          </c:val>
        </c:ser>
        <c:gapWidth val="50"/>
        <c:overlap val="0"/>
        <c:axId val="67593580"/>
        <c:axId val="44867760"/>
      </c:barChart>
      <c:catAx>
        <c:axId val="675935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4867760"/>
        <c:crosses val="autoZero"/>
        <c:auto val="1"/>
        <c:lblAlgn val="ctr"/>
        <c:lblOffset val="100"/>
        <c:noMultiLvlLbl val="0"/>
      </c:catAx>
      <c:valAx>
        <c:axId val="44867760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7593580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t-BR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Total de Cirurgias 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1111584690137"/>
          <c:y val="0.198500792849935"/>
          <c:w val="0.96568919955673"/>
          <c:h val="0.5688337898226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" sourceLinked="0"/>
            <c:dLbl>
              <c:idx val="0"/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Jan a Dez/24</c:v>
                </c:pt>
                <c:pt idx="1">
                  <c:v>Jan a Dez/25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630.583333333333</c:v>
                </c:pt>
                <c:pt idx="1">
                  <c:v>609.416666666667</c:v>
                </c:pt>
                <c:pt idx="2">
                  <c:v>673</c:v>
                </c:pt>
                <c:pt idx="3">
                  <c:v>632</c:v>
                </c:pt>
                <c:pt idx="4">
                  <c:v>618</c:v>
                </c:pt>
                <c:pt idx="5">
                  <c:v>627</c:v>
                </c:pt>
                <c:pt idx="6">
                  <c:v>643</c:v>
                </c:pt>
                <c:pt idx="7">
                  <c:v>633</c:v>
                </c:pt>
                <c:pt idx="8">
                  <c:v>665</c:v>
                </c:pt>
                <c:pt idx="9">
                  <c:v>678</c:v>
                </c:pt>
                <c:pt idx="10">
                  <c:v>551</c:v>
                </c:pt>
                <c:pt idx="11">
                  <c:v>556</c:v>
                </c:pt>
                <c:pt idx="12">
                  <c:v>522</c:v>
                </c:pt>
                <c:pt idx="13">
                  <c:v>515</c:v>
                </c:pt>
              </c:numCache>
            </c:numRef>
          </c:val>
        </c:ser>
        <c:gapWidth val="50"/>
        <c:overlap val="0"/>
        <c:axId val="80765722"/>
        <c:axId val="53095247"/>
      </c:barChart>
      <c:catAx>
        <c:axId val="8076572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3095247"/>
        <c:crosses val="autoZero"/>
        <c:auto val="1"/>
        <c:lblAlgn val="ctr"/>
        <c:lblOffset val="100"/>
        <c:noMultiLvlLbl val="0"/>
      </c:catAx>
      <c:valAx>
        <c:axId val="5309524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0765722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4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Acumulado Anual  
</a:t>
            </a:r>
          </a:p>
        </c:rich>
      </c:tx>
      <c:layout>
        <c:manualLayout>
          <c:xMode val="edge"/>
          <c:yMode val="edge"/>
          <c:x val="0.195430312261995"/>
          <c:y val="0.0906732016721926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1462300076161"/>
          <c:y val="0.203546201528038"/>
          <c:w val="0.965727341964966"/>
          <c:h val="0.56883378982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49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Lbls>
            <c:numFmt formatCode="#,##0;[RED]#,##0" sourceLinked="0"/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7567</c:v>
                </c:pt>
                <c:pt idx="1">
                  <c:v>7313</c:v>
                </c:pt>
              </c:numCache>
            </c:numRef>
          </c:val>
        </c:ser>
        <c:gapWidth val="50"/>
        <c:overlap val="0"/>
        <c:axId val="48318809"/>
        <c:axId val="25804209"/>
      </c:barChart>
      <c:catAx>
        <c:axId val="4831880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25804209"/>
        <c:crosses val="autoZero"/>
        <c:auto val="1"/>
        <c:lblAlgn val="ctr"/>
        <c:lblOffset val="100"/>
        <c:noMultiLvlLbl val="0"/>
      </c:catAx>
      <c:valAx>
        <c:axId val="25804209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8318809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Exames de Laboratório e Anatomia Patológica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75197248634433"/>
          <c:y val="0.198618090452261"/>
          <c:w val="0.965688852923326"/>
          <c:h val="0.56884422110552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0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3b3838"/>
                  </a:gs>
                  <a:gs pos="50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#,##0" sourceLinked="0"/>
            <c:dLbl>
              <c:idx val="0"/>
              <c:numFmt formatCode="#,##0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#,##0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05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Jan a Dez/24</c:v>
                </c:pt>
                <c:pt idx="1">
                  <c:v>Jan a Dez/25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89376.6666666667</c:v>
                </c:pt>
                <c:pt idx="1">
                  <c:v>88473.25</c:v>
                </c:pt>
                <c:pt idx="2">
                  <c:v>87111</c:v>
                </c:pt>
                <c:pt idx="3">
                  <c:v>86163</c:v>
                </c:pt>
                <c:pt idx="4">
                  <c:v>95444</c:v>
                </c:pt>
                <c:pt idx="5">
                  <c:v>93552</c:v>
                </c:pt>
                <c:pt idx="6">
                  <c:v>93880</c:v>
                </c:pt>
                <c:pt idx="7">
                  <c:v>85640</c:v>
                </c:pt>
                <c:pt idx="8">
                  <c:v>89237</c:v>
                </c:pt>
                <c:pt idx="9">
                  <c:v>88637</c:v>
                </c:pt>
                <c:pt idx="10">
                  <c:v>83531</c:v>
                </c:pt>
                <c:pt idx="11">
                  <c:v>88314</c:v>
                </c:pt>
                <c:pt idx="12">
                  <c:v>85927</c:v>
                </c:pt>
                <c:pt idx="13">
                  <c:v>84243</c:v>
                </c:pt>
              </c:numCache>
            </c:numRef>
          </c:val>
        </c:ser>
        <c:gapWidth val="50"/>
        <c:overlap val="0"/>
        <c:axId val="82890117"/>
        <c:axId val="85771772"/>
      </c:barChart>
      <c:catAx>
        <c:axId val="8289011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5771772"/>
        <c:crosses val="autoZero"/>
        <c:auto val="1"/>
        <c:lblAlgn val="ctr"/>
        <c:lblOffset val="100"/>
        <c:noMultiLvlLbl val="0"/>
      </c:catAx>
      <c:valAx>
        <c:axId val="857717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2890117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2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Acumulado Anual </a:t>
            </a:r>
          </a:p>
        </c:rich>
      </c:tx>
      <c:layout>
        <c:manualLayout>
          <c:xMode val="edge"/>
          <c:yMode val="edge"/>
          <c:x val="0.13037542662116"/>
          <c:y val="0.132963988919668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1547212741752"/>
          <c:y val="0.203528211109491"/>
          <c:w val="0.965642775881684"/>
          <c:h val="0.568887592943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50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.0%" sourceLinked="0"/>
            <c:dLbl>
              <c:idx val="0"/>
              <c:layout>
                <c:manualLayout>
                  <c:x val="0"/>
                  <c:y val="0.526320606927567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fld id="{330E96DC-7A28-429C-823F-6F8BCCB3AF18}" type="VALUE">
                      <a:rPr b="0" lang="en-US" sz="1100" spc="-1" strike="noStrike">
                        <a:solidFill>
                          <a:srgbClr val="ffffff"/>
                        </a:solidFill>
                        <a:latin typeface="Calibri"/>
                      </a:rPr>
                      <a:t>4,3%</a:t>
                    </a:fld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0.0431489336003913</c:v>
                </c:pt>
              </c:numCache>
            </c:numRef>
          </c:val>
        </c:ser>
        <c:gapWidth val="50"/>
        <c:overlap val="0"/>
        <c:axId val="59126105"/>
        <c:axId val="12197227"/>
      </c:barChart>
      <c:catAx>
        <c:axId val="5912610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2197227"/>
        <c:crosses val="autoZero"/>
        <c:auto val="1"/>
        <c:lblAlgn val="ctr"/>
        <c:lblOffset val="100"/>
        <c:noMultiLvlLbl val="0"/>
      </c:catAx>
      <c:valAx>
        <c:axId val="1219722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9126105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4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Acumulado Anual  
</a:t>
            </a:r>
          </a:p>
        </c:rich>
      </c:tx>
      <c:layout>
        <c:manualLayout>
          <c:xMode val="edge"/>
          <c:yMode val="edge"/>
          <c:x val="0.195486428789265"/>
          <c:y val="0.146105527638191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1634644708753"/>
          <c:y val="0.203517587939698"/>
          <c:w val="0.965690759377859"/>
          <c:h val="0.568844221105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49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49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003300"/>
                  </a:gs>
                  <a:gs pos="49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#,##0;[RED]#,##0" sourceLinked="0"/>
            <c:dLbl>
              <c:idx val="0"/>
              <c:layout>
                <c:manualLayout>
                  <c:x val="-0.00537905398622654"/>
                  <c:y val="0.536271628745804"/>
                </c:manualLayout>
              </c:layout>
              <c:numFmt formatCode="#,##0;[RED]#,##0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0975489608486872"/>
                  <c:y val="0.538690865666308"/>
                </c:manualLayout>
              </c:layout>
              <c:numFmt formatCode="#,##0;[RED]#,##0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1072520</c:v>
                </c:pt>
                <c:pt idx="1">
                  <c:v>1061679</c:v>
                </c:pt>
              </c:numCache>
            </c:numRef>
          </c:val>
        </c:ser>
        <c:gapWidth val="50"/>
        <c:overlap val="0"/>
        <c:axId val="16215223"/>
        <c:axId val="46452911"/>
      </c:barChart>
      <c:catAx>
        <c:axId val="1621522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6452911"/>
        <c:crosses val="autoZero"/>
        <c:auto val="1"/>
        <c:lblAlgn val="ctr"/>
        <c:lblOffset val="100"/>
        <c:noMultiLvlLbl val="0"/>
      </c:catAx>
      <c:valAx>
        <c:axId val="46452911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6215223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t-BR" sz="14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pt-BR" sz="1400" spc="-1" strike="noStrike">
                <a:solidFill>
                  <a:srgbClr val="000000"/>
                </a:solidFill>
                <a:latin typeface="Calibri"/>
              </a:rPr>
              <a:t>HEADCOUNT POR GERÊNCIA</a:t>
            </a:r>
          </a:p>
        </c:rich>
      </c:tx>
      <c:layout>
        <c:manualLayout>
          <c:xMode val="edge"/>
          <c:yMode val="edge"/>
          <c:x val="0.371707522652244"/>
          <c:y val="0.131035806854181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0105359275128187"/>
          <c:y val="0.264375539982721"/>
          <c:w val="0.996593383437522"/>
          <c:h val="0.623980032638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Assistencial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1080000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50000">
                    <a:srgbClr val="008080"/>
                  </a:gs>
                  <a:gs pos="100000">
                    <a:srgbClr val="003300"/>
                  </a:gs>
                </a:gsLst>
                <a:lin ang="10800000"/>
              </a:gra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sz="75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9360">
                <a:solidFill>
                  <a:srgbClr val="006666"/>
                </a:solidFill>
                <a:round/>
              </a:ln>
            </c:spPr>
            <c:trendlineType val="poly"/>
            <c:order val="6"/>
            <c:forward val="0"/>
            <c:backward val="0"/>
            <c:dispRSqr val="0"/>
            <c:dispEq val="0"/>
          </c:trendline>
          <c:cat>
            <c:numRef>
              <c:f>categories</c:f>
              <c:numCache>
                <c:formatCode>mmm\-yy</c:formatCode>
                <c:ptCount val="13"/>
                <c:pt idx="0">
                  <c:v>45627</c:v>
                </c:pt>
                <c:pt idx="1">
                  <c:v>45658</c:v>
                </c:pt>
                <c:pt idx="2">
                  <c:v>45689</c:v>
                </c:pt>
                <c:pt idx="3">
                  <c:v>45717</c:v>
                </c:pt>
                <c:pt idx="4">
                  <c:v>45748</c:v>
                </c:pt>
                <c:pt idx="5">
                  <c:v>45778</c:v>
                </c:pt>
                <c:pt idx="6">
                  <c:v>45809</c:v>
                </c:pt>
                <c:pt idx="7">
                  <c:v>45839</c:v>
                </c:pt>
                <c:pt idx="8">
                  <c:v>45870</c:v>
                </c:pt>
                <c:pt idx="9">
                  <c:v>45901</c:v>
                </c:pt>
                <c:pt idx="10">
                  <c:v>45931</c:v>
                </c:pt>
                <c:pt idx="11">
                  <c:v>45962</c:v>
                </c:pt>
                <c:pt idx="12">
                  <c:v>45992</c:v>
                </c:pt>
              </c:numCache>
            </c:numRef>
          </c:cat>
          <c:val>
            <c:numRef>
              <c:f>0</c:f>
              <c:numCache>
                <c:formatCode>General</c:formatCode>
                <c:ptCount val="13"/>
                <c:pt idx="0">
                  <c:v>1488</c:v>
                </c:pt>
                <c:pt idx="1">
                  <c:v>1518</c:v>
                </c:pt>
                <c:pt idx="2">
                  <c:v>1546</c:v>
                </c:pt>
                <c:pt idx="3">
                  <c:v>1560</c:v>
                </c:pt>
                <c:pt idx="4">
                  <c:v>1571</c:v>
                </c:pt>
                <c:pt idx="5">
                  <c:v>1558</c:v>
                </c:pt>
                <c:pt idx="6">
                  <c:v>1543</c:v>
                </c:pt>
                <c:pt idx="7">
                  <c:v>1532</c:v>
                </c:pt>
                <c:pt idx="8">
                  <c:v>1496</c:v>
                </c:pt>
                <c:pt idx="9">
                  <c:v>1491</c:v>
                </c:pt>
                <c:pt idx="10">
                  <c:v>1474</c:v>
                </c:pt>
                <c:pt idx="11">
                  <c:v>1449</c:v>
                </c:pt>
                <c:pt idx="12">
                  <c:v>1427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Médica</c:v>
                </c:pt>
              </c:strCache>
            </c:strRef>
          </c:tx>
          <c:spPr>
            <a:gradFill>
              <a:gsLst>
                <a:gs pos="0">
                  <a:srgbClr val="17375e"/>
                </a:gs>
                <a:gs pos="50000">
                  <a:srgbClr val="3a6ba5"/>
                </a:gs>
                <a:gs pos="100000">
                  <a:srgbClr val="17375e"/>
                </a:gs>
              </a:gsLst>
              <a:lin ang="1080000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17375e"/>
                  </a:gs>
                  <a:gs pos="50000">
                    <a:srgbClr val="3a6ba5"/>
                  </a:gs>
                  <a:gs pos="100000">
                    <a:srgbClr val="17375e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17375e"/>
                  </a:gs>
                  <a:gs pos="50000">
                    <a:srgbClr val="3a6ba5"/>
                  </a:gs>
                  <a:gs pos="100000">
                    <a:srgbClr val="17375e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2"/>
            <c:invertIfNegative val="0"/>
            <c:spPr>
              <a:gradFill>
                <a:gsLst>
                  <a:gs pos="0">
                    <a:srgbClr val="17375e"/>
                  </a:gs>
                  <a:gs pos="50000">
                    <a:srgbClr val="3a6ba5"/>
                  </a:gs>
                  <a:gs pos="100000">
                    <a:srgbClr val="17375e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3"/>
            <c:invertIfNegative val="0"/>
            <c:spPr>
              <a:gradFill>
                <a:gsLst>
                  <a:gs pos="0">
                    <a:srgbClr val="17375e"/>
                  </a:gs>
                  <a:gs pos="50000">
                    <a:srgbClr val="3a6ba5"/>
                  </a:gs>
                  <a:gs pos="100000">
                    <a:srgbClr val="17375e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4"/>
            <c:invertIfNegative val="0"/>
            <c:spPr>
              <a:gradFill>
                <a:gsLst>
                  <a:gs pos="0">
                    <a:srgbClr val="17375e"/>
                  </a:gs>
                  <a:gs pos="50000">
                    <a:srgbClr val="3a6ba5"/>
                  </a:gs>
                  <a:gs pos="100000">
                    <a:srgbClr val="17375e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5"/>
            <c:invertIfNegative val="0"/>
            <c:spPr>
              <a:gradFill>
                <a:gsLst>
                  <a:gs pos="0">
                    <a:srgbClr val="17375e"/>
                  </a:gs>
                  <a:gs pos="50000">
                    <a:srgbClr val="3a6ba5"/>
                  </a:gs>
                  <a:gs pos="100000">
                    <a:srgbClr val="17375e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6"/>
            <c:invertIfNegative val="0"/>
            <c:spPr>
              <a:gradFill>
                <a:gsLst>
                  <a:gs pos="0">
                    <a:srgbClr val="17375e"/>
                  </a:gs>
                  <a:gs pos="50000">
                    <a:srgbClr val="3a6ba5"/>
                  </a:gs>
                  <a:gs pos="100000">
                    <a:srgbClr val="17375e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7"/>
            <c:invertIfNegative val="0"/>
            <c:spPr>
              <a:gradFill>
                <a:gsLst>
                  <a:gs pos="0">
                    <a:srgbClr val="17375e"/>
                  </a:gs>
                  <a:gs pos="50000">
                    <a:srgbClr val="3a6ba5"/>
                  </a:gs>
                  <a:gs pos="100000">
                    <a:srgbClr val="17375e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8"/>
            <c:invertIfNegative val="0"/>
            <c:spPr>
              <a:gradFill>
                <a:gsLst>
                  <a:gs pos="0">
                    <a:srgbClr val="17375e"/>
                  </a:gs>
                  <a:gs pos="50000">
                    <a:srgbClr val="3a6ba5"/>
                  </a:gs>
                  <a:gs pos="100000">
                    <a:srgbClr val="17375e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9"/>
            <c:invertIfNegative val="0"/>
            <c:spPr>
              <a:gradFill>
                <a:gsLst>
                  <a:gs pos="0">
                    <a:srgbClr val="17375e"/>
                  </a:gs>
                  <a:gs pos="50000">
                    <a:srgbClr val="3a6ba5"/>
                  </a:gs>
                  <a:gs pos="100000">
                    <a:srgbClr val="17375e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10"/>
            <c:invertIfNegative val="0"/>
            <c:spPr>
              <a:gradFill>
                <a:gsLst>
                  <a:gs pos="0">
                    <a:srgbClr val="17375e"/>
                  </a:gs>
                  <a:gs pos="50000">
                    <a:srgbClr val="3a6ba5"/>
                  </a:gs>
                  <a:gs pos="100000">
                    <a:srgbClr val="17375e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11"/>
            <c:invertIfNegative val="0"/>
            <c:spPr>
              <a:gradFill>
                <a:gsLst>
                  <a:gs pos="0">
                    <a:srgbClr val="17375e"/>
                  </a:gs>
                  <a:gs pos="50000">
                    <a:srgbClr val="3a6ba5"/>
                  </a:gs>
                  <a:gs pos="100000">
                    <a:srgbClr val="17375e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12"/>
            <c:invertIfNegative val="0"/>
            <c:spPr>
              <a:gradFill>
                <a:gsLst>
                  <a:gs pos="0">
                    <a:srgbClr val="17375e"/>
                  </a:gs>
                  <a:gs pos="50000">
                    <a:srgbClr val="3a6ba5"/>
                  </a:gs>
                  <a:gs pos="100000">
                    <a:srgbClr val="17375e"/>
                  </a:gs>
                </a:gsLst>
                <a:lin ang="10800000"/>
              </a:gra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014668283153987"/>
                  <c:y val="0.0031951922092850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0056689017020238"/>
                  <c:y val="-0.0096604039642126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0269981443558891"/>
                  <c:y val="-0.0057347371786174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02366766460595"/>
                  <c:y val="-0.0017723281720037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0416667281104179"/>
                  <c:y val="-0.00150971986715712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layout>
                <c:manualLayout>
                  <c:x val="0.00531687984362374"/>
                  <c:y val="-0.0194457679685566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layout>
                <c:manualLayout>
                  <c:x val="0.00301637650436159"/>
                  <c:y val="-0.0093295244011478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layout>
                <c:manualLayout>
                  <c:x val="0.00186612483473053"/>
                  <c:y val="-0.018274317070362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layout>
                <c:manualLayout>
                  <c:x val="0.00186612483473057"/>
                  <c:y val="-0.00393148288815382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9"/>
              <c:layout>
                <c:manualLayout>
                  <c:x val="0.0041666281739926"/>
                  <c:y val="0.00054091344645326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0"/>
              <c:layout>
                <c:manualLayout>
                  <c:x val="0.00301637650436163"/>
                  <c:y val="-0.00524203587707046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1"/>
              <c:layout>
                <c:manualLayout>
                  <c:x val="0.00416662817399277"/>
                  <c:y val="-0.003931482888153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2"/>
              <c:layout>
                <c:manualLayout>
                  <c:x val="0.00179987629039261"/>
                  <c:y val="-0.011180992805251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9360">
                <a:solidFill>
                  <a:srgbClr val="10243e"/>
                </a:solidFill>
                <a:round/>
              </a:ln>
            </c:spPr>
            <c:trendlineType val="poly"/>
            <c:order val="6"/>
            <c:forward val="0"/>
            <c:backward val="0"/>
            <c:dispRSqr val="0"/>
            <c:dispEq val="0"/>
          </c:trendline>
          <c:cat>
            <c:numRef>
              <c:f>categories</c:f>
              <c:numCache>
                <c:formatCode>mmm\-yy</c:formatCode>
                <c:ptCount val="13"/>
                <c:pt idx="0">
                  <c:v>45627</c:v>
                </c:pt>
                <c:pt idx="1">
                  <c:v>45658</c:v>
                </c:pt>
                <c:pt idx="2">
                  <c:v>45689</c:v>
                </c:pt>
                <c:pt idx="3">
                  <c:v>45717</c:v>
                </c:pt>
                <c:pt idx="4">
                  <c:v>45748</c:v>
                </c:pt>
                <c:pt idx="5">
                  <c:v>45778</c:v>
                </c:pt>
                <c:pt idx="6">
                  <c:v>45809</c:v>
                </c:pt>
                <c:pt idx="7">
                  <c:v>45839</c:v>
                </c:pt>
                <c:pt idx="8">
                  <c:v>45870</c:v>
                </c:pt>
                <c:pt idx="9">
                  <c:v>45901</c:v>
                </c:pt>
                <c:pt idx="10">
                  <c:v>45931</c:v>
                </c:pt>
                <c:pt idx="11">
                  <c:v>45962</c:v>
                </c:pt>
                <c:pt idx="12">
                  <c:v>45992</c:v>
                </c:pt>
              </c:numCache>
            </c:numRef>
          </c:cat>
          <c:val>
            <c:numRef>
              <c:f>1</c:f>
              <c:numCache>
                <c:formatCode>General</c:formatCode>
                <c:ptCount val="13"/>
                <c:pt idx="0">
                  <c:v>334</c:v>
                </c:pt>
                <c:pt idx="1">
                  <c:v>336</c:v>
                </c:pt>
                <c:pt idx="2">
                  <c:v>335</c:v>
                </c:pt>
                <c:pt idx="3">
                  <c:v>334</c:v>
                </c:pt>
                <c:pt idx="4">
                  <c:v>325</c:v>
                </c:pt>
                <c:pt idx="5">
                  <c:v>323</c:v>
                </c:pt>
                <c:pt idx="6">
                  <c:v>319</c:v>
                </c:pt>
                <c:pt idx="7">
                  <c:v>318</c:v>
                </c:pt>
                <c:pt idx="8">
                  <c:v>315</c:v>
                </c:pt>
                <c:pt idx="9">
                  <c:v>306</c:v>
                </c:pt>
                <c:pt idx="10">
                  <c:v>295</c:v>
                </c:pt>
                <c:pt idx="11">
                  <c:v>293</c:v>
                </c:pt>
                <c:pt idx="12">
                  <c:v>290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Operações</c:v>
                </c:pt>
              </c:strCache>
            </c:strRef>
          </c:tx>
          <c:spPr>
            <a:gradFill>
              <a:gsLst>
                <a:gs pos="0">
                  <a:srgbClr val="392b49"/>
                </a:gs>
                <a:gs pos="50000">
                  <a:srgbClr val="604a7b"/>
                </a:gs>
                <a:gs pos="100000">
                  <a:srgbClr val="392b49"/>
                </a:gs>
              </a:gsLst>
              <a:lin ang="1080000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92b49"/>
                  </a:gs>
                  <a:gs pos="50000">
                    <a:srgbClr val="604a7b"/>
                  </a:gs>
                  <a:gs pos="100000">
                    <a:srgbClr val="392b49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392b49"/>
                  </a:gs>
                  <a:gs pos="50000">
                    <a:srgbClr val="604a7b"/>
                  </a:gs>
                  <a:gs pos="100000">
                    <a:srgbClr val="392b49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2"/>
            <c:invertIfNegative val="0"/>
            <c:spPr>
              <a:gradFill>
                <a:gsLst>
                  <a:gs pos="0">
                    <a:srgbClr val="392b49"/>
                  </a:gs>
                  <a:gs pos="50000">
                    <a:srgbClr val="604a7b"/>
                  </a:gs>
                  <a:gs pos="100000">
                    <a:srgbClr val="392b49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3"/>
            <c:invertIfNegative val="0"/>
            <c:spPr>
              <a:gradFill>
                <a:gsLst>
                  <a:gs pos="0">
                    <a:srgbClr val="392b49"/>
                  </a:gs>
                  <a:gs pos="50000">
                    <a:srgbClr val="604a7b"/>
                  </a:gs>
                  <a:gs pos="100000">
                    <a:srgbClr val="392b49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4"/>
            <c:invertIfNegative val="0"/>
            <c:spPr>
              <a:gradFill>
                <a:gsLst>
                  <a:gs pos="0">
                    <a:srgbClr val="392b49"/>
                  </a:gs>
                  <a:gs pos="50000">
                    <a:srgbClr val="604a7b"/>
                  </a:gs>
                  <a:gs pos="100000">
                    <a:srgbClr val="392b49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5"/>
            <c:invertIfNegative val="0"/>
            <c:spPr>
              <a:gradFill>
                <a:gsLst>
                  <a:gs pos="0">
                    <a:srgbClr val="392b49"/>
                  </a:gs>
                  <a:gs pos="50000">
                    <a:srgbClr val="604a7b"/>
                  </a:gs>
                  <a:gs pos="100000">
                    <a:srgbClr val="392b49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6"/>
            <c:invertIfNegative val="0"/>
            <c:spPr>
              <a:gradFill>
                <a:gsLst>
                  <a:gs pos="0">
                    <a:srgbClr val="392b49"/>
                  </a:gs>
                  <a:gs pos="50000">
                    <a:srgbClr val="604a7b"/>
                  </a:gs>
                  <a:gs pos="100000">
                    <a:srgbClr val="392b49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7"/>
            <c:invertIfNegative val="0"/>
            <c:spPr>
              <a:gradFill>
                <a:gsLst>
                  <a:gs pos="0">
                    <a:srgbClr val="392b49"/>
                  </a:gs>
                  <a:gs pos="50000">
                    <a:srgbClr val="604a7b"/>
                  </a:gs>
                  <a:gs pos="100000">
                    <a:srgbClr val="392b49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8"/>
            <c:invertIfNegative val="0"/>
            <c:spPr>
              <a:gradFill>
                <a:gsLst>
                  <a:gs pos="0">
                    <a:srgbClr val="392b49"/>
                  </a:gs>
                  <a:gs pos="50000">
                    <a:srgbClr val="604a7b"/>
                  </a:gs>
                  <a:gs pos="100000">
                    <a:srgbClr val="392b49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9"/>
            <c:invertIfNegative val="0"/>
            <c:spPr>
              <a:gradFill>
                <a:gsLst>
                  <a:gs pos="0">
                    <a:srgbClr val="392b49"/>
                  </a:gs>
                  <a:gs pos="50000">
                    <a:srgbClr val="604a7b"/>
                  </a:gs>
                  <a:gs pos="100000">
                    <a:srgbClr val="392b49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10"/>
            <c:invertIfNegative val="0"/>
            <c:spPr>
              <a:gradFill>
                <a:gsLst>
                  <a:gs pos="0">
                    <a:srgbClr val="392b49"/>
                  </a:gs>
                  <a:gs pos="50000">
                    <a:srgbClr val="604a7b"/>
                  </a:gs>
                  <a:gs pos="100000">
                    <a:srgbClr val="392b49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11"/>
            <c:invertIfNegative val="0"/>
            <c:spPr>
              <a:gradFill>
                <a:gsLst>
                  <a:gs pos="0">
                    <a:srgbClr val="392b49"/>
                  </a:gs>
                  <a:gs pos="50000">
                    <a:srgbClr val="604a7b"/>
                  </a:gs>
                  <a:gs pos="100000">
                    <a:srgbClr val="392b49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12"/>
            <c:invertIfNegative val="0"/>
            <c:spPr>
              <a:gradFill>
                <a:gsLst>
                  <a:gs pos="0">
                    <a:srgbClr val="392b49"/>
                  </a:gs>
                  <a:gs pos="50000">
                    <a:srgbClr val="604a7b"/>
                  </a:gs>
                  <a:gs pos="100000">
                    <a:srgbClr val="392b49"/>
                  </a:gs>
                </a:gsLst>
                <a:lin ang="10800000"/>
              </a:gra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0416668490969841"/>
                  <c:y val="-0.0094913801444828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0686645718657652"/>
                  <c:y val="-0.0069096901109375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0539962887117779"/>
                  <c:y val="-0.053499886219330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109552234004326"/>
                  <c:y val="-0.021013861883297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0776639533177283"/>
                  <c:y val="-0.0121428074716356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layout>
                <c:manualLayout>
                  <c:x val="0.00866633347696913"/>
                  <c:y val="0.001286484641206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layout>
                <c:manualLayout>
                  <c:x val="0.00646713151325479"/>
                  <c:y val="-0.030765860895796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layout>
                <c:manualLayout>
                  <c:x val="0.00761738318288581"/>
                  <c:y val="-0.032076413884712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layout>
                <c:manualLayout>
                  <c:x val="0.00531687984362374"/>
                  <c:y val="-0.03654881021932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9"/>
              <c:layout>
                <c:manualLayout>
                  <c:x val="0.00301637650436163"/>
                  <c:y val="-0.024057266393885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0"/>
              <c:layout>
                <c:manualLayout>
                  <c:x val="0.00301637650436163"/>
                  <c:y val="-0.030765860895796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1"/>
              <c:layout>
                <c:manualLayout>
                  <c:x val="0.00531687984362374"/>
                  <c:y val="-0.0186592248808916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2"/>
              <c:layout>
                <c:manualLayout>
                  <c:x val="0.00998414053887574"/>
                  <c:y val="-0.041878225729841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9360">
                <a:solidFill>
                  <a:srgbClr val="7030a0"/>
                </a:solidFill>
                <a:round/>
              </a:ln>
            </c:spPr>
            <c:trendlineType val="poly"/>
            <c:order val="6"/>
            <c:forward val="0"/>
            <c:backward val="0"/>
            <c:dispRSqr val="0"/>
            <c:dispEq val="0"/>
          </c:trendline>
          <c:cat>
            <c:numRef>
              <c:f>categories</c:f>
              <c:numCache>
                <c:formatCode>mmm\-yy</c:formatCode>
                <c:ptCount val="13"/>
                <c:pt idx="0">
                  <c:v>45627</c:v>
                </c:pt>
                <c:pt idx="1">
                  <c:v>45658</c:v>
                </c:pt>
                <c:pt idx="2">
                  <c:v>45689</c:v>
                </c:pt>
                <c:pt idx="3">
                  <c:v>45717</c:v>
                </c:pt>
                <c:pt idx="4">
                  <c:v>45748</c:v>
                </c:pt>
                <c:pt idx="5">
                  <c:v>45778</c:v>
                </c:pt>
                <c:pt idx="6">
                  <c:v>45809</c:v>
                </c:pt>
                <c:pt idx="7">
                  <c:v>45839</c:v>
                </c:pt>
                <c:pt idx="8">
                  <c:v>45870</c:v>
                </c:pt>
                <c:pt idx="9">
                  <c:v>45901</c:v>
                </c:pt>
                <c:pt idx="10">
                  <c:v>45931</c:v>
                </c:pt>
                <c:pt idx="11">
                  <c:v>45962</c:v>
                </c:pt>
                <c:pt idx="12">
                  <c:v>45992</c:v>
                </c:pt>
              </c:numCache>
            </c:numRef>
          </c:cat>
          <c:val>
            <c:numRef>
              <c:f>2</c:f>
              <c:numCache>
                <c:formatCode>General</c:formatCode>
                <c:ptCount val="13"/>
                <c:pt idx="0">
                  <c:v>341</c:v>
                </c:pt>
                <c:pt idx="1">
                  <c:v>342</c:v>
                </c:pt>
                <c:pt idx="2">
                  <c:v>351</c:v>
                </c:pt>
                <c:pt idx="3">
                  <c:v>350</c:v>
                </c:pt>
                <c:pt idx="4">
                  <c:v>345</c:v>
                </c:pt>
                <c:pt idx="5">
                  <c:v>343</c:v>
                </c:pt>
                <c:pt idx="6">
                  <c:v>339</c:v>
                </c:pt>
                <c:pt idx="7">
                  <c:v>334</c:v>
                </c:pt>
                <c:pt idx="8">
                  <c:v>319</c:v>
                </c:pt>
                <c:pt idx="9">
                  <c:v>327</c:v>
                </c:pt>
                <c:pt idx="10">
                  <c:v>330</c:v>
                </c:pt>
                <c:pt idx="11">
                  <c:v>337</c:v>
                </c:pt>
                <c:pt idx="12">
                  <c:v>334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RH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50000">
                  <a:srgbClr val="ffffcc"/>
                </a:gs>
                <a:gs pos="100000">
                  <a:srgbClr val="ffff00"/>
                </a:gs>
              </a:gsLst>
              <a:lin ang="1080000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10800000"/>
              </a:gra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0226388888888889"/>
                  <c:y val="-0.00342885997525372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3"/>
                <c:pt idx="0">
                  <c:v>45627</c:v>
                </c:pt>
                <c:pt idx="1">
                  <c:v>45658</c:v>
                </c:pt>
                <c:pt idx="2">
                  <c:v>45689</c:v>
                </c:pt>
                <c:pt idx="3">
                  <c:v>45717</c:v>
                </c:pt>
                <c:pt idx="4">
                  <c:v>45748</c:v>
                </c:pt>
                <c:pt idx="5">
                  <c:v>45778</c:v>
                </c:pt>
                <c:pt idx="6">
                  <c:v>45809</c:v>
                </c:pt>
                <c:pt idx="7">
                  <c:v>45839</c:v>
                </c:pt>
                <c:pt idx="8">
                  <c:v>45870</c:v>
                </c:pt>
                <c:pt idx="9">
                  <c:v>45901</c:v>
                </c:pt>
                <c:pt idx="10">
                  <c:v>45931</c:v>
                </c:pt>
                <c:pt idx="11">
                  <c:v>45962</c:v>
                </c:pt>
                <c:pt idx="12">
                  <c:v>45992</c:v>
                </c:pt>
              </c:numCache>
            </c:numRef>
          </c:cat>
          <c:val>
            <c:numRef>
              <c:f>3</c:f>
              <c:numCache>
                <c:formatCode>General</c:formatCode>
                <c:ptCount val="13"/>
                <c:pt idx="0">
                  <c:v>59</c:v>
                </c:pt>
                <c:pt idx="1">
                  <c:v>59</c:v>
                </c:pt>
                <c:pt idx="2">
                  <c:v>58</c:v>
                </c:pt>
                <c:pt idx="3">
                  <c:v>57</c:v>
                </c:pt>
                <c:pt idx="4">
                  <c:v>57</c:v>
                </c:pt>
                <c:pt idx="5">
                  <c:v>50</c:v>
                </c:pt>
                <c:pt idx="6">
                  <c:v>51</c:v>
                </c:pt>
                <c:pt idx="7">
                  <c:v>48</c:v>
                </c:pt>
                <c:pt idx="8">
                  <c:v>49</c:v>
                </c:pt>
                <c:pt idx="9">
                  <c:v>51</c:v>
                </c:pt>
                <c:pt idx="10">
                  <c:v>48</c:v>
                </c:pt>
                <c:pt idx="11">
                  <c:v>49</c:v>
                </c:pt>
                <c:pt idx="12">
                  <c:v>50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Diretoria</c:v>
                </c:pt>
              </c:strCache>
            </c:strRef>
          </c:tx>
          <c:spPr>
            <a:gradFill>
              <a:gsLst>
                <a:gs pos="0">
                  <a:srgbClr val="984807"/>
                </a:gs>
                <a:gs pos="50000">
                  <a:srgbClr val="e46c0a"/>
                </a:gs>
                <a:gs pos="100000">
                  <a:srgbClr val="984807"/>
                </a:gs>
              </a:gsLst>
              <a:lin ang="1080000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984807"/>
                  </a:gs>
                  <a:gs pos="50000">
                    <a:srgbClr val="e46c0a"/>
                  </a:gs>
                  <a:gs pos="100000">
                    <a:srgbClr val="984807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984807"/>
                  </a:gs>
                  <a:gs pos="50000">
                    <a:srgbClr val="e46c0a"/>
                  </a:gs>
                  <a:gs pos="100000">
                    <a:srgbClr val="984807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3"/>
            <c:invertIfNegative val="0"/>
            <c:spPr>
              <a:gradFill>
                <a:gsLst>
                  <a:gs pos="0">
                    <a:srgbClr val="984807"/>
                  </a:gs>
                  <a:gs pos="50000">
                    <a:srgbClr val="e46c0a"/>
                  </a:gs>
                  <a:gs pos="100000">
                    <a:srgbClr val="984807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4"/>
            <c:invertIfNegative val="0"/>
            <c:spPr>
              <a:gradFill>
                <a:gsLst>
                  <a:gs pos="0">
                    <a:srgbClr val="984807"/>
                  </a:gs>
                  <a:gs pos="50000">
                    <a:srgbClr val="e46c0a"/>
                  </a:gs>
                  <a:gs pos="100000">
                    <a:srgbClr val="984807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5"/>
            <c:invertIfNegative val="0"/>
            <c:spPr>
              <a:gradFill>
                <a:gsLst>
                  <a:gs pos="0">
                    <a:srgbClr val="984807"/>
                  </a:gs>
                  <a:gs pos="50000">
                    <a:srgbClr val="e46c0a"/>
                  </a:gs>
                  <a:gs pos="100000">
                    <a:srgbClr val="984807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6"/>
            <c:invertIfNegative val="0"/>
            <c:spPr>
              <a:gradFill>
                <a:gsLst>
                  <a:gs pos="0">
                    <a:srgbClr val="984807"/>
                  </a:gs>
                  <a:gs pos="50000">
                    <a:srgbClr val="e46c0a"/>
                  </a:gs>
                  <a:gs pos="100000">
                    <a:srgbClr val="984807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7"/>
            <c:invertIfNegative val="0"/>
            <c:spPr>
              <a:gradFill>
                <a:gsLst>
                  <a:gs pos="0">
                    <a:srgbClr val="984807"/>
                  </a:gs>
                  <a:gs pos="50000">
                    <a:srgbClr val="e46c0a"/>
                  </a:gs>
                  <a:gs pos="100000">
                    <a:srgbClr val="984807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8"/>
            <c:invertIfNegative val="0"/>
            <c:spPr>
              <a:gradFill>
                <a:gsLst>
                  <a:gs pos="0">
                    <a:srgbClr val="984807"/>
                  </a:gs>
                  <a:gs pos="50000">
                    <a:srgbClr val="e46c0a"/>
                  </a:gs>
                  <a:gs pos="100000">
                    <a:srgbClr val="984807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9"/>
            <c:invertIfNegative val="0"/>
            <c:spPr>
              <a:gradFill>
                <a:gsLst>
                  <a:gs pos="0">
                    <a:srgbClr val="984807"/>
                  </a:gs>
                  <a:gs pos="50000">
                    <a:srgbClr val="e46c0a"/>
                  </a:gs>
                  <a:gs pos="100000">
                    <a:srgbClr val="984807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10"/>
            <c:invertIfNegative val="0"/>
            <c:spPr>
              <a:gradFill>
                <a:gsLst>
                  <a:gs pos="0">
                    <a:srgbClr val="984807"/>
                  </a:gs>
                  <a:gs pos="50000">
                    <a:srgbClr val="e46c0a"/>
                  </a:gs>
                  <a:gs pos="100000">
                    <a:srgbClr val="984807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11"/>
            <c:invertIfNegative val="0"/>
            <c:spPr>
              <a:gradFill>
                <a:gsLst>
                  <a:gs pos="0">
                    <a:srgbClr val="984807"/>
                  </a:gs>
                  <a:gs pos="50000">
                    <a:srgbClr val="e46c0a"/>
                  </a:gs>
                  <a:gs pos="100000">
                    <a:srgbClr val="984807"/>
                  </a:gs>
                </a:gsLst>
                <a:lin ang="10800000"/>
              </a:gradFill>
              <a:ln w="0">
                <a:noFill/>
              </a:ln>
            </c:spPr>
          </c:dPt>
          <c:dPt>
            <c:idx val="12"/>
            <c:invertIfNegative val="0"/>
            <c:spPr>
              <a:gradFill>
                <a:gsLst>
                  <a:gs pos="0">
                    <a:srgbClr val="984807"/>
                  </a:gs>
                  <a:gs pos="50000">
                    <a:srgbClr val="e46c0a"/>
                  </a:gs>
                  <a:gs pos="100000">
                    <a:srgbClr val="984807"/>
                  </a:gs>
                </a:gsLst>
                <a:lin ang="10800000"/>
              </a:gra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-2.54626688160401E-017"/>
                  <c:y val="0.0095380708869087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"/>
                  <c:y val="0.0086424953361638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8.93482064741398E-005"/>
                  <c:y val="0.014040601408523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-5.09253376320803E-017"/>
                  <c:y val="0.0185435569778596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layout>
                <c:manualLayout>
                  <c:x val="-5.09253376320803E-017"/>
                  <c:y val="0.013145450905500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layout>
                <c:manualLayout>
                  <c:x val="0"/>
                  <c:y val="0.012177192194253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layout>
                <c:manualLayout>
                  <c:x val="0"/>
                  <c:y val="0.012177192194253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layout>
                <c:manualLayout>
                  <c:x val="0"/>
                  <c:y val="0.016606614507643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9"/>
              <c:layout>
                <c:manualLayout>
                  <c:x val="-1.01850675264161E-016"/>
                  <c:y val="0.017575298266612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0"/>
              <c:layout>
                <c:manualLayout>
                  <c:x val="1.01850675264161E-016"/>
                  <c:y val="0.013145450905500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1"/>
              <c:layout>
                <c:manualLayout>
                  <c:x val="-1.31989403209276E-016"/>
                  <c:y val="0.0093776976142391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2"/>
              <c:layout>
                <c:manualLayout>
                  <c:x val="0"/>
                  <c:y val="0.014444997946147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3"/>
                <c:pt idx="0">
                  <c:v>45627</c:v>
                </c:pt>
                <c:pt idx="1">
                  <c:v>45658</c:v>
                </c:pt>
                <c:pt idx="2">
                  <c:v>45689</c:v>
                </c:pt>
                <c:pt idx="3">
                  <c:v>45717</c:v>
                </c:pt>
                <c:pt idx="4">
                  <c:v>45748</c:v>
                </c:pt>
                <c:pt idx="5">
                  <c:v>45778</c:v>
                </c:pt>
                <c:pt idx="6">
                  <c:v>45809</c:v>
                </c:pt>
                <c:pt idx="7">
                  <c:v>45839</c:v>
                </c:pt>
                <c:pt idx="8">
                  <c:v>45870</c:v>
                </c:pt>
                <c:pt idx="9">
                  <c:v>45901</c:v>
                </c:pt>
                <c:pt idx="10">
                  <c:v>45931</c:v>
                </c:pt>
                <c:pt idx="11">
                  <c:v>45962</c:v>
                </c:pt>
                <c:pt idx="12">
                  <c:v>45992</c:v>
                </c:pt>
              </c:numCache>
            </c:numRef>
          </c:cat>
          <c:val>
            <c:numRef>
              <c:f>4</c:f>
              <c:numCache>
                <c:formatCode>General</c:formatCode>
                <c:ptCount val="13"/>
                <c:pt idx="0">
                  <c:v>10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10</c:v>
                </c:pt>
                <c:pt idx="7">
                  <c:v>10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Financeira</c:v>
                </c:pt>
              </c:strCache>
            </c:strRef>
          </c:tx>
          <c:spPr>
            <a:solidFill>
              <a:srgbClr val="4bacc6"/>
            </a:solidFill>
            <a:ln w="0">
              <a:noFill/>
            </a:ln>
          </c:spPr>
          <c:invertIfNegative val="0"/>
          <c:dPt>
            <c:idx val="12"/>
            <c:invertIfNegative val="0"/>
            <c:spPr>
              <a:solidFill>
                <a:srgbClr val="4bacc6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12"/>
              <c:layout>
                <c:manualLayout>
                  <c:x val="0.00208333333333334"/>
                  <c:y val="0.010796212144718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3"/>
                <c:pt idx="0">
                  <c:v>45627</c:v>
                </c:pt>
                <c:pt idx="1">
                  <c:v>45658</c:v>
                </c:pt>
                <c:pt idx="2">
                  <c:v>45689</c:v>
                </c:pt>
                <c:pt idx="3">
                  <c:v>45717</c:v>
                </c:pt>
                <c:pt idx="4">
                  <c:v>45748</c:v>
                </c:pt>
                <c:pt idx="5">
                  <c:v>45778</c:v>
                </c:pt>
                <c:pt idx="6">
                  <c:v>45809</c:v>
                </c:pt>
                <c:pt idx="7">
                  <c:v>45839</c:v>
                </c:pt>
                <c:pt idx="8">
                  <c:v>45870</c:v>
                </c:pt>
                <c:pt idx="9">
                  <c:v>45901</c:v>
                </c:pt>
                <c:pt idx="10">
                  <c:v>45931</c:v>
                </c:pt>
                <c:pt idx="11">
                  <c:v>45962</c:v>
                </c:pt>
                <c:pt idx="12">
                  <c:v>45992</c:v>
                </c:pt>
              </c:numCache>
            </c:numRef>
          </c:cat>
          <c:val>
            <c:numRef>
              <c:f>5</c:f>
              <c:numCache>
                <c:formatCode>General</c:formatCode>
                <c:ptCount val="13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</c:numCache>
            </c:numRef>
          </c:val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Pratica, Qualidade e Segurança</c:v>
                </c:pt>
              </c:strCache>
            </c:strRef>
          </c:tx>
          <c:spPr>
            <a:gradFill>
              <a:gsLst>
                <a:gs pos="0">
                  <a:srgbClr val="a26766"/>
                </a:gs>
                <a:gs pos="80000">
                  <a:srgbClr val="d28685"/>
                </a:gs>
                <a:gs pos="100000">
                  <a:srgbClr val="d48685"/>
                </a:gs>
              </a:gsLst>
              <a:lin ang="16200000"/>
            </a:gra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0" sz="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categories</c:f>
              <c:numCache>
                <c:formatCode>mmm\-yy</c:formatCode>
                <c:ptCount val="13"/>
                <c:pt idx="0">
                  <c:v>45627</c:v>
                </c:pt>
                <c:pt idx="1">
                  <c:v>45658</c:v>
                </c:pt>
                <c:pt idx="2">
                  <c:v>45689</c:v>
                </c:pt>
                <c:pt idx="3">
                  <c:v>45717</c:v>
                </c:pt>
                <c:pt idx="4">
                  <c:v>45748</c:v>
                </c:pt>
                <c:pt idx="5">
                  <c:v>45778</c:v>
                </c:pt>
                <c:pt idx="6">
                  <c:v>45809</c:v>
                </c:pt>
                <c:pt idx="7">
                  <c:v>45839</c:v>
                </c:pt>
                <c:pt idx="8">
                  <c:v>45870</c:v>
                </c:pt>
                <c:pt idx="9">
                  <c:v>45901</c:v>
                </c:pt>
                <c:pt idx="10">
                  <c:v>45931</c:v>
                </c:pt>
                <c:pt idx="11">
                  <c:v>45962</c:v>
                </c:pt>
                <c:pt idx="12">
                  <c:v>45992</c:v>
                </c:pt>
              </c:numCache>
            </c:numRef>
          </c:cat>
          <c:val>
            <c:numRef>
              <c:f>6</c:f>
              <c:numCache>
                <c:formatCode>General</c:formatCode>
                <c:ptCount val="13"/>
                <c:pt idx="0">
                  <c:v>86</c:v>
                </c:pt>
                <c:pt idx="1">
                  <c:v>88</c:v>
                </c:pt>
                <c:pt idx="2">
                  <c:v>91</c:v>
                </c:pt>
                <c:pt idx="3">
                  <c:v>88</c:v>
                </c:pt>
                <c:pt idx="4">
                  <c:v>88</c:v>
                </c:pt>
                <c:pt idx="5">
                  <c:v>81</c:v>
                </c:pt>
                <c:pt idx="6">
                  <c:v>79</c:v>
                </c:pt>
                <c:pt idx="7">
                  <c:v>79</c:v>
                </c:pt>
                <c:pt idx="8">
                  <c:v>76</c:v>
                </c:pt>
                <c:pt idx="9">
                  <c:v>84</c:v>
                </c:pt>
                <c:pt idx="10">
                  <c:v>85</c:v>
                </c:pt>
                <c:pt idx="11">
                  <c:v>87</c:v>
                </c:pt>
                <c:pt idx="12">
                  <c:v>85</c:v>
                </c:pt>
              </c:numCache>
            </c:numRef>
          </c:val>
        </c:ser>
        <c:gapWidth val="0"/>
        <c:overlap val="0"/>
        <c:axId val="12009873"/>
        <c:axId val="47211779"/>
      </c:barChart>
      <c:dateAx>
        <c:axId val="12009873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7211779"/>
        <c:crosses val="autoZero"/>
        <c:auto val="1"/>
        <c:lblOffset val="100"/>
        <c:baseTimeUnit val="months"/>
        <c:noMultiLvlLbl val="0"/>
      </c:dateAx>
      <c:valAx>
        <c:axId val="472117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2009873"/>
        <c:crossBetween val="between"/>
      </c:valAx>
      <c:spPr>
        <a:noFill/>
        <a:ln w="0">
          <a:noFill/>
        </a:ln>
      </c:spPr>
    </c:plotArea>
    <c:legend>
      <c:legendPos val="t"/>
      <c:layout>
        <c:manualLayout>
          <c:xMode val="edge"/>
          <c:yMode val="edge"/>
          <c:x val="0.0787164008451889"/>
          <c:y val="0.217593781194608"/>
          <c:w val="0.890993652875029"/>
          <c:h val="0.0712392805128293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4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HEADCOUNT GERAL</a:t>
            </a:r>
          </a:p>
        </c:rich>
      </c:tx>
      <c:layout>
        <c:manualLayout>
          <c:xMode val="edge"/>
          <c:yMode val="edge"/>
          <c:x val="0.407037999578563"/>
          <c:y val="0.000250815149235014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0168574840205099"/>
          <c:y val="0.325307248557813"/>
          <c:w val="0.998279131839573"/>
          <c:h val="0.50739904690243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10800000"/>
            </a:gradFill>
            <a:ln w="0">
              <a:noFill/>
            </a:ln>
          </c:spPr>
          <c:invertIfNegative val="0"/>
          <c:dLbls>
            <c:numFmt formatCode="0" sourceLinked="0"/>
            <c:txPr>
              <a:bodyPr wrap="square"/>
              <a:lstStyle/>
              <a:p>
                <a:pPr>
                  <a:defRPr b="1" sz="9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9360">
                <a:solidFill>
                  <a:srgbClr val="006666"/>
                </a:solidFill>
                <a:round/>
              </a:ln>
            </c:spPr>
            <c:trendlineType val="poly"/>
            <c:order val="6"/>
            <c:forward val="0"/>
            <c:backward val="0"/>
            <c:dispRSqr val="0"/>
            <c:dispEq val="0"/>
          </c:trendline>
          <c:cat>
            <c:numRef>
              <c:f>categories</c:f>
              <c:numCache>
                <c:formatCode>mmm\-yy</c:formatCode>
                <c:ptCount val="13"/>
                <c:pt idx="0">
                  <c:v>45627</c:v>
                </c:pt>
                <c:pt idx="1">
                  <c:v>45658</c:v>
                </c:pt>
                <c:pt idx="2">
                  <c:v>45689</c:v>
                </c:pt>
                <c:pt idx="3">
                  <c:v>45717</c:v>
                </c:pt>
                <c:pt idx="4">
                  <c:v>45748</c:v>
                </c:pt>
                <c:pt idx="5">
                  <c:v>45778</c:v>
                </c:pt>
                <c:pt idx="6">
                  <c:v>45809</c:v>
                </c:pt>
                <c:pt idx="7">
                  <c:v>45839</c:v>
                </c:pt>
                <c:pt idx="8">
                  <c:v>45870</c:v>
                </c:pt>
                <c:pt idx="9">
                  <c:v>45901</c:v>
                </c:pt>
                <c:pt idx="10">
                  <c:v>45931</c:v>
                </c:pt>
                <c:pt idx="11">
                  <c:v>45962</c:v>
                </c:pt>
                <c:pt idx="12">
                  <c:v>45992</c:v>
                </c:pt>
              </c:numCache>
            </c:numRef>
          </c:cat>
          <c:val>
            <c:numRef>
              <c:f>0</c:f>
              <c:numCache>
                <c:formatCode>General</c:formatCode>
                <c:ptCount val="13"/>
                <c:pt idx="0">
                  <c:v>2326</c:v>
                </c:pt>
                <c:pt idx="1">
                  <c:v>2362</c:v>
                </c:pt>
                <c:pt idx="2">
                  <c:v>2400</c:v>
                </c:pt>
                <c:pt idx="3">
                  <c:v>2409</c:v>
                </c:pt>
                <c:pt idx="4">
                  <c:v>2406</c:v>
                </c:pt>
                <c:pt idx="5">
                  <c:v>2374</c:v>
                </c:pt>
                <c:pt idx="6">
                  <c:v>2349</c:v>
                </c:pt>
                <c:pt idx="7">
                  <c:v>2328</c:v>
                </c:pt>
                <c:pt idx="8">
                  <c:v>2270</c:v>
                </c:pt>
                <c:pt idx="9">
                  <c:v>2276</c:v>
                </c:pt>
                <c:pt idx="10">
                  <c:v>2249</c:v>
                </c:pt>
                <c:pt idx="11">
                  <c:v>2226</c:v>
                </c:pt>
                <c:pt idx="12">
                  <c:v>2197</c:v>
                </c:pt>
              </c:numCache>
            </c:numRef>
          </c:val>
        </c:ser>
        <c:gapWidth val="63"/>
        <c:overlap val="-25"/>
        <c:axId val="67056101"/>
        <c:axId val="80239231"/>
      </c:barChart>
      <c:dateAx>
        <c:axId val="67056101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9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0239231"/>
        <c:crosses val="autoZero"/>
        <c:auto val="1"/>
        <c:lblOffset val="100"/>
        <c:baseTimeUnit val="months"/>
        <c:noMultiLvlLbl val="0"/>
      </c:dateAx>
      <c:valAx>
        <c:axId val="80239231"/>
        <c:scaling>
          <c:orientation val="minMax"/>
          <c:min val="1200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7056101"/>
        <c:crossBetween val="between"/>
        <c:majorUnit val="20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0697419547673608"/>
          <c:y val="0.388946280991736"/>
          <c:w val="0.985985188137226"/>
          <c:h val="0.38429752066115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f8db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364d6e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364d6e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364d6e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6f8db9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6f8db9"/>
              </a:solidFill>
              <a:ln w="0">
                <a:noFill/>
              </a:ln>
            </c:spPr>
          </c:dPt>
          <c:dPt>
            <c:idx val="5"/>
            <c:invertIfNegative val="0"/>
            <c:spPr>
              <a:solidFill>
                <a:srgbClr val="6f8db9"/>
              </a:solidFill>
              <a:ln w="0">
                <a:noFill/>
              </a:ln>
            </c:spPr>
          </c:dPt>
          <c:dPt>
            <c:idx val="6"/>
            <c:invertIfNegative val="0"/>
            <c:spPr>
              <a:solidFill>
                <a:srgbClr val="6f8db9"/>
              </a:solidFill>
              <a:ln w="0">
                <a:noFill/>
              </a:ln>
            </c:spPr>
          </c:dPt>
          <c:dPt>
            <c:idx val="7"/>
            <c:invertIfNegative val="0"/>
            <c:spPr>
              <a:solidFill>
                <a:srgbClr val="6f8db9"/>
              </a:solidFill>
              <a:ln w="0">
                <a:noFill/>
              </a:ln>
            </c:spPr>
          </c:dPt>
          <c:dPt>
            <c:idx val="8"/>
            <c:invertIfNegative val="0"/>
            <c:spPr>
              <a:solidFill>
                <a:srgbClr val="6f8db9"/>
              </a:solidFill>
              <a:ln w="0">
                <a:noFill/>
              </a:ln>
            </c:spPr>
          </c:dPt>
          <c:dPt>
            <c:idx val="9"/>
            <c:invertIfNegative val="0"/>
            <c:spPr>
              <a:solidFill>
                <a:srgbClr val="6f8db9"/>
              </a:solidFill>
              <a:ln w="0">
                <a:noFill/>
              </a:ln>
            </c:spPr>
          </c:dPt>
          <c:dPt>
            <c:idx val="10"/>
            <c:invertIfNegative val="0"/>
            <c:spPr>
              <a:solidFill>
                <a:srgbClr val="6f8db9"/>
              </a:solidFill>
              <a:ln w="0">
                <a:noFill/>
              </a:ln>
            </c:spPr>
          </c:dPt>
          <c:dPt>
            <c:idx val="11"/>
            <c:invertIfNegative val="0"/>
            <c:spPr>
              <a:solidFill>
                <a:srgbClr val="6f8db9"/>
              </a:solidFill>
              <a:ln w="0">
                <a:noFill/>
              </a:ln>
            </c:spPr>
          </c:dPt>
          <c:dPt>
            <c:idx val="12"/>
            <c:invertIfNegative val="0"/>
            <c:spPr>
              <a:solidFill>
                <a:srgbClr val="6f8db9"/>
              </a:solidFill>
              <a:ln w="0">
                <a:noFill/>
              </a:ln>
            </c:spPr>
          </c:dPt>
          <c:dLbls>
            <c:dLbl>
              <c:idx val="0"/>
              <c:layout>
                <c:manualLayout>
                  <c:x val="0"/>
                  <c:y val="-0.0047846889952153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"/>
                  <c:y val="-0.0047846889952153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"/>
                  <c:y val="-0.0047846889952153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"/>
                  <c:y val="-0.0047846889952153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"/>
                  <c:y val="-0.0047846889952153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layout>
                <c:manualLayout>
                  <c:x val="0"/>
                  <c:y val="-0.0047846889952153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layout>
                <c:manualLayout>
                  <c:x val="0"/>
                  <c:y val="-0.0047846889952153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layout>
                <c:manualLayout>
                  <c:x val="0"/>
                  <c:y val="-0.0047846889952153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layout>
                <c:manualLayout>
                  <c:x val="0"/>
                  <c:y val="-0.0047846889952153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9"/>
              <c:layout>
                <c:manualLayout>
                  <c:x val="0"/>
                  <c:y val="-0.0047846889952153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0"/>
              <c:layout>
                <c:manualLayout>
                  <c:x val="0"/>
                  <c:y val="-0.0047846889952153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1"/>
              <c:layout>
                <c:manualLayout>
                  <c:x val="0"/>
                  <c:y val="-0.0047846889952153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2"/>
              <c:layout>
                <c:manualLayout>
                  <c:x val="0"/>
                  <c:y val="-0.0047846889952153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3"/>
                <c:pt idx="0">
                  <c:v>28.3</c:v>
                </c:pt>
                <c:pt idx="1">
                  <c:v>28.348621</c:v>
                </c:pt>
                <c:pt idx="2">
                  <c:v>28.348621</c:v>
                </c:pt>
                <c:pt idx="3">
                  <c:v>28.348621</c:v>
                </c:pt>
                <c:pt idx="4">
                  <c:v>28.348621</c:v>
                </c:pt>
                <c:pt idx="5">
                  <c:v>28.348621</c:v>
                </c:pt>
                <c:pt idx="6">
                  <c:v>28.348621</c:v>
                </c:pt>
                <c:pt idx="7">
                  <c:v>28.348621</c:v>
                </c:pt>
                <c:pt idx="8">
                  <c:v>28.348621</c:v>
                </c:pt>
                <c:pt idx="9">
                  <c:v>28.348621</c:v>
                </c:pt>
                <c:pt idx="10">
                  <c:v>28.41800229</c:v>
                </c:pt>
                <c:pt idx="11">
                  <c:v>32.8</c:v>
                </c:pt>
                <c:pt idx="12">
                  <c:v>38.7</c:v>
                </c:pt>
              </c:numCache>
            </c:numRef>
          </c:val>
        </c:ser>
        <c:gapWidth val="0"/>
        <c:overlap val="100"/>
        <c:axId val="76947275"/>
        <c:axId val="91024209"/>
      </c:barChart>
      <c:lineChart>
        <c:grouping val="stacked"/>
        <c:varyColors val="0"/>
        <c:ser>
          <c:idx val="1"/>
          <c:order val="1"/>
          <c:spPr>
            <a:solidFill>
              <a:srgbClr val="000000"/>
            </a:solidFill>
            <a:ln w="19080">
              <a:solidFill>
                <a:srgbClr val="000000"/>
              </a:solidFill>
              <a:prstDash val="dash"/>
              <a:round/>
            </a:ln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rgbClr val="000000"/>
                </a:solidFill>
              </c:spPr>
            </c:marker>
          </c:dPt>
          <c:dPt>
            <c:idx val="1"/>
            <c:marker>
              <c:symbol val="circle"/>
              <c:size val="5"/>
              <c:spPr>
                <a:solidFill>
                  <a:srgbClr val="000000"/>
                </a:solidFill>
              </c:spPr>
            </c:marker>
          </c:dPt>
          <c:dPt>
            <c:idx val="2"/>
            <c:marker>
              <c:symbol val="circle"/>
              <c:size val="5"/>
              <c:spPr>
                <a:solidFill>
                  <a:srgbClr val="000000"/>
                </a:solidFill>
              </c:spPr>
            </c:marker>
          </c:dPt>
          <c:dPt>
            <c:idx val="3"/>
            <c:marker>
              <c:symbol val="circle"/>
              <c:size val="5"/>
              <c:spPr>
                <a:solidFill>
                  <a:srgbClr val="000000"/>
                </a:solidFill>
              </c:spPr>
            </c:marker>
          </c:dPt>
          <c:dPt>
            <c:idx val="4"/>
            <c:marker>
              <c:symbol val="circle"/>
              <c:size val="5"/>
              <c:spPr>
                <a:solidFill>
                  <a:srgbClr val="000000"/>
                </a:solidFill>
              </c:spPr>
            </c:marker>
          </c:dPt>
          <c:dPt>
            <c:idx val="5"/>
            <c:marker>
              <c:symbol val="circle"/>
              <c:size val="5"/>
              <c:spPr>
                <a:solidFill>
                  <a:srgbClr val="000000"/>
                </a:solidFill>
              </c:spPr>
            </c:marker>
          </c:dPt>
          <c:dPt>
            <c:idx val="6"/>
            <c:marker>
              <c:symbol val="circle"/>
              <c:size val="5"/>
              <c:spPr>
                <a:solidFill>
                  <a:srgbClr val="000000"/>
                </a:solidFill>
              </c:spPr>
            </c:marker>
          </c:dPt>
          <c:dPt>
            <c:idx val="7"/>
            <c:marker>
              <c:symbol val="circle"/>
              <c:size val="5"/>
              <c:spPr>
                <a:solidFill>
                  <a:srgbClr val="000000"/>
                </a:solidFill>
              </c:spPr>
            </c:marker>
          </c:dPt>
          <c:dPt>
            <c:idx val="8"/>
            <c:marker>
              <c:symbol val="circle"/>
              <c:size val="5"/>
              <c:spPr>
                <a:solidFill>
                  <a:srgbClr val="000000"/>
                </a:solidFill>
              </c:spPr>
            </c:marker>
          </c:dPt>
          <c:dPt>
            <c:idx val="9"/>
            <c:marker>
              <c:symbol val="circle"/>
              <c:size val="5"/>
              <c:spPr>
                <a:solidFill>
                  <a:srgbClr val="000000"/>
                </a:solidFill>
              </c:spPr>
            </c:marker>
          </c:dPt>
          <c:dPt>
            <c:idx val="10"/>
            <c:marker>
              <c:symbol val="circle"/>
              <c:size val="5"/>
              <c:spPr>
                <a:solidFill>
                  <a:srgbClr val="000000"/>
                </a:solidFill>
              </c:spPr>
            </c:marker>
          </c:dPt>
          <c:dPt>
            <c:idx val="11"/>
            <c:marker>
              <c:symbol val="circle"/>
              <c:size val="5"/>
              <c:spPr>
                <a:solidFill>
                  <a:srgbClr val="000000"/>
                </a:solidFill>
              </c:spPr>
            </c:marker>
          </c:dPt>
          <c:dPt>
            <c:idx val="12"/>
            <c:marker>
              <c:symbol val="circle"/>
              <c:size val="5"/>
              <c:spPr>
                <a:solidFill>
                  <a:srgbClr val="000000"/>
                </a:solidFill>
              </c:spPr>
            </c:marker>
          </c:dPt>
          <c:dLbls>
            <c:dLbl>
              <c:idx val="0"/>
              <c:layout>
                <c:manualLayout>
                  <c:x val="0"/>
                  <c:y val="-0.16267942583732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"/>
                  <c:y val="-0.16267942583732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"/>
                  <c:y val="-0.16267942583732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"/>
                  <c:y val="-0.16267942583732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"/>
                  <c:y val="-0.16267942583732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layout>
                <c:manualLayout>
                  <c:x val="0"/>
                  <c:y val="-0.16267942583732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layout>
                <c:manualLayout>
                  <c:x val="0"/>
                  <c:y val="-0.16267942583732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layout>
                <c:manualLayout>
                  <c:x val="0"/>
                  <c:y val="-0.16267942583732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layout>
                <c:manualLayout>
                  <c:x val="0"/>
                  <c:y val="-0.16267942583732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9"/>
              <c:layout>
                <c:manualLayout>
                  <c:x val="0"/>
                  <c:y val="-0.16267942583732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0"/>
              <c:layout>
                <c:manualLayout>
                  <c:x val="0"/>
                  <c:y val="-0.16267942583732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1"/>
              <c:layout>
                <c:manualLayout>
                  <c:x val="0"/>
                  <c:y val="-0.16267942583732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2"/>
              <c:layout>
                <c:manualLayout>
                  <c:x val="0"/>
                  <c:y val="-0.16267942583732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3"/>
                <c:pt idx="0">
                  <c:v>29.5</c:v>
                </c:pt>
                <c:pt idx="1">
                  <c:v>29.41272485</c:v>
                </c:pt>
                <c:pt idx="2">
                  <c:v>31.2</c:v>
                </c:pt>
                <c:pt idx="3">
                  <c:v>30.19742636</c:v>
                </c:pt>
                <c:pt idx="4">
                  <c:v>31.59122922</c:v>
                </c:pt>
                <c:pt idx="5">
                  <c:v>30.2851783</c:v>
                </c:pt>
                <c:pt idx="6">
                  <c:v>30.81118838</c:v>
                </c:pt>
                <c:pt idx="7">
                  <c:v>29.45887152</c:v>
                </c:pt>
                <c:pt idx="8">
                  <c:v>30.59730883</c:v>
                </c:pt>
                <c:pt idx="9">
                  <c:v>31.25068439</c:v>
                </c:pt>
                <c:pt idx="10">
                  <c:v>31.16587711</c:v>
                </c:pt>
                <c:pt idx="11">
                  <c:v>29.7</c:v>
                </c:pt>
                <c:pt idx="12">
                  <c:v>29.9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76947275"/>
        <c:axId val="91024209"/>
      </c:lineChart>
      <c:catAx>
        <c:axId val="76947275"/>
        <c:scaling>
          <c:orientation val="minMax"/>
        </c:scaling>
        <c:delete val="0"/>
        <c:axPos val="b"/>
        <c:numFmt formatCode="[$-416]dd/mm/yyyy" sourceLinked="1"/>
        <c:majorTickMark val="none"/>
        <c:minorTickMark val="none"/>
        <c:tickLblPos val="none"/>
        <c:spPr>
          <a:ln w="936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1024209"/>
        <c:crosses val="min"/>
        <c:auto val="1"/>
        <c:lblAlgn val="ctr"/>
        <c:lblOffset val="100"/>
        <c:noMultiLvlLbl val="0"/>
      </c:catAx>
      <c:valAx>
        <c:axId val="91024209"/>
        <c:scaling>
          <c:orientation val="minMax"/>
          <c:max val="31.59122922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6947275"/>
        <c:crossBetween val="between"/>
      </c:valAx>
      <c:spPr>
        <a:noFill/>
        <a:ln w="25560">
          <a:noFill/>
        </a:ln>
      </c:spPr>
    </c:plotArea>
    <c:plotVisOnly val="0"/>
    <c:dispBlanksAs val="gap"/>
  </c:chart>
  <c:spPr>
    <a:noFill/>
    <a:ln w="0">
      <a:noFill/>
    </a:ln>
  </c:spPr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069791631714928"/>
          <c:y val="0.270486342438374"/>
          <c:w val="0.986008119987921"/>
          <c:h val="0.45902731512325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969696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969696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969696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c0c0c0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c0c0c0"/>
              </a:solidFill>
              <a:ln w="0">
                <a:noFill/>
              </a:ln>
            </c:spPr>
          </c:dPt>
          <c:dPt>
            <c:idx val="5"/>
            <c:invertIfNegative val="0"/>
            <c:spPr>
              <a:solidFill>
                <a:srgbClr val="c0c0c0"/>
              </a:solidFill>
              <a:ln w="0">
                <a:noFill/>
              </a:ln>
            </c:spPr>
          </c:dPt>
          <c:dPt>
            <c:idx val="6"/>
            <c:invertIfNegative val="0"/>
            <c:spPr>
              <a:solidFill>
                <a:srgbClr val="c0c0c0"/>
              </a:solidFill>
              <a:ln w="0">
                <a:noFill/>
              </a:ln>
            </c:spPr>
          </c:dPt>
          <c:dPt>
            <c:idx val="7"/>
            <c:invertIfNegative val="0"/>
            <c:spPr>
              <a:solidFill>
                <a:srgbClr val="c0c0c0"/>
              </a:solidFill>
              <a:ln w="0">
                <a:noFill/>
              </a:ln>
            </c:spPr>
          </c:dPt>
          <c:dLbls>
            <c:dLbl>
              <c:idx val="0"/>
              <c:layout>
                <c:manualLayout>
                  <c:x val="0"/>
                  <c:y val="-0.00761904761904762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1358465297897"/>
                  <c:y val="-0.0057143643553335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370518115436838"/>
                  <c:y val="-0.0311292690286357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546006633118319"/>
                  <c:y val="-0.0292244154469001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-0.0628781738643507"/>
                  <c:y val="-0.0915736608175876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layout>
                <c:manualLayout>
                  <c:x val="-0.0767296363043927"/>
                  <c:y val="-0.0975695993513502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layout>
                <c:manualLayout>
                  <c:x val="-0.0859452417292933"/>
                  <c:y val="-0.0874844270352222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layout>
                <c:manualLayout>
                  <c:x val="-0.103498287662296"/>
                  <c:y val="-0.130413051486582"/>
                </c:manualLayout>
              </c:layout>
              <c:numFmt formatCode="#,##0.0;\-#,##0.0" sourceLinked="0"/>
              <c:txPr>
                <a:bodyPr wrap="none"/>
                <a:lstStyle/>
                <a:p>
                  <a:pPr>
                    <a:defRPr b="1" sz="1000" spc="-1" strike="noStrike">
                      <a:solidFill>
                        <a:srgbClr val="595959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12.36188789</c:v>
                </c:pt>
                <c:pt idx="1">
                  <c:v>10.46340924</c:v>
                </c:pt>
                <c:pt idx="2">
                  <c:v>10.3019401</c:v>
                </c:pt>
                <c:pt idx="3">
                  <c:v>9.35156145000001</c:v>
                </c:pt>
                <c:pt idx="4">
                  <c:v>8.07318280000001</c:v>
                </c:pt>
                <c:pt idx="5">
                  <c:v>7.61718280000001</c:v>
                </c:pt>
                <c:pt idx="6">
                  <c:v>6.85618280000001</c:v>
                </c:pt>
                <c:pt idx="7">
                  <c:v>6.27718280000001</c:v>
                </c:pt>
                <c:pt idx="8">
                  <c:v>6.80618280000001</c:v>
                </c:pt>
                <c:pt idx="9">
                  <c:v>6.3</c:v>
                </c:pt>
                <c:pt idx="10">
                  <c:v>6.4</c:v>
                </c:pt>
              </c:numCache>
            </c:numRef>
          </c:val>
        </c:ser>
        <c:gapWidth val="0"/>
        <c:overlap val="100"/>
        <c:axId val="92526907"/>
        <c:axId val="85005619"/>
      </c:barChart>
      <c:catAx>
        <c:axId val="92526907"/>
        <c:scaling>
          <c:orientation val="minMax"/>
        </c:scaling>
        <c:delete val="0"/>
        <c:axPos val="b"/>
        <c:numFmt formatCode="[$-416]dd/mm/yyyy" sourceLinked="1"/>
        <c:majorTickMark val="none"/>
        <c:minorTickMark val="none"/>
        <c:tickLblPos val="none"/>
        <c:spPr>
          <a:ln w="936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5005619"/>
        <c:crossesAt val="0"/>
        <c:auto val="1"/>
        <c:lblAlgn val="ctr"/>
        <c:lblOffset val="100"/>
        <c:noMultiLvlLbl val="0"/>
      </c:catAx>
      <c:valAx>
        <c:axId val="85005619"/>
        <c:scaling>
          <c:orientation val="minMax"/>
          <c:max val="21.5880992200003"/>
          <c:min val="-8.16961854863778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2526907"/>
        <c:crossBetween val="between"/>
      </c:valAx>
      <c:spPr>
        <a:noFill/>
        <a:ln w="0">
          <a:noFill/>
        </a:ln>
      </c:spPr>
    </c:plotArea>
    <c:plotVisOnly val="0"/>
    <c:dispBlanksAs val="gap"/>
  </c:chart>
  <c:spPr>
    <a:noFill/>
    <a:ln w="0">
      <a:noFill/>
    </a:ln>
  </c:spPr>
  <c:userShapes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t-BR" sz="14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pt-BR" sz="1400" spc="-1" strike="noStrike">
                <a:solidFill>
                  <a:srgbClr val="000000"/>
                </a:solidFill>
                <a:latin typeface="Calibri"/>
              </a:rPr>
              <a:t>Queixas por mil passagens</a:t>
            </a:r>
          </a:p>
        </c:rich>
      </c:tx>
      <c:layout>
        <c:manualLayout>
          <c:xMode val="edge"/>
          <c:yMode val="edge"/>
          <c:x val="0.387440621017263"/>
          <c:y val="0.000138869601444244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571583053334878"/>
          <c:y val="0.196083877239272"/>
          <c:w val="0.922681805893485"/>
          <c:h val="0.497430912373281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% Queixas </c:v>
                </c:pt>
              </c:strCache>
            </c:strRef>
          </c:tx>
          <c:spPr>
            <a:solidFill>
              <a:srgbClr val="000000"/>
            </a:solidFill>
            <a:ln w="25560">
              <a:solidFill>
                <a:srgbClr val="000000"/>
              </a:solidFill>
              <a:round/>
            </a:ln>
          </c:spPr>
          <c:marker>
            <c:symbol val="none"/>
          </c:marker>
          <c:dPt>
            <c:idx val="7"/>
            <c:marker>
              <c:symbol val="none"/>
            </c:marker>
          </c:dPt>
          <c:dLbls>
            <c:numFmt formatCode="0.00" sourceLinked="0"/>
            <c:dLbl>
              <c:idx val="7"/>
              <c:layout>
                <c:manualLayout>
                  <c:x val="-0.00253112821127443"/>
                  <c:y val="0.0110231181272929"/>
                </c:manualLayout>
              </c:layout>
              <c:numFmt formatCode="0.0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mmm/yy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0</c:f>
              <c:numCache>
                <c:formatCode>General</c:formatCode>
                <c:ptCount val="12"/>
                <c:pt idx="0">
                  <c:v>1.92329449032696</c:v>
                </c:pt>
                <c:pt idx="1">
                  <c:v>1.82026562394661</c:v>
                </c:pt>
                <c:pt idx="2">
                  <c:v>1.67616493462957</c:v>
                </c:pt>
                <c:pt idx="3">
                  <c:v>1.97968220890857</c:v>
                </c:pt>
                <c:pt idx="4">
                  <c:v>1.7294056609212</c:v>
                </c:pt>
                <c:pt idx="5">
                  <c:v>1.99733688415446</c:v>
                </c:pt>
                <c:pt idx="6">
                  <c:v>2.47592847317744</c:v>
                </c:pt>
                <c:pt idx="7">
                  <c:v>1.80389125112743</c:v>
                </c:pt>
                <c:pt idx="8">
                  <c:v>1.04590994164923</c:v>
                </c:pt>
                <c:pt idx="9">
                  <c:v>1.20061122025759</c:v>
                </c:pt>
                <c:pt idx="10">
                  <c:v>0.00149682672733804</c:v>
                </c:pt>
                <c:pt idx="11">
                  <c:v>0.00131752305665349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Meta Queixas/1000</c:v>
                </c:pt>
              </c:strCache>
            </c:strRef>
          </c:tx>
          <c:spPr>
            <a:solidFill>
              <a:srgbClr val="ff0000"/>
            </a:solidFill>
            <a:ln w="38160">
              <a:solidFill>
                <a:srgbClr val="ff0000"/>
              </a:solidFill>
              <a:prstDash val="sysDash"/>
              <a:round/>
            </a:ln>
          </c:spPr>
          <c:marker>
            <c:symbol val="none"/>
          </c:marker>
          <c:dPt>
            <c:idx val="11"/>
            <c:marker>
              <c:symbol val="none"/>
            </c:marker>
          </c:dPt>
          <c:dLbls>
            <c:dLbl>
              <c:idx val="11"/>
              <c:layout>
                <c:manualLayout>
                  <c:x val="-0.010498687664042"/>
                  <c:y val="-0.0382165732873843"/>
                </c:manualLayout>
              </c:layout>
              <c:numFmt formatCode="0.00" sourceLinked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mmm/yy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1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3974702"/>
        <c:axId val="49298807"/>
      </c:lineChart>
      <c:dateAx>
        <c:axId val="3974702"/>
        <c:scaling>
          <c:orientation val="minMax"/>
        </c:scaling>
        <c:delete val="0"/>
        <c:axPos val="b"/>
        <c:numFmt formatCode="mmm/yy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2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9298807"/>
        <c:crossesAt val="0"/>
        <c:auto val="1"/>
        <c:lblOffset val="100"/>
        <c:baseTimeUnit val="months"/>
        <c:noMultiLvlLbl val="0"/>
      </c:dateAx>
      <c:valAx>
        <c:axId val="49298807"/>
        <c:scaling>
          <c:orientation val="minMax"/>
          <c:max val="5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lang="pt-BR" sz="800" spc="-1" strike="noStrike">
                    <a:solidFill>
                      <a:srgbClr val="000000"/>
                    </a:solidFill>
                    <a:latin typeface="Calibri"/>
                  </a:defRPr>
                </a:pPr>
                <a:r>
                  <a:rPr b="1" lang="pt-BR" sz="800" spc="-1" strike="noStrike">
                    <a:solidFill>
                      <a:srgbClr val="000000"/>
                    </a:solidFill>
                    <a:latin typeface="Calibri"/>
                  </a:rPr>
                  <a:t>Manifestação</a:t>
                </a:r>
              </a:p>
            </c:rich>
          </c:tx>
          <c:layout>
            <c:manualLayout>
              <c:xMode val="edge"/>
              <c:yMode val="edge"/>
              <c:x val="0.00525238481442861"/>
              <c:y val="0.383141230384669"/>
            </c:manualLayout>
          </c:layout>
          <c:overlay val="0"/>
          <c:spPr>
            <a:noFill/>
            <a:ln w="0">
              <a:noFill/>
            </a:ln>
          </c:spPr>
        </c:title>
        <c:numFmt formatCode="#,##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974702"/>
        <c:crosses val="autoZero"/>
        <c:crossBetween val="between"/>
        <c:majorUnit val="1"/>
      </c:valAx>
      <c:spPr>
        <a:noFill/>
        <a:ln w="25560">
          <a:noFill/>
        </a:ln>
      </c:spPr>
    </c:plotArea>
    <c:legend>
      <c:legendPos val="b"/>
      <c:layout>
        <c:manualLayout>
          <c:xMode val="edge"/>
          <c:yMode val="edge"/>
          <c:x val="0.213851212703803"/>
          <c:y val="0.915053805749978"/>
          <c:w val="0.537980263591167"/>
          <c:h val="0.0706127777777778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1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pt-BR" sz="1400" spc="-1" strike="noStrike">
                <a:solidFill>
                  <a:srgbClr val="595959"/>
                </a:solidFill>
                <a:latin typeface="Calibri"/>
              </a:defRPr>
            </a:pPr>
            <a:r>
              <a:rPr b="0" lang="pt-BR" sz="1400" spc="-1" strike="noStrike">
                <a:solidFill>
                  <a:srgbClr val="595959"/>
                </a:solidFill>
                <a:latin typeface="Calibri"/>
              </a:rPr>
              <a:t>Comparativo SLA
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797054305593"/>
          <c:y val="0.189673622257892"/>
          <c:w val="0.821677057919942"/>
          <c:h val="0.603263777421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Novembro</c:v>
                </c:pt>
              </c:strCache>
            </c:strRef>
          </c:tx>
          <c:spPr>
            <a:solidFill>
              <a:srgbClr val="b0d0cf"/>
            </a:solidFill>
            <a:ln w="0">
              <a:noFill/>
            </a:ln>
          </c:spPr>
          <c:invertIfNegative val="0"/>
          <c:dLbls>
            <c:numFmt formatCode="h:mm:ss" sourceLinked="0"/>
            <c:txPr>
              <a:bodyPr wrap="square"/>
              <a:lstStyle/>
              <a:p>
                <a:pPr>
                  <a:defRPr b="0" sz="1100" spc="-1" strike="noStrike">
                    <a:solidFill>
                      <a:srgbClr val="40404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Manhã</c:v>
                </c:pt>
                <c:pt idx="1">
                  <c:v>Tarde</c:v>
                </c:pt>
                <c:pt idx="2">
                  <c:v>Noite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0.0485745614035088</c:v>
                </c:pt>
                <c:pt idx="1">
                  <c:v>0.0152994791666667</c:v>
                </c:pt>
                <c:pt idx="2">
                  <c:v>0.0201086956521739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Dezembro</c:v>
                </c:pt>
              </c:strCache>
            </c:strRef>
          </c:tx>
          <c:spPr>
            <a:solidFill>
              <a:srgbClr val="487b78"/>
            </a:solidFill>
            <a:ln w="0">
              <a:noFill/>
            </a:ln>
          </c:spPr>
          <c:invertIfNegative val="0"/>
          <c:dLbls>
            <c:numFmt formatCode="h:mm:ss" sourceLinked="0"/>
            <c:txPr>
              <a:bodyPr wrap="square"/>
              <a:lstStyle/>
              <a:p>
                <a:pPr>
                  <a:defRPr b="0" sz="1100" spc="-1" strike="noStrike">
                    <a:solidFill>
                      <a:srgbClr val="40404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Manhã</c:v>
                </c:pt>
                <c:pt idx="1">
                  <c:v>Tarde</c:v>
                </c:pt>
                <c:pt idx="2">
                  <c:v>Noite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0.0488562091503268</c:v>
                </c:pt>
                <c:pt idx="1">
                  <c:v>0.0140804597701149</c:v>
                </c:pt>
                <c:pt idx="2">
                  <c:v>0.0216269841269841</c:v>
                </c:pt>
              </c:numCache>
            </c:numRef>
          </c:val>
        </c:ser>
        <c:gapWidth val="219"/>
        <c:overlap val="-27"/>
        <c:axId val="91388340"/>
        <c:axId val="66126012"/>
      </c:barChart>
      <c:catAx>
        <c:axId val="913883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14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66126012"/>
        <c:crosses val="autoZero"/>
        <c:auto val="1"/>
        <c:lblAlgn val="ctr"/>
        <c:lblOffset val="100"/>
        <c:noMultiLvlLbl val="0"/>
      </c:catAx>
      <c:valAx>
        <c:axId val="66126012"/>
        <c:scaling>
          <c:orientation val="minMax"/>
          <c:max val="0.06"/>
          <c:min val="0"/>
        </c:scaling>
        <c:delete val="0"/>
        <c:axPos val="l"/>
        <c:numFmt formatCode="h:mm:ss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600" spc="-1" strike="noStrike">
                <a:solidFill>
                  <a:srgbClr val="ffffff"/>
                </a:solidFill>
                <a:latin typeface="Calibri"/>
              </a:defRPr>
            </a:pPr>
          </a:p>
        </c:txPr>
        <c:crossAx val="91388340"/>
        <c:crosses val="autoZero"/>
        <c:crossBetween val="between"/>
        <c:majorUnit val="0.03"/>
      </c:valAx>
      <c:spPr>
        <a:noFill/>
        <a:ln w="0">
          <a:noFill/>
        </a:ln>
      </c:spPr>
    </c:plotArea>
    <c:legend>
      <c:legendPos val="l"/>
      <c:layout>
        <c:manualLayout>
          <c:xMode val="edge"/>
          <c:yMode val="edge"/>
          <c:x val="0.0103698046530212"/>
          <c:y val="0.247380736848648"/>
          <c:w val="0.131880223569701"/>
          <c:h val="0.28553918121832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400" spc="-1" strike="noStrik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t-BR" sz="1800" spc="-1" strike="noStrike">
                <a:solidFill>
                  <a:srgbClr val="000000"/>
                </a:solidFill>
                <a:latin typeface="Cambria"/>
              </a:defRPr>
            </a:pPr>
            <a:r>
              <a:rPr b="1" lang="pt-BR" sz="1800" spc="-1" strike="noStrike">
                <a:solidFill>
                  <a:srgbClr val="000000"/>
                </a:solidFill>
                <a:latin typeface="Cambria"/>
              </a:rPr>
              <a:t>SLA</a:t>
            </a:r>
          </a:p>
        </c:rich>
      </c:tx>
      <c:layout>
        <c:manualLayout>
          <c:xMode val="edge"/>
          <c:yMode val="edge"/>
          <c:x val="0.48182947898039"/>
          <c:y val="0.0259336099585062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288546055223835"/>
          <c:y val="0.168510834485938"/>
          <c:w val="0.83026702633892"/>
          <c:h val="0.415629322268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Acionamentos</c:v>
                </c:pt>
              </c:strCache>
            </c:strRef>
          </c:tx>
          <c:spPr>
            <a:solidFill>
              <a:srgbClr val="3f6d6a"/>
            </a:solidFill>
            <a:ln w="0">
              <a:noFill/>
            </a:ln>
          </c:spPr>
          <c:invertIfNegative val="0"/>
          <c:dLbls>
            <c:numFmt formatCode="0" sourceLinked="0"/>
            <c:txPr>
              <a:bodyPr wrap="square"/>
              <a:lstStyle/>
              <a:p>
                <a:pPr>
                  <a:defRPr b="1" sz="14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7"/>
                <c:pt idx="0">
                  <c:v>Segunda</c:v>
                </c:pt>
                <c:pt idx="1">
                  <c:v>Terça</c:v>
                </c:pt>
                <c:pt idx="2">
                  <c:v>Quarta</c:v>
                </c:pt>
                <c:pt idx="3">
                  <c:v>Quinta</c:v>
                </c:pt>
                <c:pt idx="4">
                  <c:v>Sexta</c:v>
                </c:pt>
                <c:pt idx="5">
                  <c:v>Domingo</c:v>
                </c:pt>
                <c:pt idx="6">
                  <c:v>Sábado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20</c:v>
                </c:pt>
                <c:pt idx="1">
                  <c:v>17</c:v>
                </c:pt>
                <c:pt idx="2">
                  <c:v>20</c:v>
                </c:pt>
                <c:pt idx="3">
                  <c:v>14</c:v>
                </c:pt>
                <c:pt idx="4">
                  <c:v>11</c:v>
                </c:pt>
                <c:pt idx="5">
                  <c:v>9</c:v>
                </c:pt>
                <c:pt idx="6">
                  <c:v>7</c:v>
                </c:pt>
              </c:numCache>
            </c:numRef>
          </c:val>
        </c:ser>
        <c:gapWidth val="150"/>
        <c:overlap val="0"/>
        <c:axId val="36356870"/>
        <c:axId val="80823940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Média do tempo de resposta</c:v>
                </c:pt>
              </c:strCache>
            </c:strRef>
          </c:tx>
          <c:spPr>
            <a:solidFill>
              <a:srgbClr val="8ca3a1"/>
            </a:solidFill>
            <a:ln cap="rnd" w="28440">
              <a:solidFill>
                <a:srgbClr val="8ca3a1"/>
              </a:solidFill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Pt>
            <c:idx val="2"/>
            <c:marker>
              <c:symbol val="none"/>
            </c:marker>
          </c:dPt>
          <c:dPt>
            <c:idx val="3"/>
            <c:marker>
              <c:symbol val="none"/>
            </c:marker>
          </c:dPt>
          <c:dPt>
            <c:idx val="4"/>
            <c:marker>
              <c:symbol val="none"/>
            </c:marker>
          </c:dPt>
          <c:dLbls>
            <c:numFmt formatCode="[$-F400]h:mm:ss\ AM/PM" sourceLinked="0"/>
            <c:dLbl>
              <c:idx val="0"/>
              <c:layout>
                <c:manualLayout>
                  <c:x val="-0.0235268996613988"/>
                  <c:y val="-0.0461520147246904"/>
                </c:manualLayout>
              </c:layout>
              <c:numFmt formatCode="[$-F400]h:mm:ss\ AM/PM" sourceLinked="0"/>
              <c:spPr>
                <a:solidFill>
                  <a:srgbClr val="808080"/>
                </a:solidFill>
              </c:spPr>
              <c:txPr>
                <a:bodyPr wrap="square"/>
                <a:lstStyle/>
                <a:p>
                  <a:pPr>
                    <a:defRPr b="0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216893062703643"/>
                  <c:y val="-0.0133633280730618"/>
                </c:manualLayout>
              </c:layout>
              <c:numFmt formatCode="[$-F400]h:mm:ss\ AM/PM" sourceLinked="0"/>
              <c:spPr>
                <a:solidFill>
                  <a:srgbClr val="808080"/>
                </a:solidFill>
              </c:spPr>
              <c:txPr>
                <a:bodyPr wrap="square"/>
                <a:lstStyle/>
                <a:p>
                  <a:pPr>
                    <a:defRPr b="0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235268996613987"/>
                  <c:y val="0.0141494859958412"/>
                </c:manualLayout>
              </c:layout>
              <c:numFmt formatCode="[$-F400]h:mm:ss\ AM/PM" sourceLinked="0"/>
              <c:spPr>
                <a:solidFill>
                  <a:srgbClr val="808080"/>
                </a:solidFill>
              </c:spPr>
              <c:txPr>
                <a:bodyPr wrap="square"/>
                <a:lstStyle/>
                <a:p>
                  <a:pPr>
                    <a:defRPr b="0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-0.0192878897352369"/>
                  <c:y val="0.0684744229048027"/>
                </c:manualLayout>
              </c:layout>
              <c:numFmt formatCode="[$-F400]h:mm:ss\ AM/PM" sourceLinked="0"/>
              <c:spPr>
                <a:solidFill>
                  <a:srgbClr val="808080"/>
                </a:solidFill>
              </c:spPr>
              <c:txPr>
                <a:bodyPr wrap="square"/>
                <a:lstStyle/>
                <a:p>
                  <a:pPr>
                    <a:defRPr b="0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spPr>
              <a:solidFill>
                <a:srgbClr val="808080"/>
              </a:solidFill>
            </c:spPr>
            <c:txPr>
              <a:bodyPr wrap="square"/>
              <a:lstStyle/>
              <a:p>
                <a:pPr>
                  <a:defRPr b="0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Segunda</c:v>
                </c:pt>
                <c:pt idx="1">
                  <c:v>Terça</c:v>
                </c:pt>
                <c:pt idx="2">
                  <c:v>Quarta</c:v>
                </c:pt>
                <c:pt idx="3">
                  <c:v>Quinta</c:v>
                </c:pt>
                <c:pt idx="4">
                  <c:v>Sexta</c:v>
                </c:pt>
                <c:pt idx="5">
                  <c:v>Domingo</c:v>
                </c:pt>
                <c:pt idx="6">
                  <c:v>Sábado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0">
                  <c:v>0.0204166666666667</c:v>
                </c:pt>
                <c:pt idx="1">
                  <c:v>0.00808823529411763</c:v>
                </c:pt>
                <c:pt idx="2">
                  <c:v>0.0280208333333333</c:v>
                </c:pt>
                <c:pt idx="3">
                  <c:v>0.0430059523809523</c:v>
                </c:pt>
                <c:pt idx="4">
                  <c:v>0.0172453703703704</c:v>
                </c:pt>
                <c:pt idx="5">
                  <c:v>0.055787037037037</c:v>
                </c:pt>
                <c:pt idx="6">
                  <c:v>0.0341145833333334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70687951"/>
        <c:axId val="78677675"/>
      </c:lineChart>
      <c:catAx>
        <c:axId val="36356870"/>
        <c:scaling>
          <c:orientation val="minMax"/>
        </c:scaling>
        <c:delete val="1"/>
        <c:axPos val="b"/>
        <c:numFmt formatCode="[$-416]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0823940"/>
        <c:auto val="1"/>
        <c:lblAlgn val="ctr"/>
        <c:lblOffset val="100"/>
        <c:noMultiLvlLbl val="0"/>
      </c:catAx>
      <c:valAx>
        <c:axId val="8082394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9360">
            <a:solidFill>
              <a:srgbClr val="888888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ffffff"/>
                </a:solidFill>
                <a:latin typeface="Calibri"/>
              </a:defRPr>
            </a:pPr>
          </a:p>
        </c:txPr>
        <c:crossAx val="36356870"/>
        <c:crosses val="max"/>
        <c:crossBetween val="between"/>
      </c:valAx>
      <c:catAx>
        <c:axId val="70687951"/>
        <c:scaling>
          <c:orientation val="minMax"/>
        </c:scaling>
        <c:delete val="1"/>
        <c:axPos val="t"/>
        <c:numFmt formatCode="[$-416]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8677675"/>
        <c:auto val="1"/>
        <c:lblAlgn val="ctr"/>
        <c:lblOffset val="100"/>
        <c:noMultiLvlLbl val="0"/>
      </c:catAx>
      <c:valAx>
        <c:axId val="78677675"/>
        <c:scaling>
          <c:orientation val="minMax"/>
        </c:scaling>
        <c:delete val="0"/>
        <c:axPos val="r"/>
        <c:numFmt formatCode="[$-F400]h:mm:ss\ AM/PM" sourceLinked="0"/>
        <c:majorTickMark val="out"/>
        <c:minorTickMark val="none"/>
        <c:tickLblPos val="nextTo"/>
        <c:spPr>
          <a:ln w="9360">
            <a:solidFill>
              <a:srgbClr val="888888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ffffff"/>
                </a:solidFill>
                <a:latin typeface="Calibri"/>
              </a:defRPr>
            </a:pPr>
          </a:p>
        </c:txPr>
        <c:crossAx val="7068795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360">
            <a:solidFill>
              <a:srgbClr val="888888"/>
            </a:solidFill>
            <a:round/>
          </a:ln>
        </c:spPr>
        <c:txPr>
          <a:bodyPr/>
          <a:lstStyle/>
          <a:p>
            <a:pPr>
              <a:defRPr b="0" sz="1200" spc="-1" strike="noStrike">
                <a:solidFill>
                  <a:srgbClr val="000000"/>
                </a:solidFill>
                <a:latin typeface="Calibri"/>
              </a:defRPr>
            </a:pPr>
          </a:p>
        </c:txPr>
      </c:dTable>
      <c:spPr>
        <a:noFill/>
        <a:ln w="2556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t-BR" sz="2000" spc="-1" strike="noStrike">
                <a:solidFill>
                  <a:srgbClr val="808080"/>
                </a:solidFill>
                <a:latin typeface="Cambria"/>
              </a:defRPr>
            </a:pPr>
            <a:r>
              <a:rPr b="1" lang="pt-BR" sz="2000" spc="-1" strike="noStrike">
                <a:solidFill>
                  <a:srgbClr val="808080"/>
                </a:solidFill>
                <a:latin typeface="Cambria"/>
              </a:rPr>
              <a:t>Canal de Comunicação</a:t>
            </a:r>
          </a:p>
        </c:rich>
      </c:tx>
      <c:layout>
        <c:manualLayout>
          <c:xMode val="edge"/>
          <c:yMode val="edge"/>
          <c:x val="0.3003663003663"/>
          <c:y val="0.00346212435950699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1245421245421"/>
          <c:y val="0.15856529566542"/>
          <c:w val="0.437216117216117"/>
          <c:h val="0.785763744633707"/>
        </c:manualLayout>
      </c:layout>
      <c:doughnutChart>
        <c:varyColors val="1"/>
        <c:ser>
          <c:idx val="0"/>
          <c:order val="0"/>
          <c:spPr>
            <a:solidFill>
              <a:srgbClr val="91a6a5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487b78"/>
              </a:solidFill>
              <a:ln w="0">
                <a:noFill/>
              </a:ln>
            </c:spPr>
          </c:dPt>
          <c:dLbls>
            <c:numFmt formatCode="General" sourceLinked="1"/>
            <c:dLbl>
              <c:idx val="0"/>
              <c:numFmt formatCode="General" sourceLinked="1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200" spc="-1" strike="noStrike">
                        <a:solidFill>
                          <a:srgbClr val="ffffff"/>
                        </a:solidFill>
                        <a:latin typeface="Calibri"/>
                      </a:rPr>
                      <a:t>100</a:t>
                    </a:r>
                    <a:r>
                      <a:rPr b="0" lang="en-US" sz="1200" spc="-1" strike="noStrike">
                        <a:solidFill>
                          <a:srgbClr val="ffffff"/>
                        </a:solidFill>
                        <a:latin typeface="Calibri"/>
                      </a:rPr>
                      <a:t>
</a:t>
                    </a:r>
                    <a:r>
                      <a:rPr b="0" lang="en-US" sz="1200" spc="-1" strike="noStrike">
                        <a:solidFill>
                          <a:srgbClr val="ffffff"/>
                        </a:solidFill>
                        <a:latin typeface="Calibri"/>
                      </a:rPr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eparator>
</c:separator>
            </c:dLbl>
            <c:txPr>
              <a:bodyPr wrap="square"/>
              <a:lstStyle/>
              <a:p>
                <a:pPr>
                  <a:defRPr b="0" sz="12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1"/>
            <c:separator>
</c:separator>
            <c:showLeaderLines val="1"/>
          </c:dLbls>
          <c:cat>
            <c:strRef>
              <c:f>categories</c:f>
              <c:strCache>
                <c:ptCount val="1"/>
                <c:pt idx="0">
                  <c:v>Telefone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742582714132564"/>
          <c:y val="0.454360942223994"/>
          <c:w val="0.179952497135041"/>
          <c:h val="0.110054486860029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4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t-BR" sz="1800" spc="-1" strike="noStrike">
                <a:solidFill>
                  <a:srgbClr val="808080"/>
                </a:solidFill>
                <a:latin typeface="Cambria"/>
              </a:defRPr>
            </a:pPr>
            <a:r>
              <a:rPr b="1" lang="pt-BR" sz="1800" spc="-1" strike="noStrike">
                <a:solidFill>
                  <a:srgbClr val="808080"/>
                </a:solidFill>
                <a:latin typeface="Cambria"/>
              </a:rPr>
              <a:t>Principais Motivos - Dezembro 2025</a:t>
            </a:r>
          </a:p>
        </c:rich>
      </c:tx>
      <c:layout>
        <c:manualLayout>
          <c:xMode val="edge"/>
          <c:yMode val="edge"/>
          <c:x val="0.335182296180736"/>
          <c:y val="0.0364215482620136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7641416767782"/>
          <c:y val="0.142362553662928"/>
          <c:w val="0.724388975559022"/>
          <c:h val="0.8357568203849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487b78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6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Informações sobre Pacientes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gapWidth val="150"/>
        <c:overlap val="100"/>
        <c:axId val="23670084"/>
        <c:axId val="81313390"/>
      </c:barChart>
      <c:catAx>
        <c:axId val="23670084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81313390"/>
        <c:crosses val="autoZero"/>
        <c:auto val="1"/>
        <c:lblAlgn val="ctr"/>
        <c:lblOffset val="100"/>
        <c:noMultiLvlLbl val="0"/>
      </c:catAx>
      <c:valAx>
        <c:axId val="81313390"/>
        <c:scaling>
          <c:orientation val="minMax"/>
          <c:max val="60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23670084"/>
        <c:crosses val="autoZero"/>
        <c:crossBetween val="between"/>
        <c:majorUnit val="0.1"/>
      </c:valAx>
      <c:spPr>
        <a:pattFill prst="ltDnDiag">
          <a:fgClr>
            <a:srgbClr val="d9d9d9"/>
          </a:fgClr>
          <a:bgClr>
            <a:srgbClr val="ffffff"/>
          </a:bgClr>
        </a:pattFill>
        <a:ln w="0">
          <a:noFill/>
        </a:ln>
      </c:spPr>
    </c:plotArea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% Taxa de Mortalidade Neonatal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3719512195122"/>
          <c:y val="0.177248677248677"/>
          <c:w val="0.965701219512195"/>
          <c:h val="0.568922305764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Taxa de Mortalidade Neonatal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4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54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003300"/>
                  </a:gs>
                  <a:gs pos="54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2"/>
            <c:invertIfNegative val="0"/>
            <c:spPr>
              <a:gradFill>
                <a:gsLst>
                  <a:gs pos="0">
                    <a:srgbClr val="003300"/>
                  </a:gs>
                  <a:gs pos="54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3"/>
            <c:invertIfNegative val="0"/>
            <c:spPr>
              <a:gradFill>
                <a:gsLst>
                  <a:gs pos="0">
                    <a:srgbClr val="003300"/>
                  </a:gs>
                  <a:gs pos="54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4"/>
            <c:invertIfNegative val="0"/>
            <c:spPr>
              <a:gradFill>
                <a:gsLst>
                  <a:gs pos="0">
                    <a:srgbClr val="003300"/>
                  </a:gs>
                  <a:gs pos="54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5"/>
            <c:invertIfNegative val="0"/>
            <c:spPr>
              <a:gradFill>
                <a:gsLst>
                  <a:gs pos="0">
                    <a:srgbClr val="003300"/>
                  </a:gs>
                  <a:gs pos="54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6"/>
            <c:invertIfNegative val="0"/>
            <c:spPr>
              <a:gradFill>
                <a:gsLst>
                  <a:gs pos="0">
                    <a:srgbClr val="003300"/>
                  </a:gs>
                  <a:gs pos="54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7"/>
            <c:invertIfNegative val="0"/>
            <c:spPr>
              <a:gradFill>
                <a:gsLst>
                  <a:gs pos="0">
                    <a:srgbClr val="003300"/>
                  </a:gs>
                  <a:gs pos="54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8"/>
            <c:invertIfNegative val="0"/>
            <c:spPr>
              <a:gradFill>
                <a:gsLst>
                  <a:gs pos="0">
                    <a:srgbClr val="003300"/>
                  </a:gs>
                  <a:gs pos="54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9"/>
            <c:invertIfNegative val="0"/>
            <c:spPr>
              <a:gradFill>
                <a:gsLst>
                  <a:gs pos="0">
                    <a:srgbClr val="003300"/>
                  </a:gs>
                  <a:gs pos="54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10"/>
            <c:invertIfNegative val="0"/>
            <c:spPr>
              <a:gradFill>
                <a:gsLst>
                  <a:gs pos="0">
                    <a:srgbClr val="003300"/>
                  </a:gs>
                  <a:gs pos="54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Pt>
            <c:idx val="11"/>
            <c:invertIfNegative val="0"/>
            <c:spPr>
              <a:gradFill>
                <a:gsLst>
                  <a:gs pos="0">
                    <a:srgbClr val="003300"/>
                  </a:gs>
                  <a:gs pos="54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.0%" sourceLinked="0"/>
            <c:dLbl>
              <c:idx val="0"/>
              <c:layout>
                <c:manualLayout>
                  <c:x val="-7.43923962490046E-018"/>
                  <c:y val="0.0892620768081343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0162623654801457"/>
                  <c:y val="0.0844136592844155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0162623654801457"/>
                  <c:y val="0.0163703110445032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5.96134427657278E-017"/>
                  <c:y val="0.0708774222520262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"/>
                  <c:y val="0.0671147958739008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layout>
                <c:manualLayout>
                  <c:x val="-6.10425774022145E-017"/>
                  <c:y val="0.0682729181309238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numFmt formatCode="0.0%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numFmt formatCode="0.0%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layout>
                <c:manualLayout>
                  <c:x val="0"/>
                  <c:y val="0.0286858444139198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9"/>
              <c:layout>
                <c:manualLayout>
                  <c:x val="0"/>
                  <c:y val="0.0787619497154262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0"/>
              <c:layout>
                <c:manualLayout>
                  <c:x val="-0.00167169249387693"/>
                  <c:y val="0.0729276858888818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1"/>
              <c:layout>
                <c:manualLayout>
                  <c:x val="-1.22589366721483E-016"/>
                  <c:y val="0.0672341689345951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sz="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8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0</c:f>
              <c:numCache>
                <c:formatCode>General</c:formatCode>
                <c:ptCount val="12"/>
                <c:pt idx="0">
                  <c:v>0.011</c:v>
                </c:pt>
                <c:pt idx="1">
                  <c:v>0.011</c:v>
                </c:pt>
                <c:pt idx="2">
                  <c:v>0</c:v>
                </c:pt>
                <c:pt idx="3">
                  <c:v>0.00761421319796954</c:v>
                </c:pt>
                <c:pt idx="4">
                  <c:v>0.008</c:v>
                </c:pt>
                <c:pt idx="5">
                  <c:v>0.00831024930747923</c:v>
                </c:pt>
                <c:pt idx="6">
                  <c:v>0.0025</c:v>
                </c:pt>
                <c:pt idx="7">
                  <c:v>0.0024330900243309</c:v>
                </c:pt>
                <c:pt idx="8">
                  <c:v>0.00595238095238095</c:v>
                </c:pt>
                <c:pt idx="9">
                  <c:v>0.0111111111111111</c:v>
                </c:pt>
                <c:pt idx="10">
                  <c:v>0.00826446280991736</c:v>
                </c:pt>
                <c:pt idx="11">
                  <c:v>0.00817438692098093</c:v>
                </c:pt>
              </c:numCache>
            </c:numRef>
          </c:val>
        </c:ser>
        <c:gapWidth val="50"/>
        <c:overlap val="0"/>
        <c:axId val="44293807"/>
        <c:axId val="60482098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prstDash val="sysDash"/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Pt>
            <c:idx val="1"/>
            <c:marker>
              <c:symbol val="none"/>
            </c:marker>
          </c:dPt>
          <c:dPt>
            <c:idx val="2"/>
            <c:marker>
              <c:symbol val="none"/>
            </c:marker>
          </c:dPt>
          <c:dPt>
            <c:idx val="3"/>
            <c:marker>
              <c:symbol val="none"/>
            </c:marker>
          </c:dPt>
          <c:dPt>
            <c:idx val="4"/>
            <c:marker>
              <c:symbol val="none"/>
            </c:marker>
          </c:dPt>
          <c:dPt>
            <c:idx val="5"/>
            <c:marker>
              <c:symbol val="none"/>
            </c:marker>
          </c:dPt>
          <c:dPt>
            <c:idx val="6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9"/>
            <c:marker>
              <c:symbol val="none"/>
            </c:marker>
          </c:dPt>
          <c:dPt>
            <c:idx val="10"/>
            <c:marker>
              <c:symbol val="none"/>
            </c:marker>
          </c:dPt>
          <c:dLbls>
            <c:numFmt formatCode="0%" sourceLinked="0"/>
            <c:dLbl>
              <c:idx val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spPr>
              <a:solidFill>
                <a:srgbClr val="FF0000"/>
              </a:solidFill>
            </c:spPr>
            <c:txPr>
              <a:bodyPr wrap="square"/>
              <a:lstStyle/>
              <a:p>
                <a:pPr>
                  <a:defRPr b="1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1</c:f>
              <c:numCache>
                <c:formatCode>General</c:formatCode>
                <c:ptCount val="12"/>
                <c:pt idx="0">
                  <c:v>0.08</c:v>
                </c:pt>
                <c:pt idx="1">
                  <c:v>0.08</c:v>
                </c:pt>
                <c:pt idx="2">
                  <c:v>0.08</c:v>
                </c:pt>
                <c:pt idx="3">
                  <c:v>0.08</c:v>
                </c:pt>
                <c:pt idx="4">
                  <c:v>0.08</c:v>
                </c:pt>
                <c:pt idx="5">
                  <c:v>0.08</c:v>
                </c:pt>
                <c:pt idx="6">
                  <c:v>0.08</c:v>
                </c:pt>
                <c:pt idx="7">
                  <c:v>0.08</c:v>
                </c:pt>
                <c:pt idx="8">
                  <c:v>0.08</c:v>
                </c:pt>
                <c:pt idx="9">
                  <c:v>0.08</c:v>
                </c:pt>
                <c:pt idx="10">
                  <c:v>0.08</c:v>
                </c:pt>
                <c:pt idx="11">
                  <c:v>0.08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44293807"/>
        <c:axId val="60482098"/>
      </c:lineChart>
      <c:dateAx>
        <c:axId val="44293807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0482098"/>
        <c:crosses val="autoZero"/>
        <c:auto val="1"/>
        <c:lblOffset val="100"/>
        <c:baseTimeUnit val="months"/>
        <c:noMultiLvlLbl val="0"/>
      </c:dateAx>
      <c:valAx>
        <c:axId val="6048209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4293807"/>
        <c:crossBetween val="between"/>
      </c:valAx>
      <c:spPr>
        <a:noFill/>
        <a:ln w="25560">
          <a:noFill/>
        </a:ln>
      </c:spPr>
    </c:plotArea>
    <c:legend>
      <c:legendPos val="b"/>
      <c:legendEntry>
        <c:idx val="0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1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t-BR" sz="1600" spc="117" strike="noStrike">
                <a:solidFill>
                  <a:srgbClr val="595959"/>
                </a:solidFill>
                <a:latin typeface="Calibri"/>
              </a:defRPr>
            </a:pPr>
            <a:r>
              <a:rPr b="1" lang="pt-BR" sz="1600" spc="117" strike="noStrike">
                <a:solidFill>
                  <a:srgbClr val="595959"/>
                </a:solidFill>
                <a:latin typeface="Calibri"/>
              </a:rPr>
              <a:t>Total de acionamentos por mês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642311288814368"/>
          <c:y val="0.177122282232378"/>
          <c:w val="0.890078354238545"/>
          <c:h val="0.63841573189309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Acionamentos</c:v>
                </c:pt>
              </c:strCache>
            </c:strRef>
          </c:tx>
          <c:spPr>
            <a:solidFill>
              <a:srgbClr val="487b78"/>
            </a:solidFill>
            <a:ln cap="rnd" w="22320">
              <a:solidFill>
                <a:srgbClr val="487b78"/>
              </a:solidFill>
              <a:round/>
            </a:ln>
          </c:spPr>
          <c:marker>
            <c:symbol val="none"/>
          </c:marker>
          <c:dLbls>
            <c:numFmt formatCode="0" sourceLinked="0"/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69</c:v>
                </c:pt>
                <c:pt idx="1">
                  <c:v>86</c:v>
                </c:pt>
                <c:pt idx="2">
                  <c:v>103</c:v>
                </c:pt>
                <c:pt idx="3">
                  <c:v>110</c:v>
                </c:pt>
                <c:pt idx="4">
                  <c:v>80</c:v>
                </c:pt>
                <c:pt idx="5">
                  <c:v>70</c:v>
                </c:pt>
                <c:pt idx="6">
                  <c:v>82</c:v>
                </c:pt>
                <c:pt idx="7">
                  <c:v>74</c:v>
                </c:pt>
                <c:pt idx="8">
                  <c:v>48</c:v>
                </c:pt>
                <c:pt idx="9">
                  <c:v>99</c:v>
                </c:pt>
                <c:pt idx="10">
                  <c:v>85</c:v>
                </c:pt>
                <c:pt idx="11">
                  <c:v>100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95065630"/>
        <c:axId val="91986134"/>
      </c:lineChart>
      <c:catAx>
        <c:axId val="9506563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200" spc="117" strike="noStrike">
                <a:solidFill>
                  <a:srgbClr val="595959"/>
                </a:solidFill>
                <a:latin typeface="Calibri"/>
              </a:defRPr>
            </a:pPr>
          </a:p>
        </c:txPr>
        <c:crossAx val="91986134"/>
        <c:crosses val="autoZero"/>
        <c:auto val="1"/>
        <c:lblAlgn val="ctr"/>
        <c:lblOffset val="100"/>
        <c:noMultiLvlLbl val="0"/>
      </c:catAx>
      <c:valAx>
        <c:axId val="9198613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95065630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9360">
      <a:noFill/>
    </a:ln>
  </c:spPr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Taxa de Ocupação Hospitalar 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73722772933727"/>
          <c:y val="0.203468208092486"/>
          <c:w val="0.96578589662832"/>
          <c:h val="0.56893063583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Taxa de Ocupação Instalada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404040"/>
                  </a:gs>
                  <a:gs pos="55000">
                    <a:srgbClr val="767171"/>
                  </a:gs>
                  <a:gs pos="100000">
                    <a:srgbClr val="40404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.0%" sourceLinked="0"/>
            <c:dLbl>
              <c:idx val="0"/>
              <c:numFmt formatCode="0.0%" sourceLinked="0"/>
              <c:txPr>
                <a:bodyPr wrap="square"/>
                <a:lstStyle/>
                <a:p>
                  <a:pPr>
                    <a:defRPr b="1" lang="pt-BR" sz="105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%" sourceLinked="0"/>
              <c:txPr>
                <a:bodyPr wrap="square"/>
                <a:lstStyle/>
                <a:p>
                  <a:pPr>
                    <a:defRPr b="1" lang="pt-BR" sz="105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05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2024</c:v>
                </c:pt>
                <c:pt idx="1">
                  <c:v>2025</c:v>
                </c:pt>
                <c:pt idx="2">
                  <c:v>45658</c:v>
                </c:pt>
                <c:pt idx="3">
                  <c:v>45689</c:v>
                </c:pt>
                <c:pt idx="4">
                  <c:v>45717</c:v>
                </c:pt>
                <c:pt idx="5">
                  <c:v>45748</c:v>
                </c:pt>
                <c:pt idx="6">
                  <c:v>45778</c:v>
                </c:pt>
                <c:pt idx="7">
                  <c:v>45809</c:v>
                </c:pt>
                <c:pt idx="8">
                  <c:v>45839</c:v>
                </c:pt>
                <c:pt idx="9">
                  <c:v>45870</c:v>
                </c:pt>
                <c:pt idx="10">
                  <c:v>45901</c:v>
                </c:pt>
                <c:pt idx="11">
                  <c:v>45931</c:v>
                </c:pt>
                <c:pt idx="12">
                  <c:v>45962</c:v>
                </c:pt>
                <c:pt idx="13">
                  <c:v>45992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1.14551938220598</c:v>
                </c:pt>
                <c:pt idx="1">
                  <c:v>1.09749112095555</c:v>
                </c:pt>
                <c:pt idx="2">
                  <c:v>1.03168202764977</c:v>
                </c:pt>
                <c:pt idx="3">
                  <c:v>1.13977465986395</c:v>
                </c:pt>
                <c:pt idx="4">
                  <c:v>1.14900153609831</c:v>
                </c:pt>
                <c:pt idx="5">
                  <c:v>1.17579365079365</c:v>
                </c:pt>
                <c:pt idx="6">
                  <c:v>1.17540322580645</c:v>
                </c:pt>
                <c:pt idx="7">
                  <c:v>1.1031746031746</c:v>
                </c:pt>
                <c:pt idx="8">
                  <c:v>1.12106374807988</c:v>
                </c:pt>
                <c:pt idx="9">
                  <c:v>1.114</c:v>
                </c:pt>
                <c:pt idx="10">
                  <c:v>1.074</c:v>
                </c:pt>
                <c:pt idx="11">
                  <c:v>1.057</c:v>
                </c:pt>
                <c:pt idx="12">
                  <c:v>1.033</c:v>
                </c:pt>
                <c:pt idx="13">
                  <c:v>0.996</c:v>
                </c:pt>
              </c:numCache>
            </c:numRef>
          </c:val>
        </c:ser>
        <c:gapWidth val="50"/>
        <c:overlap val="0"/>
        <c:axId val="4607636"/>
        <c:axId val="5372529"/>
      </c:barChart>
      <c:catAx>
        <c:axId val="46076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372529"/>
        <c:crosses val="autoZero"/>
        <c:auto val="1"/>
        <c:lblAlgn val="ctr"/>
        <c:lblOffset val="100"/>
        <c:noMultiLvlLbl val="0"/>
      </c:catAx>
      <c:valAx>
        <c:axId val="5372529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607636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Atendimentos UPA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07084839041209"/>
          <c:y val="0.203468208092486"/>
          <c:w val="0.96578589662832"/>
          <c:h val="0.56893063583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Atendimentos Pronto Socorro 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404040"/>
                  </a:gs>
                  <a:gs pos="55000">
                    <a:srgbClr val="767171"/>
                  </a:gs>
                  <a:gs pos="100000">
                    <a:srgbClr val="40404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#,##0" sourceLinked="0"/>
            <c:dLbl>
              <c:idx val="0"/>
              <c:numFmt formatCode="#,##0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#,##0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2024</c:v>
                </c:pt>
                <c:pt idx="1">
                  <c:v>2025</c:v>
                </c:pt>
                <c:pt idx="2">
                  <c:v>45658</c:v>
                </c:pt>
                <c:pt idx="3">
                  <c:v>45689</c:v>
                </c:pt>
                <c:pt idx="4">
                  <c:v>45717</c:v>
                </c:pt>
                <c:pt idx="5">
                  <c:v>45748</c:v>
                </c:pt>
                <c:pt idx="6">
                  <c:v>45778</c:v>
                </c:pt>
                <c:pt idx="7">
                  <c:v>45809</c:v>
                </c:pt>
                <c:pt idx="8">
                  <c:v>45839</c:v>
                </c:pt>
                <c:pt idx="9">
                  <c:v>45870</c:v>
                </c:pt>
                <c:pt idx="10">
                  <c:v>45901</c:v>
                </c:pt>
                <c:pt idx="11">
                  <c:v>45931</c:v>
                </c:pt>
                <c:pt idx="12">
                  <c:v>45962</c:v>
                </c:pt>
                <c:pt idx="13">
                  <c:v>45992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15878.6666666667</c:v>
                </c:pt>
                <c:pt idx="1">
                  <c:v>15068</c:v>
                </c:pt>
                <c:pt idx="2">
                  <c:v>14935</c:v>
                </c:pt>
                <c:pt idx="3">
                  <c:v>14325</c:v>
                </c:pt>
                <c:pt idx="4">
                  <c:v>16777</c:v>
                </c:pt>
                <c:pt idx="5">
                  <c:v>16166</c:v>
                </c:pt>
                <c:pt idx="6">
                  <c:v>16397</c:v>
                </c:pt>
                <c:pt idx="7">
                  <c:v>14248</c:v>
                </c:pt>
                <c:pt idx="8">
                  <c:v>13802</c:v>
                </c:pt>
                <c:pt idx="9">
                  <c:v>15509</c:v>
                </c:pt>
                <c:pt idx="10">
                  <c:v>15583</c:v>
                </c:pt>
                <c:pt idx="11">
                  <c:v>15639</c:v>
                </c:pt>
                <c:pt idx="12">
                  <c:v>14051</c:v>
                </c:pt>
                <c:pt idx="13">
                  <c:v>13384</c:v>
                </c:pt>
              </c:numCache>
            </c:numRef>
          </c:val>
        </c:ser>
        <c:gapWidth val="50"/>
        <c:overlap val="0"/>
        <c:axId val="70816356"/>
        <c:axId val="27273371"/>
      </c:barChart>
      <c:catAx>
        <c:axId val="708163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27273371"/>
        <c:crosses val="autoZero"/>
        <c:auto val="1"/>
        <c:lblAlgn val="ctr"/>
        <c:lblOffset val="100"/>
        <c:noMultiLvlLbl val="0"/>
      </c:catAx>
      <c:valAx>
        <c:axId val="27273371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0816356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Entradas Internação (S/ H.D e Melhor casa) 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07298344245998"/>
          <c:y val="0.203468208092486"/>
          <c:w val="0.965787940077474"/>
          <c:h val="0.56893063583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Entradas Internação (S/ H.D e Melhor casa) 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404040"/>
                  </a:gs>
                  <a:gs pos="55000">
                    <a:srgbClr val="767171"/>
                  </a:gs>
                  <a:gs pos="100000">
                    <a:srgbClr val="40404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#,##0" sourceLinked="0"/>
            <c:dLbl>
              <c:idx val="0"/>
              <c:numFmt formatCode="#,##0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#,##0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2024</c:v>
                </c:pt>
                <c:pt idx="1">
                  <c:v>2025</c:v>
                </c:pt>
                <c:pt idx="2">
                  <c:v>45658</c:v>
                </c:pt>
                <c:pt idx="3">
                  <c:v>45689</c:v>
                </c:pt>
                <c:pt idx="4">
                  <c:v>45717</c:v>
                </c:pt>
                <c:pt idx="5">
                  <c:v>45748</c:v>
                </c:pt>
                <c:pt idx="6">
                  <c:v>45778</c:v>
                </c:pt>
                <c:pt idx="7">
                  <c:v>45809</c:v>
                </c:pt>
                <c:pt idx="8">
                  <c:v>45839</c:v>
                </c:pt>
                <c:pt idx="9">
                  <c:v>45870</c:v>
                </c:pt>
                <c:pt idx="10">
                  <c:v>45901</c:v>
                </c:pt>
                <c:pt idx="11">
                  <c:v>45931</c:v>
                </c:pt>
                <c:pt idx="12">
                  <c:v>45962</c:v>
                </c:pt>
                <c:pt idx="13">
                  <c:v>45992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2290.66666666667</c:v>
                </c:pt>
                <c:pt idx="1">
                  <c:v>2377.08333333333</c:v>
                </c:pt>
                <c:pt idx="2">
                  <c:v>2299</c:v>
                </c:pt>
                <c:pt idx="3">
                  <c:v>2219</c:v>
                </c:pt>
                <c:pt idx="4">
                  <c:v>2538</c:v>
                </c:pt>
                <c:pt idx="5">
                  <c:v>2496</c:v>
                </c:pt>
                <c:pt idx="6">
                  <c:v>2420</c:v>
                </c:pt>
                <c:pt idx="7">
                  <c:v>2330</c:v>
                </c:pt>
                <c:pt idx="8">
                  <c:v>2390</c:v>
                </c:pt>
                <c:pt idx="9">
                  <c:v>2465</c:v>
                </c:pt>
                <c:pt idx="10">
                  <c:v>2300</c:v>
                </c:pt>
                <c:pt idx="11">
                  <c:v>2423</c:v>
                </c:pt>
                <c:pt idx="12">
                  <c:v>2379</c:v>
                </c:pt>
                <c:pt idx="13">
                  <c:v>2266</c:v>
                </c:pt>
              </c:numCache>
            </c:numRef>
          </c:val>
        </c:ser>
        <c:gapWidth val="50"/>
        <c:overlap val="0"/>
        <c:axId val="84677343"/>
        <c:axId val="91716466"/>
      </c:barChart>
      <c:catAx>
        <c:axId val="8467734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1716466"/>
        <c:crosses val="autoZero"/>
        <c:auto val="1"/>
        <c:lblAlgn val="ctr"/>
        <c:lblOffset val="100"/>
        <c:noMultiLvlLbl val="0"/>
      </c:catAx>
      <c:valAx>
        <c:axId val="9171646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4677343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Paciente - Dia 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07207484038376"/>
          <c:y val="0.203486788341052"/>
          <c:w val="0.965789204138072"/>
          <c:h val="0.568918550803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Paciente - Dia 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404040"/>
                  </a:gs>
                  <a:gs pos="55000">
                    <a:srgbClr val="767171"/>
                  </a:gs>
                  <a:gs pos="100000">
                    <a:srgbClr val="40404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#,##0" sourceLinked="0"/>
            <c:dLbl>
              <c:idx val="0"/>
              <c:numFmt formatCode="#,##0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#,##0" sourceLinked="0"/>
              <c:txPr>
                <a:bodyPr wrap="square"/>
                <a:lstStyle/>
                <a:p>
                  <a:pPr>
                    <a:defRPr b="1" lang="pt-BR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2024</c:v>
                </c:pt>
                <c:pt idx="1">
                  <c:v>2025</c:v>
                </c:pt>
                <c:pt idx="2">
                  <c:v>45658</c:v>
                </c:pt>
                <c:pt idx="3">
                  <c:v>45689</c:v>
                </c:pt>
                <c:pt idx="4">
                  <c:v>45717</c:v>
                </c:pt>
                <c:pt idx="5">
                  <c:v>45748</c:v>
                </c:pt>
                <c:pt idx="6">
                  <c:v>45778</c:v>
                </c:pt>
                <c:pt idx="7">
                  <c:v>45809</c:v>
                </c:pt>
                <c:pt idx="8">
                  <c:v>45839</c:v>
                </c:pt>
                <c:pt idx="9">
                  <c:v>45870</c:v>
                </c:pt>
                <c:pt idx="10">
                  <c:v>45901</c:v>
                </c:pt>
                <c:pt idx="11">
                  <c:v>45931</c:v>
                </c:pt>
                <c:pt idx="12">
                  <c:v>45962</c:v>
                </c:pt>
                <c:pt idx="13">
                  <c:v>45992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11738.3333333333</c:v>
                </c:pt>
                <c:pt idx="1">
                  <c:v>11213.75</c:v>
                </c:pt>
                <c:pt idx="2">
                  <c:v>10746</c:v>
                </c:pt>
                <c:pt idx="3">
                  <c:v>10723</c:v>
                </c:pt>
                <c:pt idx="4">
                  <c:v>11968</c:v>
                </c:pt>
                <c:pt idx="5">
                  <c:v>11852</c:v>
                </c:pt>
                <c:pt idx="6">
                  <c:v>12243</c:v>
                </c:pt>
                <c:pt idx="7">
                  <c:v>11120</c:v>
                </c:pt>
                <c:pt idx="8">
                  <c:v>11677</c:v>
                </c:pt>
                <c:pt idx="9">
                  <c:v>11604</c:v>
                </c:pt>
                <c:pt idx="10">
                  <c:v>10828</c:v>
                </c:pt>
                <c:pt idx="11">
                  <c:v>11010</c:v>
                </c:pt>
                <c:pt idx="12">
                  <c:v>10415</c:v>
                </c:pt>
                <c:pt idx="13">
                  <c:v>10379</c:v>
                </c:pt>
              </c:numCache>
            </c:numRef>
          </c:val>
        </c:ser>
        <c:gapWidth val="50"/>
        <c:overlap val="0"/>
        <c:axId val="3165115"/>
        <c:axId val="9227286"/>
      </c:barChart>
      <c:catAx>
        <c:axId val="316511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227286"/>
        <c:crosses val="autoZero"/>
        <c:auto val="1"/>
        <c:lblAlgn val="ctr"/>
        <c:lblOffset val="100"/>
        <c:noMultiLvlLbl val="0"/>
      </c:catAx>
      <c:valAx>
        <c:axId val="922728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165115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Tempo Médio de Permanência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9429465415086"/>
          <c:y val="0.198554913294798"/>
          <c:w val="0.965714666134079"/>
          <c:h val="0.5689306358381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0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404040"/>
                  </a:gs>
                  <a:gs pos="50000">
                    <a:srgbClr val="767171"/>
                  </a:gs>
                  <a:gs pos="100000">
                    <a:srgbClr val="40404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#,##0.0" sourceLinked="0"/>
            <c:dLbl>
              <c:idx val="0"/>
              <c:numFmt formatCode="#,##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#,##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2024</c:v>
                </c:pt>
                <c:pt idx="1">
                  <c:v>2025</c:v>
                </c:pt>
                <c:pt idx="2">
                  <c:v>45658</c:v>
                </c:pt>
                <c:pt idx="3">
                  <c:v>45689</c:v>
                </c:pt>
                <c:pt idx="4">
                  <c:v>45717</c:v>
                </c:pt>
                <c:pt idx="5">
                  <c:v>45748</c:v>
                </c:pt>
                <c:pt idx="6">
                  <c:v>45778</c:v>
                </c:pt>
                <c:pt idx="7">
                  <c:v>45809</c:v>
                </c:pt>
                <c:pt idx="8">
                  <c:v>45839</c:v>
                </c:pt>
                <c:pt idx="9">
                  <c:v>45870</c:v>
                </c:pt>
                <c:pt idx="10">
                  <c:v>45901</c:v>
                </c:pt>
                <c:pt idx="11">
                  <c:v>45931</c:v>
                </c:pt>
                <c:pt idx="12">
                  <c:v>45962</c:v>
                </c:pt>
                <c:pt idx="13">
                  <c:v>45992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4.8752668897271</c:v>
                </c:pt>
                <c:pt idx="1">
                  <c:v>4.6125</c:v>
                </c:pt>
                <c:pt idx="2">
                  <c:v>4.65</c:v>
                </c:pt>
                <c:pt idx="3">
                  <c:v>4.68</c:v>
                </c:pt>
                <c:pt idx="4">
                  <c:v>4.59</c:v>
                </c:pt>
                <c:pt idx="5">
                  <c:v>4.61</c:v>
                </c:pt>
                <c:pt idx="6">
                  <c:v>4.76</c:v>
                </c:pt>
                <c:pt idx="7">
                  <c:v>4.71</c:v>
                </c:pt>
                <c:pt idx="8">
                  <c:v>4.66</c:v>
                </c:pt>
                <c:pt idx="9">
                  <c:v>4.54</c:v>
                </c:pt>
                <c:pt idx="10">
                  <c:v>4.73</c:v>
                </c:pt>
                <c:pt idx="11">
                  <c:v>4.5</c:v>
                </c:pt>
                <c:pt idx="12">
                  <c:v>4.4</c:v>
                </c:pt>
                <c:pt idx="13">
                  <c:v>4.52</c:v>
                </c:pt>
              </c:numCache>
            </c:numRef>
          </c:val>
        </c:ser>
        <c:gapWidth val="50"/>
        <c:overlap val="0"/>
        <c:axId val="58655964"/>
        <c:axId val="44022551"/>
      </c:barChart>
      <c:catAx>
        <c:axId val="586559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4022551"/>
        <c:crosses val="autoZero"/>
        <c:auto val="1"/>
        <c:lblAlgn val="ctr"/>
        <c:lblOffset val="100"/>
        <c:noMultiLvlLbl val="0"/>
      </c:catAx>
      <c:valAx>
        <c:axId val="44022551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8655964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Saídas Hospitalares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2119152604184"/>
          <c:y val="0.203527435610302"/>
          <c:w val="0.96578589662832"/>
          <c:h val="0.56886898096304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5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404040"/>
                  </a:gs>
                  <a:gs pos="55000">
                    <a:srgbClr val="767171"/>
                  </a:gs>
                  <a:gs pos="100000">
                    <a:srgbClr val="40404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#,##0" sourceLinked="0"/>
            <c:dLbl>
              <c:idx val="0"/>
              <c:numFmt formatCode="#,##0" sourceLinked="0"/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#,##0" sourceLinked="0"/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2024</c:v>
                </c:pt>
                <c:pt idx="1">
                  <c:v>2025</c:v>
                </c:pt>
                <c:pt idx="2">
                  <c:v>45658</c:v>
                </c:pt>
                <c:pt idx="3">
                  <c:v>45689</c:v>
                </c:pt>
                <c:pt idx="4">
                  <c:v>45717</c:v>
                </c:pt>
                <c:pt idx="5">
                  <c:v>45748</c:v>
                </c:pt>
                <c:pt idx="6">
                  <c:v>45778</c:v>
                </c:pt>
                <c:pt idx="7">
                  <c:v>45809</c:v>
                </c:pt>
                <c:pt idx="8">
                  <c:v>45839</c:v>
                </c:pt>
                <c:pt idx="9">
                  <c:v>45870</c:v>
                </c:pt>
                <c:pt idx="10">
                  <c:v>45901</c:v>
                </c:pt>
                <c:pt idx="11">
                  <c:v>45931</c:v>
                </c:pt>
                <c:pt idx="12">
                  <c:v>45962</c:v>
                </c:pt>
                <c:pt idx="13">
                  <c:v>45992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2411.91666666667</c:v>
                </c:pt>
                <c:pt idx="1">
                  <c:v>2429.41666666667</c:v>
                </c:pt>
                <c:pt idx="2">
                  <c:v>2309</c:v>
                </c:pt>
                <c:pt idx="3">
                  <c:v>2291</c:v>
                </c:pt>
                <c:pt idx="4">
                  <c:v>2610</c:v>
                </c:pt>
                <c:pt idx="5">
                  <c:v>2569</c:v>
                </c:pt>
                <c:pt idx="6">
                  <c:v>2572</c:v>
                </c:pt>
                <c:pt idx="7">
                  <c:v>2361</c:v>
                </c:pt>
                <c:pt idx="8">
                  <c:v>2506</c:v>
                </c:pt>
                <c:pt idx="9">
                  <c:v>2555</c:v>
                </c:pt>
                <c:pt idx="10">
                  <c:v>2288</c:v>
                </c:pt>
                <c:pt idx="11">
                  <c:v>2428</c:v>
                </c:pt>
                <c:pt idx="12">
                  <c:v>2368</c:v>
                </c:pt>
                <c:pt idx="13">
                  <c:v>2296</c:v>
                </c:pt>
              </c:numCache>
            </c:numRef>
          </c:val>
        </c:ser>
        <c:gapWidth val="50"/>
        <c:overlap val="0"/>
        <c:axId val="42028031"/>
        <c:axId val="41315732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Meta 100%</c:v>
                </c:pt>
              </c:strCache>
            </c:strRef>
          </c:tx>
          <c:spPr>
            <a:solidFill>
              <a:srgbClr val="ff0000"/>
            </a:solidFill>
            <a:ln cap="sq" w="28440">
              <a:solidFill>
                <a:srgbClr val="ff0000"/>
              </a:solidFill>
              <a:prstDash val="sysDash"/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Pt>
            <c:idx val="1"/>
            <c:marker>
              <c:symbol val="none"/>
            </c:marker>
          </c:dPt>
          <c:dPt>
            <c:idx val="2"/>
            <c:marker>
              <c:symbol val="none"/>
            </c:marker>
          </c:dPt>
          <c:dPt>
            <c:idx val="3"/>
            <c:marker>
              <c:symbol val="none"/>
            </c:marker>
          </c:dPt>
          <c:dPt>
            <c:idx val="4"/>
            <c:marker>
              <c:symbol val="none"/>
            </c:marker>
          </c:dPt>
          <c:dPt>
            <c:idx val="5"/>
            <c:marker>
              <c:symbol val="none"/>
            </c:marker>
          </c:dPt>
          <c:dPt>
            <c:idx val="6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9"/>
            <c:marker>
              <c:symbol val="none"/>
            </c:marker>
          </c:dPt>
          <c:dPt>
            <c:idx val="10"/>
            <c:marker>
              <c:symbol val="none"/>
            </c:marker>
          </c:dPt>
          <c:dPt>
            <c:idx val="11"/>
            <c:marker>
              <c:symbol val="none"/>
            </c:marker>
          </c:dPt>
          <c:dPt>
            <c:idx val="12"/>
            <c:marker>
              <c:symbol val="none"/>
            </c:marker>
          </c:dPt>
          <c:dPt>
            <c:idx val="13"/>
            <c:marker>
              <c:symbol val="none"/>
            </c:marker>
          </c:dPt>
          <c:dLbls>
            <c:numFmt formatCode="General" sourceLinked="0"/>
            <c:dLbl>
              <c:idx val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2"/>
              <c:layout>
                <c:manualLayout>
                  <c:x val="0.0313537796734516"/>
                  <c:y val="0"/>
                </c:manualLayout>
              </c:layout>
              <c:numFmt formatCode="General" sourceLinked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3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spPr>
              <a:solidFill>
                <a:srgbClr val="FF0000"/>
              </a:solidFill>
            </c:spPr>
            <c:txPr>
              <a:bodyPr wrap="square"/>
              <a:lstStyle/>
              <a:p>
                <a:pPr>
                  <a:defRPr b="1" lang="pt-BR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2024</c:v>
                </c:pt>
                <c:pt idx="1">
                  <c:v>2025</c:v>
                </c:pt>
                <c:pt idx="2">
                  <c:v>45658</c:v>
                </c:pt>
                <c:pt idx="3">
                  <c:v>45689</c:v>
                </c:pt>
                <c:pt idx="4">
                  <c:v>45717</c:v>
                </c:pt>
                <c:pt idx="5">
                  <c:v>45748</c:v>
                </c:pt>
                <c:pt idx="6">
                  <c:v>45778</c:v>
                </c:pt>
                <c:pt idx="7">
                  <c:v>45809</c:v>
                </c:pt>
                <c:pt idx="8">
                  <c:v>45839</c:v>
                </c:pt>
                <c:pt idx="9">
                  <c:v>45870</c:v>
                </c:pt>
                <c:pt idx="10">
                  <c:v>45901</c:v>
                </c:pt>
                <c:pt idx="11">
                  <c:v>45931</c:v>
                </c:pt>
                <c:pt idx="12">
                  <c:v>45962</c:v>
                </c:pt>
                <c:pt idx="13">
                  <c:v>45992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4"/>
                <c:pt idx="0">
                  <c:v>1620</c:v>
                </c:pt>
                <c:pt idx="2">
                  <c:v>1620</c:v>
                </c:pt>
                <c:pt idx="3">
                  <c:v>1620</c:v>
                </c:pt>
                <c:pt idx="4">
                  <c:v>1620</c:v>
                </c:pt>
                <c:pt idx="5">
                  <c:v>1620</c:v>
                </c:pt>
                <c:pt idx="6">
                  <c:v>1620</c:v>
                </c:pt>
                <c:pt idx="7">
                  <c:v>1620</c:v>
                </c:pt>
                <c:pt idx="8">
                  <c:v>1620</c:v>
                </c:pt>
                <c:pt idx="9">
                  <c:v>1620</c:v>
                </c:pt>
                <c:pt idx="10">
                  <c:v>1620</c:v>
                </c:pt>
                <c:pt idx="11">
                  <c:v>1620</c:v>
                </c:pt>
                <c:pt idx="12">
                  <c:v>1620</c:v>
                </c:pt>
                <c:pt idx="13">
                  <c:v>1620</c:v>
                </c:pt>
              </c:numCache>
            </c:numRef>
          </c:val>
          <c:smooth val="1"/>
        </c:ser>
        <c:hiLowLines>
          <c:spPr>
            <a:ln w="0">
              <a:noFill/>
            </a:ln>
          </c:spPr>
        </c:hiLowLines>
        <c:marker val="0"/>
        <c:axId val="42028031"/>
        <c:axId val="41315732"/>
      </c:lineChart>
      <c:catAx>
        <c:axId val="4202803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1315732"/>
        <c:crosses val="autoZero"/>
        <c:auto val="1"/>
        <c:lblAlgn val="ctr"/>
        <c:lblOffset val="100"/>
        <c:noMultiLvlLbl val="0"/>
      </c:catAx>
      <c:valAx>
        <c:axId val="4131573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2028031"/>
        <c:crossBetween val="between"/>
      </c:valAx>
      <c:spPr>
        <a:noFill/>
        <a:ln w="0">
          <a:noFill/>
        </a:ln>
      </c:spPr>
    </c:plotArea>
    <c:legend>
      <c:legendPos val="b"/>
      <c:legendEntry>
        <c:idx val="0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1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Tempo entre solicitação e reserva de leito UPA adulto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75258754670811"/>
          <c:y val="0.198488241881299"/>
          <c:w val="0.96570880592573"/>
          <c:h val="0.568868980963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Tempo entre solicitação e reserva de leito UPA adulto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0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454242"/>
                  </a:gs>
                  <a:gs pos="50000">
                    <a:srgbClr val="635f5f"/>
                  </a:gs>
                  <a:gs pos="100000">
                    <a:srgbClr val="75707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hh:mm" sourceLinked="0"/>
            <c:dLbl>
              <c:idx val="0"/>
              <c:numFmt formatCode="hh:mm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hh:mm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05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2024</c:v>
                </c:pt>
                <c:pt idx="1">
                  <c:v>2025</c:v>
                </c:pt>
                <c:pt idx="2">
                  <c:v>45658</c:v>
                </c:pt>
                <c:pt idx="3">
                  <c:v>45689</c:v>
                </c:pt>
                <c:pt idx="4">
                  <c:v>45717</c:v>
                </c:pt>
                <c:pt idx="5">
                  <c:v>45748</c:v>
                </c:pt>
                <c:pt idx="6">
                  <c:v>45778</c:v>
                </c:pt>
                <c:pt idx="7">
                  <c:v>45809</c:v>
                </c:pt>
                <c:pt idx="8">
                  <c:v>45839</c:v>
                </c:pt>
                <c:pt idx="9">
                  <c:v>45870</c:v>
                </c:pt>
                <c:pt idx="10">
                  <c:v>45901</c:v>
                </c:pt>
                <c:pt idx="11">
                  <c:v>45931</c:v>
                </c:pt>
                <c:pt idx="12">
                  <c:v>45962</c:v>
                </c:pt>
                <c:pt idx="13">
                  <c:v>45992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0.322361111111111</c:v>
                </c:pt>
                <c:pt idx="1">
                  <c:v>0.497083333333333</c:v>
                </c:pt>
                <c:pt idx="2">
                  <c:v>0.373611111111111</c:v>
                </c:pt>
                <c:pt idx="3">
                  <c:v>0.513888888888889</c:v>
                </c:pt>
                <c:pt idx="4">
                  <c:v>0.471527777777778</c:v>
                </c:pt>
                <c:pt idx="5">
                  <c:v>0.520833333333333</c:v>
                </c:pt>
                <c:pt idx="6">
                  <c:v>0.536805555555556</c:v>
                </c:pt>
                <c:pt idx="7">
                  <c:v>0.472222222222222</c:v>
                </c:pt>
                <c:pt idx="8">
                  <c:v>0.749305555555556</c:v>
                </c:pt>
                <c:pt idx="9">
                  <c:v>0.3625</c:v>
                </c:pt>
                <c:pt idx="10">
                  <c:v>0.541666666666667</c:v>
                </c:pt>
                <c:pt idx="11">
                  <c:v>0.428472222222222</c:v>
                </c:pt>
                <c:pt idx="12">
                  <c:v>0.348611111111111</c:v>
                </c:pt>
                <c:pt idx="13">
                  <c:v>0.536111111111111</c:v>
                </c:pt>
              </c:numCache>
            </c:numRef>
          </c:val>
        </c:ser>
        <c:gapWidth val="50"/>
        <c:overlap val="0"/>
        <c:axId val="8516871"/>
        <c:axId val="81525265"/>
      </c:barChart>
      <c:catAx>
        <c:axId val="851687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1525265"/>
        <c:crosses val="autoZero"/>
        <c:auto val="1"/>
        <c:lblAlgn val="ctr"/>
        <c:lblOffset val="100"/>
        <c:noMultiLvlLbl val="0"/>
      </c:catAx>
      <c:valAx>
        <c:axId val="8152526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516871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t-BR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Tempo entre solicitação e reserva de leito UPA Pediátrico 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9175392670157"/>
          <c:y val="0.198534798534799"/>
          <c:w val="0.965706806282723"/>
          <c:h val="0.568937728937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Tempo entre solicitação e reserva de leito UPA Pediatria 
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3b3838"/>
                  </a:gs>
                  <a:gs pos="50000">
                    <a:srgbClr val="767171"/>
                  </a:gs>
                  <a:gs pos="100000">
                    <a:srgbClr val="3b3838"/>
                  </a:gs>
                </a:gsLst>
                <a:lin ang="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454242"/>
                  </a:gs>
                  <a:gs pos="50000">
                    <a:srgbClr val="635f5f"/>
                  </a:gs>
                  <a:gs pos="100000">
                    <a:srgbClr val="757070"/>
                  </a:gs>
                </a:gsLst>
                <a:lin ang="2700000"/>
              </a:gradFill>
              <a:ln w="0">
                <a:noFill/>
              </a:ln>
            </c:spPr>
          </c:dPt>
          <c:dLbls>
            <c:numFmt formatCode="hh:mm" sourceLinked="0"/>
            <c:dLbl>
              <c:idx val="0"/>
              <c:numFmt formatCode="hh:mm" sourceLinked="0"/>
              <c:txPr>
                <a:bodyPr wrap="square"/>
                <a:lstStyle/>
                <a:p>
                  <a:pPr>
                    <a:defRPr b="1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hh:mm" sourceLinked="0"/>
              <c:txPr>
                <a:bodyPr wrap="square"/>
                <a:lstStyle/>
                <a:p>
                  <a:pPr>
                    <a:defRPr b="1" sz="11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2024</c:v>
                </c:pt>
                <c:pt idx="1">
                  <c:v>2025</c:v>
                </c:pt>
                <c:pt idx="2">
                  <c:v>45658</c:v>
                </c:pt>
                <c:pt idx="3">
                  <c:v>45689</c:v>
                </c:pt>
                <c:pt idx="4">
                  <c:v>45717</c:v>
                </c:pt>
                <c:pt idx="5">
                  <c:v>45748</c:v>
                </c:pt>
                <c:pt idx="6">
                  <c:v>45778</c:v>
                </c:pt>
                <c:pt idx="7">
                  <c:v>45809</c:v>
                </c:pt>
                <c:pt idx="8">
                  <c:v>45839</c:v>
                </c:pt>
                <c:pt idx="9">
                  <c:v>45870</c:v>
                </c:pt>
                <c:pt idx="10">
                  <c:v>45901</c:v>
                </c:pt>
                <c:pt idx="11">
                  <c:v>45931</c:v>
                </c:pt>
                <c:pt idx="12">
                  <c:v>45962</c:v>
                </c:pt>
                <c:pt idx="13">
                  <c:v>45992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0.0948611111111111</c:v>
                </c:pt>
                <c:pt idx="1">
                  <c:v>0.0902777777777778</c:v>
                </c:pt>
                <c:pt idx="2">
                  <c:v>0.0736111111111111</c:v>
                </c:pt>
                <c:pt idx="3">
                  <c:v>0.0694444444444444</c:v>
                </c:pt>
                <c:pt idx="4">
                  <c:v>0.0916666666666667</c:v>
                </c:pt>
                <c:pt idx="5">
                  <c:v>0.0736111111111111</c:v>
                </c:pt>
                <c:pt idx="6">
                  <c:v>0.11875</c:v>
                </c:pt>
                <c:pt idx="7">
                  <c:v>0.0888888888888889</c:v>
                </c:pt>
                <c:pt idx="8">
                  <c:v>0.151388888888889</c:v>
                </c:pt>
                <c:pt idx="9">
                  <c:v>0.0541666666666667</c:v>
                </c:pt>
                <c:pt idx="10">
                  <c:v>0.0791666666666667</c:v>
                </c:pt>
                <c:pt idx="11">
                  <c:v>0.102083333333333</c:v>
                </c:pt>
                <c:pt idx="12">
                  <c:v>0.0979166666666667</c:v>
                </c:pt>
                <c:pt idx="13">
                  <c:v>0.0277777777777778</c:v>
                </c:pt>
              </c:numCache>
            </c:numRef>
          </c:val>
        </c:ser>
        <c:gapWidth val="50"/>
        <c:overlap val="0"/>
        <c:axId val="85134714"/>
        <c:axId val="89647626"/>
      </c:barChart>
      <c:catAx>
        <c:axId val="8513471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9647626"/>
        <c:crosses val="autoZero"/>
        <c:auto val="1"/>
        <c:lblAlgn val="ctr"/>
        <c:lblOffset val="100"/>
        <c:noMultiLvlLbl val="0"/>
      </c:catAx>
      <c:valAx>
        <c:axId val="8964762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5134714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t-BR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Desocupação de leitos 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426304422673636"/>
          <c:y val="0.200153374233129"/>
          <c:w val="0.89771197846568"/>
          <c:h val="0.610977212971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Desocupação 1h </c:v>
                </c:pt>
              </c:strCache>
            </c:strRef>
          </c:tx>
          <c:spPr>
            <a:gradFill>
              <a:gsLst>
                <a:gs pos="0">
                  <a:srgbClr val="17375e"/>
                </a:gs>
                <a:gs pos="50000">
                  <a:srgbClr val="3a6ba5"/>
                </a:gs>
                <a:gs pos="100000">
                  <a:srgbClr val="17375e"/>
                </a:gs>
              </a:gsLst>
              <a:lin ang="0"/>
            </a:gra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lstStyle/>
              <a:p>
                <a:pPr>
                  <a:defRPr b="1" sz="9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Média 2024</c:v>
                </c:pt>
                <c:pt idx="1">
                  <c:v>Média 2025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0.34</c:v>
                </c:pt>
                <c:pt idx="1">
                  <c:v>0.346363636363636</c:v>
                </c:pt>
                <c:pt idx="2">
                  <c:v>0.33</c:v>
                </c:pt>
                <c:pt idx="3">
                  <c:v>0.32</c:v>
                </c:pt>
                <c:pt idx="4">
                  <c:v>0.37</c:v>
                </c:pt>
                <c:pt idx="5">
                  <c:v>0.35</c:v>
                </c:pt>
                <c:pt idx="6">
                  <c:v>0.35</c:v>
                </c:pt>
                <c:pt idx="7">
                  <c:v>0.34</c:v>
                </c:pt>
                <c:pt idx="8">
                  <c:v>0.36</c:v>
                </c:pt>
                <c:pt idx="9">
                  <c:v>0.36</c:v>
                </c:pt>
                <c:pt idx="10">
                  <c:v>0.36</c:v>
                </c:pt>
                <c:pt idx="11">
                  <c:v>0.33</c:v>
                </c:pt>
                <c:pt idx="12">
                  <c:v>0.34</c:v>
                </c:pt>
                <c:pt idx="13">
                  <c:v>0.3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Desocupação 2h 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lstStyle/>
              <a:p>
                <a:pPr>
                  <a:defRPr b="1" sz="9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Média 2024</c:v>
                </c:pt>
                <c:pt idx="1">
                  <c:v>Média 2025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4"/>
                <c:pt idx="0">
                  <c:v>0.485</c:v>
                </c:pt>
                <c:pt idx="1">
                  <c:v>0.500909090909091</c:v>
                </c:pt>
                <c:pt idx="2">
                  <c:v>0.46</c:v>
                </c:pt>
                <c:pt idx="3">
                  <c:v>0.46</c:v>
                </c:pt>
                <c:pt idx="4">
                  <c:v>0.55</c:v>
                </c:pt>
                <c:pt idx="5">
                  <c:v>0.5</c:v>
                </c:pt>
                <c:pt idx="6">
                  <c:v>0.51</c:v>
                </c:pt>
                <c:pt idx="7">
                  <c:v>0.51</c:v>
                </c:pt>
                <c:pt idx="8">
                  <c:v>0.5</c:v>
                </c:pt>
                <c:pt idx="9">
                  <c:v>0.5</c:v>
                </c:pt>
                <c:pt idx="10">
                  <c:v>0.51</c:v>
                </c:pt>
                <c:pt idx="11">
                  <c:v>0.52</c:v>
                </c:pt>
                <c:pt idx="12">
                  <c:v>0.49</c:v>
                </c:pt>
                <c:pt idx="13">
                  <c:v>0.44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Desocupação 3h </c:v>
                </c:pt>
              </c:strCache>
            </c:strRef>
          </c:tx>
          <c:spPr>
            <a:gradFill>
              <a:gsLst>
                <a:gs pos="0">
                  <a:srgbClr val="494949"/>
                </a:gs>
                <a:gs pos="50000">
                  <a:srgbClr val="686868"/>
                </a:gs>
                <a:gs pos="100000">
                  <a:srgbClr val="7b7b7b"/>
                </a:gs>
              </a:gsLst>
              <a:lin ang="10800000"/>
            </a:gra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lstStyle/>
              <a:p>
                <a:pPr>
                  <a:defRPr b="1" sz="9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Média 2024</c:v>
                </c:pt>
                <c:pt idx="1">
                  <c:v>Média 2025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4"/>
                <c:pt idx="0">
                  <c:v>0.600833333333333</c:v>
                </c:pt>
                <c:pt idx="1">
                  <c:v>0.618181818181818</c:v>
                </c:pt>
                <c:pt idx="2">
                  <c:v>0.57</c:v>
                </c:pt>
                <c:pt idx="3">
                  <c:v>0.59</c:v>
                </c:pt>
                <c:pt idx="4">
                  <c:v>0.66</c:v>
                </c:pt>
                <c:pt idx="5">
                  <c:v>0.61</c:v>
                </c:pt>
                <c:pt idx="6">
                  <c:v>0.64</c:v>
                </c:pt>
                <c:pt idx="7">
                  <c:v>0.64</c:v>
                </c:pt>
                <c:pt idx="8">
                  <c:v>0.63</c:v>
                </c:pt>
                <c:pt idx="9">
                  <c:v>0.62</c:v>
                </c:pt>
                <c:pt idx="10">
                  <c:v>0.63</c:v>
                </c:pt>
                <c:pt idx="11">
                  <c:v>0.62</c:v>
                </c:pt>
                <c:pt idx="12">
                  <c:v>0.59</c:v>
                </c:pt>
                <c:pt idx="13">
                  <c:v>0.58</c:v>
                </c:pt>
              </c:numCache>
            </c:numRef>
          </c:val>
        </c:ser>
        <c:gapWidth val="150"/>
        <c:overlap val="0"/>
        <c:axId val="94060168"/>
        <c:axId val="81279218"/>
      </c:barChart>
      <c:lineChart>
        <c:grouping val="standard"/>
        <c:varyColors val="0"/>
        <c:ser>
          <c:idx val="3"/>
          <c:order val="3"/>
          <c:tx>
            <c:strRef>
              <c:f>label 3</c:f>
              <c:strCache>
                <c:ptCount val="1"/>
                <c:pt idx="0">
                  <c:v>Tempo Médio de Desocupação 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prstDash val="sysDash"/>
              <a:round/>
            </a:ln>
          </c:spPr>
          <c:marker>
            <c:symbol val="none"/>
          </c:marker>
          <c:dPt>
            <c:idx val="11"/>
            <c:marker>
              <c:symbol val="none"/>
            </c:marker>
          </c:dPt>
          <c:dLbls>
            <c:numFmt formatCode="h:mm;@" sourceLinked="0"/>
            <c:dLbl>
              <c:idx val="11"/>
              <c:layout>
                <c:manualLayout>
                  <c:x val="0.00230481129357534"/>
                  <c:y val="0.0329320488476006"/>
                </c:manualLayout>
              </c:layout>
              <c:numFmt formatCode="h:mm;@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9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Média 2024</c:v>
                </c:pt>
                <c:pt idx="1">
                  <c:v>Média 2025</c:v>
                </c:pt>
                <c:pt idx="2">
                  <c:v>jan/25</c:v>
                </c:pt>
                <c:pt idx="3">
                  <c:v>fev/25</c:v>
                </c:pt>
                <c:pt idx="4">
                  <c:v>mar/25</c:v>
                </c:pt>
                <c:pt idx="5">
                  <c:v>abr/25</c:v>
                </c:pt>
                <c:pt idx="6">
                  <c:v>mai/25</c:v>
                </c:pt>
                <c:pt idx="7">
                  <c:v>jun/25</c:v>
                </c:pt>
                <c:pt idx="8">
                  <c:v>jul/25</c:v>
                </c:pt>
                <c:pt idx="9">
                  <c:v>ago/25</c:v>
                </c:pt>
                <c:pt idx="10">
                  <c:v>set/25</c:v>
                </c:pt>
                <c:pt idx="11">
                  <c:v>out/25</c:v>
                </c:pt>
                <c:pt idx="12">
                  <c:v>nov/25</c:v>
                </c:pt>
                <c:pt idx="13">
                  <c:v>dez/25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4"/>
                <c:pt idx="0">
                  <c:v>0.371180555555556</c:v>
                </c:pt>
                <c:pt idx="1">
                  <c:v>0.280176767676768</c:v>
                </c:pt>
                <c:pt idx="2">
                  <c:v>0.263888888888889</c:v>
                </c:pt>
                <c:pt idx="3">
                  <c:v>0.299305555555556</c:v>
                </c:pt>
                <c:pt idx="4">
                  <c:v>0.252083333333333</c:v>
                </c:pt>
                <c:pt idx="5">
                  <c:v>0.240972222222222</c:v>
                </c:pt>
                <c:pt idx="6">
                  <c:v>0.343055555555556</c:v>
                </c:pt>
                <c:pt idx="7">
                  <c:v>0.231944444444444</c:v>
                </c:pt>
                <c:pt idx="8">
                  <c:v>0.277083333333333</c:v>
                </c:pt>
                <c:pt idx="9">
                  <c:v>0.273611111111111</c:v>
                </c:pt>
                <c:pt idx="10">
                  <c:v>0.376388888888889</c:v>
                </c:pt>
                <c:pt idx="11">
                  <c:v>0.261111111111111</c:v>
                </c:pt>
                <c:pt idx="12">
                  <c:v>0.2625</c:v>
                </c:pt>
                <c:pt idx="13">
                  <c:v>0.277777777777778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94060168"/>
        <c:axId val="81279218"/>
      </c:lineChart>
      <c:catAx>
        <c:axId val="94060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1279218"/>
        <c:crosses val="autoZero"/>
        <c:auto val="1"/>
        <c:lblAlgn val="ctr"/>
        <c:lblOffset val="100"/>
        <c:noMultiLvlLbl val="0"/>
      </c:catAx>
      <c:valAx>
        <c:axId val="8127921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800" spc="-1" strike="noStrike">
                <a:solidFill>
                  <a:srgbClr val="ffffff"/>
                </a:solidFill>
                <a:latin typeface="Calibri"/>
              </a:defRPr>
            </a:pPr>
          </a:p>
        </c:txPr>
        <c:crossAx val="94060168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244442432779023"/>
          <c:y val="0.91434296295419"/>
          <c:w val="0.55061847835254"/>
          <c:h val="0.0850724838469967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1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0">
      <a:solidFill>
        <a:srgbClr val="e7e6e6"/>
      </a:solidFill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% Taxa de Mortalidade Institucional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86136071887035"/>
          <c:y val="0.18792826942703"/>
          <c:w val="0.965701219512195"/>
          <c:h val="0.568887592943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Taxa de Mortalidade Institucional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1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solidFill>
                <a:srgbClr val="008080"/>
              </a:solidFill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51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solidFill>
                  <a:srgbClr val="008080"/>
                </a:solidFill>
              </a:ln>
            </c:spPr>
          </c:dPt>
          <c:dLbls>
            <c:numFmt formatCode="0.0%" sourceLinked="0"/>
            <c:dLbl>
              <c:idx val="0"/>
              <c:numFmt formatCode="0.0%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05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0</c:f>
              <c:numCache>
                <c:formatCode>General</c:formatCode>
                <c:ptCount val="12"/>
                <c:pt idx="0">
                  <c:v>0.0420095279341706</c:v>
                </c:pt>
                <c:pt idx="1">
                  <c:v>0.038</c:v>
                </c:pt>
                <c:pt idx="2">
                  <c:v>0.0390804597701149</c:v>
                </c:pt>
                <c:pt idx="3">
                  <c:v>0.0365901128843908</c:v>
                </c:pt>
                <c:pt idx="4">
                  <c:v>0.0427682737169518</c:v>
                </c:pt>
                <c:pt idx="5">
                  <c:v>0.0423549343498518</c:v>
                </c:pt>
                <c:pt idx="6">
                  <c:v>0.0526735833998404</c:v>
                </c:pt>
                <c:pt idx="7">
                  <c:v>0.0438356164383562</c:v>
                </c:pt>
                <c:pt idx="8">
                  <c:v>0.0467861827721906</c:v>
                </c:pt>
                <c:pt idx="9">
                  <c:v>0.0453047775947282</c:v>
                </c:pt>
                <c:pt idx="10">
                  <c:v>0.042652027027027</c:v>
                </c:pt>
                <c:pt idx="11">
                  <c:v>0.0457317073170732</c:v>
                </c:pt>
              </c:numCache>
            </c:numRef>
          </c:val>
        </c:ser>
        <c:gapWidth val="50"/>
        <c:overlap val="0"/>
        <c:axId val="44430245"/>
        <c:axId val="15839069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prstDash val="sysDash"/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Pt>
            <c:idx val="1"/>
            <c:marker>
              <c:symbol val="none"/>
            </c:marker>
          </c:dPt>
          <c:dPt>
            <c:idx val="2"/>
            <c:marker>
              <c:symbol val="none"/>
            </c:marker>
          </c:dPt>
          <c:dPt>
            <c:idx val="3"/>
            <c:marker>
              <c:symbol val="none"/>
            </c:marker>
          </c:dPt>
          <c:dPt>
            <c:idx val="4"/>
            <c:marker>
              <c:symbol val="none"/>
            </c:marker>
          </c:dPt>
          <c:dPt>
            <c:idx val="5"/>
            <c:marker>
              <c:symbol val="none"/>
            </c:marker>
          </c:dPt>
          <c:dPt>
            <c:idx val="6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8"/>
            <c:marker>
              <c:symbol val="none"/>
            </c:marker>
          </c:dPt>
          <c:dPt>
            <c:idx val="9"/>
            <c:marker>
              <c:symbol val="none"/>
            </c:marker>
          </c:dPt>
          <c:dPt>
            <c:idx val="10"/>
            <c:marker>
              <c:symbol val="none"/>
            </c:marker>
          </c:dPt>
          <c:dLbls>
            <c:numFmt formatCode="0%" sourceLinked="0"/>
            <c:dLbl>
              <c:idx val="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spPr>
                <a:solidFill>
                  <a:srgbClr val="FF0000"/>
                </a:solidFill>
              </c:spPr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spPr>
              <a:solidFill>
                <a:srgbClr val="FF0000"/>
              </a:solidFill>
            </c:spPr>
            <c:txPr>
              <a:bodyPr wrap="square"/>
              <a:lstStyle/>
              <a:p>
                <a:pPr>
                  <a:defRPr b="1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categories</c:f>
              <c:numCache>
                <c:formatCode>mmm\-yy</c:formatCode>
                <c:ptCount val="12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  <c:pt idx="9">
                  <c:v>45931</c:v>
                </c:pt>
                <c:pt idx="10">
                  <c:v>45962</c:v>
                </c:pt>
                <c:pt idx="11">
                  <c:v>45992</c:v>
                </c:pt>
              </c:numCache>
            </c:numRef>
          </c:cat>
          <c:val>
            <c:numRef>
              <c:f>1</c:f>
              <c:numCache>
                <c:formatCode>General</c:formatCode>
                <c:ptCount val="12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44430245"/>
        <c:axId val="15839069"/>
      </c:lineChart>
      <c:dateAx>
        <c:axId val="44430245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5839069"/>
        <c:crosses val="autoZero"/>
        <c:auto val="1"/>
        <c:lblOffset val="100"/>
        <c:baseTimeUnit val="months"/>
        <c:noMultiLvlLbl val="0"/>
      </c:dateAx>
      <c:valAx>
        <c:axId val="15839069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4430245"/>
        <c:crossBetween val="between"/>
      </c:valAx>
      <c:spPr>
        <a:noFill/>
        <a:ln w="0">
          <a:noFill/>
        </a:ln>
      </c:spPr>
    </c:plotArea>
    <c:legend>
      <c:legendPos val="b"/>
      <c:legendEntry>
        <c:idx val="0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1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2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Acumulado Anual </a:t>
            </a:r>
          </a:p>
        </c:rich>
      </c:tx>
      <c:layout>
        <c:manualLayout>
          <c:xMode val="edge"/>
          <c:yMode val="edge"/>
          <c:x val="0.14061433447099"/>
          <c:y val="0.095655806182122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1547212741752"/>
          <c:y val="0.203564466722361"/>
          <c:w val="0.965642775881684"/>
          <c:h val="0.568922305764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0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50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.0%" sourceLinked="0"/>
            <c:dLbl>
              <c:idx val="0"/>
              <c:layout>
                <c:manualLayout>
                  <c:x val="0"/>
                  <c:y val="0.552154986042346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fld id="{978A0619-FF48-4DEB-BD9B-08FE9CB3449E}" type="VALUE">
                      <a:rPr b="0" lang="en-US" sz="1100" spc="-1" strike="noStrike">
                        <a:solidFill>
                          <a:srgbClr val="ffffff"/>
                        </a:solidFill>
                        <a:latin typeface="Calibri"/>
                      </a:rPr>
                      <a:t>0,7%</a:t>
                    </a:fld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0.00702999119368083</c:v>
                </c:pt>
              </c:numCache>
            </c:numRef>
          </c:val>
        </c:ser>
        <c:gapWidth val="50"/>
        <c:overlap val="0"/>
        <c:axId val="32148634"/>
        <c:axId val="25314237"/>
      </c:barChart>
      <c:catAx>
        <c:axId val="3214863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25314237"/>
        <c:crosses val="autoZero"/>
        <c:auto val="1"/>
        <c:lblAlgn val="ctr"/>
        <c:lblOffset val="100"/>
        <c:noMultiLvlLbl val="0"/>
      </c:catAx>
      <c:valAx>
        <c:axId val="2531423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2148634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200" spc="-1" strike="noStrike">
                <a:solidFill>
                  <a:srgbClr val="000000"/>
                </a:solidFill>
                <a:latin typeface="Calibri"/>
              </a:defRPr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Acumulado Anual </a:t>
            </a:r>
          </a:p>
        </c:rich>
      </c:tx>
      <c:layout>
        <c:manualLayout>
          <c:xMode val="edge"/>
          <c:yMode val="edge"/>
          <c:x val="0.122411831626849"/>
          <c:y val="0.175490321753621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61547212741752"/>
          <c:y val="0.203435456992693"/>
          <c:w val="0.965642775881684"/>
          <c:h val="0.568901422894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Produção</c:v>
                </c:pt>
              </c:strCache>
            </c:strRef>
          </c:tx>
          <c:spPr>
            <a:gradFill>
              <a:gsLst>
                <a:gs pos="0">
                  <a:srgbClr val="003300"/>
                </a:gs>
                <a:gs pos="55000">
                  <a:srgbClr val="008080"/>
                </a:gs>
                <a:gs pos="100000">
                  <a:srgbClr val="00330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003300"/>
                  </a:gs>
                  <a:gs pos="55000">
                    <a:srgbClr val="008080"/>
                  </a:gs>
                  <a:gs pos="100000">
                    <a:srgbClr val="003300"/>
                  </a:gs>
                </a:gsLst>
                <a:lin ang="0"/>
              </a:gradFill>
              <a:ln w="0">
                <a:noFill/>
              </a:ln>
            </c:spPr>
          </c:dPt>
          <c:dLbls>
            <c:numFmt formatCode="0.0%" sourceLinked="0"/>
            <c:dLbl>
              <c:idx val="0"/>
              <c:layout>
                <c:manualLayout>
                  <c:x val="-0.0160534846490133"/>
                  <c:y val="0.565100316489051"/>
                </c:manualLayout>
              </c:layout>
              <c:numFmt formatCode="0.0%" sourceLinked="0"/>
              <c:txPr>
                <a:bodyPr wrap="square"/>
                <a:lstStyle/>
                <a:p>
                  <a:pPr>
                    <a:defRPr b="1" lang="pt-BR" sz="12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fld id="{10544A4F-3436-4EFD-9D46-073E7436BFE3}" type="VALUE">
                      <a:rPr b="0" lang="en-US" sz="1100" spc="-1" strike="noStrike">
                        <a:solidFill>
                          <a:srgbClr val="ffffff"/>
                        </a:solidFill>
                        <a:latin typeface="Calibri"/>
                      </a:rPr>
                      <a:t>100,3%</a:t>
                    </a:fld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pt-BR" sz="12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1.00262813023359</c:v>
                </c:pt>
              </c:numCache>
            </c:numRef>
          </c:val>
        </c:ser>
        <c:gapWidth val="50"/>
        <c:overlap val="0"/>
        <c:axId val="88164083"/>
        <c:axId val="97007978"/>
      </c:barChart>
      <c:catAx>
        <c:axId val="8816408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7007978"/>
        <c:crosses val="autoZero"/>
        <c:auto val="1"/>
        <c:lblAlgn val="ctr"/>
        <c:lblOffset val="100"/>
        <c:noMultiLvlLbl val="0"/>
      </c:catAx>
      <c:valAx>
        <c:axId val="9700797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lang="pt-BR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8164083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lang="pt-BR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0">
      <a:solidFill>
        <a:srgbClr val="d0cece"/>
      </a:solidFill>
    </a:ln>
  </c:spPr>
</c:chartSpace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0.951280072475925</cdr:x>
      <cdr:y>0.247168554297135</cdr:y>
    </cdr:from>
    <cdr:to>
      <cdr:x>0.969734590477469</cdr:x>
      <cdr:y>0.499000666222518</cdr:y>
    </cdr:to>
    <cdr:sp>
      <cdr:nvSpPr>
        <cdr:cNvPr id="183" name="Espaço Reservado para Texto 2"/>
        <cdr:cNvSpPr/>
      </cdr:nvSpPr>
      <cdr:spPr>
        <a:xfrm>
          <a:off x="10206360" y="133560"/>
          <a:ext cx="198000" cy="136080"/>
        </a:xfrm>
        <a:prstGeom prst="rect">
          <a:avLst/>
        </a:prstGeom>
        <a:solidFill>
          <a:schemeClr val="bg1"/>
        </a:solidFill>
        <a:ln w="0">
          <a:noFill/>
        </a:ln>
      </cdr:spPr>
      <cdr:style>
        <a:lnRef idx="0"/>
        <a:fillRef idx="0"/>
        <a:effectRef idx="0"/>
        <a:fontRef idx="minor"/>
      </cdr:style>
      <cdr:txBody>
        <a:bodyPr wrap="none" lIns="17640" rIns="17640" tIns="0" bIns="0" anchor="ctr">
          <a:noAutofit/>
        </a:bodyPr>
        <a:p>
          <a:pPr algn="ctr" defTabSz="914400">
            <a:lnSpc>
              <a:spcPct val="90000"/>
            </a:lnSpc>
            <a:tabLst>
              <a:tab algn="l" pos="0"/>
            </a:tabLst>
          </a:pPr>
          <a:r>
            <a:rPr b="1" lang="pt-BR" sz="1000" spc="-1" strike="noStrike">
              <a:solidFill>
                <a:srgbClr val="000000"/>
              </a:solidFill>
              <a:highlight>
                <a:srgbClr val="c0c0c0"/>
              </a:highlight>
              <a:latin typeface="Calibri"/>
            </a:rPr>
            <a:t>6,4</a:t>
          </a:r>
          <a:endParaRPr b="0" sz="1000" spc="-1" strike="noStrike">
            <a:solidFill>
              <a:srgbClr val="000000"/>
            </a:solidFill>
            <a:latin typeface="Calibri"/>
          </a:endParaRPr>
        </a:p>
      </cdr:txBody>
    </cdr:sp>
  </cdr:relSizeAnchor>
  <cdr:relSizeAnchor>
    <cdr:from>
      <cdr:x>0.945911485420931</cdr:x>
      <cdr:y>0.614257161892072</cdr:y>
    </cdr:from>
    <cdr:to>
      <cdr:x>0.981109284300238</cdr:x>
      <cdr:y>0.895403064623584</cdr:y>
    </cdr:to>
    <cdr:sp>
      <cdr:nvSpPr>
        <cdr:cNvPr id="184" name="Text Placeholder 2"/>
        <cdr:cNvSpPr/>
      </cdr:nvSpPr>
      <cdr:spPr>
        <a:xfrm>
          <a:off x="10148760" y="331920"/>
          <a:ext cx="377640" cy="15192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wrap="none" lIns="0" rIns="0" tIns="0" bIns="0" anchor="t">
          <a:noAutofit/>
        </a:bodyPr>
        <a:p>
          <a:pPr algn="ctr" defTabSz="914400">
            <a:lnSpc>
              <a:spcPct val="100000"/>
            </a:lnSpc>
            <a:tabLst>
              <a:tab algn="l" pos="0"/>
            </a:tabLst>
          </a:pPr>
          <a:r>
            <a:rPr b="1" lang="pt-BR" sz="10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rPr>
            <a:t>Dez-25</a:t>
          </a:r>
          <a:endParaRPr b="0" sz="1000" spc="-1" strike="noStrike">
            <a:solidFill>
              <a:srgbClr val="000000"/>
            </a:solidFill>
            <a:latin typeface="Calibri"/>
          </a:endParaRPr>
        </a:p>
      </cdr:txBody>
    </cdr:sp>
  </cdr:relSizeAnchor>
</c:userShape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chemeClr val="dk1"/>
                </a:solidFill>
                <a:latin typeface="Calibri"/>
              </a:rPr>
              <a:t>Clique para mover o slide</a:t>
            </a: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Calibri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Calibri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Calibri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FCCAA4C7-93F5-436F-98EA-6AE66965DD2C}" type="slidenum">
              <a:rPr b="0" lang="pt-BR" sz="14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sldImg"/>
          </p:nvPr>
        </p:nvSpPr>
        <p:spPr>
          <a:xfrm>
            <a:off x="104760" y="733320"/>
            <a:ext cx="6514920" cy="3665160"/>
          </a:xfrm>
          <a:prstGeom prst="rect">
            <a:avLst/>
          </a:prstGeom>
          <a:ln w="0">
            <a:noFill/>
          </a:ln>
        </p:spPr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72480" y="4642920"/>
            <a:ext cx="5379480" cy="439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sldNum" idx="13"/>
          </p:nvPr>
        </p:nvSpPr>
        <p:spPr>
          <a:xfrm>
            <a:off x="3809160" y="9283680"/>
            <a:ext cx="2913480" cy="48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D0CE6D0-AD5C-40D6-8F9C-C34FCE8B6637}" type="slidenum">
              <a:rPr b="0" lang="pt-BR" sz="12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sldImg"/>
          </p:nvPr>
        </p:nvSpPr>
        <p:spPr>
          <a:xfrm>
            <a:off x="104760" y="733320"/>
            <a:ext cx="6514920" cy="3665160"/>
          </a:xfrm>
          <a:prstGeom prst="rect">
            <a:avLst/>
          </a:prstGeom>
          <a:ln w="0">
            <a:noFill/>
          </a:ln>
        </p:spPr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72480" y="4642920"/>
            <a:ext cx="5379480" cy="439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Verificar Marcapassos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sldNum" idx="18"/>
          </p:nvPr>
        </p:nvSpPr>
        <p:spPr>
          <a:xfrm>
            <a:off x="3809160" y="9283680"/>
            <a:ext cx="2913480" cy="48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7D99754-53C4-4B86-A55E-31613ADB986E}" type="slidenum">
              <a:rPr b="0" lang="pt-BR" sz="12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sldImg"/>
          </p:nvPr>
        </p:nvSpPr>
        <p:spPr>
          <a:xfrm>
            <a:off x="104760" y="733320"/>
            <a:ext cx="6514920" cy="3665160"/>
          </a:xfrm>
          <a:prstGeom prst="rect">
            <a:avLst/>
          </a:prstGeom>
          <a:ln w="0">
            <a:noFill/>
          </a:ln>
        </p:spPr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672480" y="4642920"/>
            <a:ext cx="5379480" cy="439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sldNum" idx="19"/>
          </p:nvPr>
        </p:nvSpPr>
        <p:spPr>
          <a:xfrm>
            <a:off x="3809160" y="9283680"/>
            <a:ext cx="2913480" cy="48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6FBB877-971B-4EA9-BD19-7591CDE109F3}" type="slidenum">
              <a:rPr b="0" lang="pt-BR" sz="12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ldImg"/>
          </p:nvPr>
        </p:nvSpPr>
        <p:spPr>
          <a:xfrm>
            <a:off x="104760" y="733320"/>
            <a:ext cx="6514920" cy="3665160"/>
          </a:xfrm>
          <a:prstGeom prst="rect">
            <a:avLst/>
          </a:prstGeom>
          <a:ln w="0">
            <a:noFill/>
          </a:ln>
        </p:spPr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72480" y="4642920"/>
            <a:ext cx="5379480" cy="439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sldNum" idx="20"/>
          </p:nvPr>
        </p:nvSpPr>
        <p:spPr>
          <a:xfrm>
            <a:off x="3809160" y="9283680"/>
            <a:ext cx="2913480" cy="48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4680347-2F7F-4C7C-A067-EE05DDABBCAE}" type="slidenum">
              <a:rPr b="0" lang="pt-BR" sz="12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ldImg"/>
          </p:nvPr>
        </p:nvSpPr>
        <p:spPr>
          <a:xfrm>
            <a:off x="104760" y="733320"/>
            <a:ext cx="6514920" cy="3665160"/>
          </a:xfrm>
          <a:prstGeom prst="rect">
            <a:avLst/>
          </a:prstGeom>
          <a:ln w="0">
            <a:noFill/>
          </a:ln>
        </p:spPr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72480" y="4642920"/>
            <a:ext cx="5379480" cy="439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sldNum" idx="21"/>
          </p:nvPr>
        </p:nvSpPr>
        <p:spPr>
          <a:xfrm>
            <a:off x="3809160" y="9283680"/>
            <a:ext cx="2913480" cy="48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7CA6C5D-4EB4-44AA-9FB1-6B1F08CBABFF}" type="slidenum">
              <a:rPr b="0" lang="pt-BR" sz="12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sldImg"/>
          </p:nvPr>
        </p:nvSpPr>
        <p:spPr>
          <a:xfrm>
            <a:off x="104760" y="733320"/>
            <a:ext cx="6514920" cy="3665160"/>
          </a:xfrm>
          <a:prstGeom prst="rect">
            <a:avLst/>
          </a:prstGeom>
          <a:ln w="0">
            <a:noFill/>
          </a:ln>
        </p:spPr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72480" y="4642920"/>
            <a:ext cx="5379480" cy="439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sldNum" idx="22"/>
          </p:nvPr>
        </p:nvSpPr>
        <p:spPr>
          <a:xfrm>
            <a:off x="3809160" y="9283680"/>
            <a:ext cx="2913480" cy="48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9C19831-2F76-4C75-B9ED-EEE1B38AE844}" type="slidenum">
              <a:rPr b="0" lang="pt-BR" sz="12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ldImg"/>
          </p:nvPr>
        </p:nvSpPr>
        <p:spPr>
          <a:xfrm>
            <a:off x="104760" y="733320"/>
            <a:ext cx="6514920" cy="3665160"/>
          </a:xfrm>
          <a:prstGeom prst="rect">
            <a:avLst/>
          </a:prstGeom>
          <a:ln w="0">
            <a:noFill/>
          </a:ln>
        </p:spPr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72480" y="4642920"/>
            <a:ext cx="5379480" cy="439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sldNum" idx="23"/>
          </p:nvPr>
        </p:nvSpPr>
        <p:spPr>
          <a:xfrm>
            <a:off x="3809160" y="9283680"/>
            <a:ext cx="2913480" cy="48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497D945-9DE1-43AC-B0FC-8B2C54FED586}" type="slidenum">
              <a:rPr b="0" lang="pt-BR" sz="12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ldImg"/>
          </p:nvPr>
        </p:nvSpPr>
        <p:spPr>
          <a:xfrm>
            <a:off x="104760" y="733320"/>
            <a:ext cx="6514920" cy="3665160"/>
          </a:xfrm>
          <a:prstGeom prst="rect">
            <a:avLst/>
          </a:prstGeom>
          <a:ln w="0">
            <a:noFill/>
          </a:ln>
        </p:spPr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72480" y="4642920"/>
            <a:ext cx="5379480" cy="439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sldNum" idx="24"/>
          </p:nvPr>
        </p:nvSpPr>
        <p:spPr>
          <a:xfrm>
            <a:off x="3809160" y="9283680"/>
            <a:ext cx="2913480" cy="48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A19FA04-54BE-4A2C-B27A-C6B565528D97}" type="slidenum">
              <a:rPr b="0" lang="pt-BR" sz="12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ldImg"/>
          </p:nvPr>
        </p:nvSpPr>
        <p:spPr>
          <a:xfrm>
            <a:off x="104760" y="733320"/>
            <a:ext cx="6514920" cy="3665160"/>
          </a:xfrm>
          <a:prstGeom prst="rect">
            <a:avLst/>
          </a:prstGeom>
          <a:ln w="0">
            <a:noFill/>
          </a:ln>
        </p:spPr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72480" y="4642920"/>
            <a:ext cx="5379480" cy="439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sldNum" idx="25"/>
          </p:nvPr>
        </p:nvSpPr>
        <p:spPr>
          <a:xfrm>
            <a:off x="3809160" y="9283680"/>
            <a:ext cx="2913480" cy="48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A5D9145-956E-4EBD-B344-804003DCA5CC}" type="slidenum">
              <a:rPr b="0" lang="pt-BR" sz="12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ldImg"/>
          </p:nvPr>
        </p:nvSpPr>
        <p:spPr>
          <a:xfrm>
            <a:off x="104760" y="733320"/>
            <a:ext cx="6514920" cy="3665160"/>
          </a:xfrm>
          <a:prstGeom prst="rect">
            <a:avLst/>
          </a:prstGeom>
          <a:ln w="0">
            <a:noFill/>
          </a:ln>
        </p:spPr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72480" y="4642920"/>
            <a:ext cx="5379480" cy="439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sldNum" idx="14"/>
          </p:nvPr>
        </p:nvSpPr>
        <p:spPr>
          <a:xfrm>
            <a:off x="3809160" y="9283680"/>
            <a:ext cx="2913480" cy="48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6FDFA34-A257-454C-A001-99BDA131FFE1}" type="slidenum">
              <a:rPr b="0" lang="pt-BR" sz="12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sldImg"/>
          </p:nvPr>
        </p:nvSpPr>
        <p:spPr>
          <a:xfrm>
            <a:off x="104760" y="733320"/>
            <a:ext cx="6514920" cy="3665160"/>
          </a:xfrm>
          <a:prstGeom prst="rect">
            <a:avLst/>
          </a:prstGeom>
          <a:ln w="0">
            <a:noFill/>
          </a:ln>
        </p:spPr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672480" y="4642920"/>
            <a:ext cx="5379480" cy="439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sldNum" idx="26"/>
          </p:nvPr>
        </p:nvSpPr>
        <p:spPr>
          <a:xfrm>
            <a:off x="3809160" y="9283680"/>
            <a:ext cx="2913480" cy="48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9AC373A-45E3-41E0-B8D5-8554575DACEE}" type="slidenum">
              <a:rPr b="0" lang="pt-BR" sz="12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ldImg"/>
          </p:nvPr>
        </p:nvSpPr>
        <p:spPr>
          <a:xfrm>
            <a:off x="104760" y="733320"/>
            <a:ext cx="6514920" cy="3665160"/>
          </a:xfrm>
          <a:prstGeom prst="rect">
            <a:avLst/>
          </a:prstGeom>
          <a:ln w="0">
            <a:noFill/>
          </a:ln>
        </p:spPr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72480" y="4642920"/>
            <a:ext cx="5379480" cy="439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sldNum" idx="27"/>
          </p:nvPr>
        </p:nvSpPr>
        <p:spPr>
          <a:xfrm>
            <a:off x="3809160" y="9283680"/>
            <a:ext cx="2913480" cy="48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F4DD8E8-A41C-45D1-81C0-10FBF321740D}" type="slidenum">
              <a:rPr b="0" lang="pt-BR" sz="12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sldImg"/>
          </p:nvPr>
        </p:nvSpPr>
        <p:spPr>
          <a:xfrm>
            <a:off x="104760" y="733320"/>
            <a:ext cx="6514920" cy="3665160"/>
          </a:xfrm>
          <a:prstGeom prst="rect">
            <a:avLst/>
          </a:prstGeom>
          <a:ln w="0">
            <a:noFill/>
          </a:ln>
        </p:spPr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672480" y="4642920"/>
            <a:ext cx="5379480" cy="439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sldNum" idx="28"/>
          </p:nvPr>
        </p:nvSpPr>
        <p:spPr>
          <a:xfrm>
            <a:off x="3809160" y="9283680"/>
            <a:ext cx="2913480" cy="48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3E351BF-517C-4C29-8908-8EF87FD35582}" type="slidenum">
              <a:rPr b="0" lang="pt-BR" sz="12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sldImg"/>
          </p:nvPr>
        </p:nvSpPr>
        <p:spPr>
          <a:xfrm>
            <a:off x="104760" y="733320"/>
            <a:ext cx="6514920" cy="3665160"/>
          </a:xfrm>
          <a:prstGeom prst="rect">
            <a:avLst/>
          </a:prstGeom>
          <a:ln w="0">
            <a:noFill/>
          </a:ln>
        </p:spPr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72480" y="4642920"/>
            <a:ext cx="5379480" cy="439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sldNum" idx="29"/>
          </p:nvPr>
        </p:nvSpPr>
        <p:spPr>
          <a:xfrm>
            <a:off x="3809160" y="9283680"/>
            <a:ext cx="2913480" cy="48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FD5B8A3-3EE4-4FA7-8B23-ED9FF9ADC269}" type="slidenum">
              <a:rPr b="0" lang="pt-BR" sz="12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sldImg"/>
          </p:nvPr>
        </p:nvSpPr>
        <p:spPr>
          <a:xfrm>
            <a:off x="104760" y="733320"/>
            <a:ext cx="6514920" cy="3665160"/>
          </a:xfrm>
          <a:prstGeom prst="rect">
            <a:avLst/>
          </a:prstGeom>
          <a:ln w="0">
            <a:noFill/>
          </a:ln>
        </p:spPr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672480" y="4642920"/>
            <a:ext cx="5379480" cy="439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sldNum" idx="30"/>
          </p:nvPr>
        </p:nvSpPr>
        <p:spPr>
          <a:xfrm>
            <a:off x="3809160" y="9283680"/>
            <a:ext cx="2913480" cy="48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4C95471-7405-40F2-8838-F09B6F68B82E}" type="slidenum">
              <a:rPr b="0" lang="pt-BR" sz="12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ldImg"/>
          </p:nvPr>
        </p:nvSpPr>
        <p:spPr>
          <a:xfrm>
            <a:off x="104760" y="733320"/>
            <a:ext cx="6514920" cy="3665160"/>
          </a:xfrm>
          <a:prstGeom prst="rect">
            <a:avLst/>
          </a:prstGeom>
          <a:ln w="0">
            <a:noFill/>
          </a:ln>
        </p:spPr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72480" y="4642920"/>
            <a:ext cx="5379480" cy="439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sldNum" idx="15"/>
          </p:nvPr>
        </p:nvSpPr>
        <p:spPr>
          <a:xfrm>
            <a:off x="3809160" y="9283680"/>
            <a:ext cx="2913480" cy="48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B26276F-AA7D-4F6E-998B-F4336BDC324A}" type="slidenum">
              <a:rPr b="0" lang="pt-BR" sz="12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sldImg"/>
          </p:nvPr>
        </p:nvSpPr>
        <p:spPr>
          <a:xfrm>
            <a:off x="104760" y="733320"/>
            <a:ext cx="6514920" cy="3665160"/>
          </a:xfrm>
          <a:prstGeom prst="rect">
            <a:avLst/>
          </a:prstGeom>
          <a:ln w="0">
            <a:noFill/>
          </a:ln>
        </p:spPr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72480" y="4642920"/>
            <a:ext cx="5379480" cy="439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sldNum" idx="16"/>
          </p:nvPr>
        </p:nvSpPr>
        <p:spPr>
          <a:xfrm>
            <a:off x="3809160" y="9283680"/>
            <a:ext cx="2913480" cy="48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6486CCC-5D97-470F-9463-920B029CA87B}" type="slidenum">
              <a:rPr b="0" lang="pt-BR" sz="12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ldImg"/>
          </p:nvPr>
        </p:nvSpPr>
        <p:spPr>
          <a:xfrm>
            <a:off x="104760" y="733320"/>
            <a:ext cx="6514920" cy="3665160"/>
          </a:xfrm>
          <a:prstGeom prst="rect">
            <a:avLst/>
          </a:prstGeom>
          <a:ln w="0">
            <a:noFill/>
          </a:ln>
        </p:spPr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72480" y="4642920"/>
            <a:ext cx="5379480" cy="439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sldNum" idx="17"/>
          </p:nvPr>
        </p:nvSpPr>
        <p:spPr>
          <a:xfrm>
            <a:off x="3809160" y="9283680"/>
            <a:ext cx="2913480" cy="48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FADAFDE-ADD1-4323-BBCF-FE8C82160DDC}" type="slidenum">
              <a:rPr b="0" lang="pt-BR" sz="120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72322CE-6C46-4AEF-AB8F-0C00C673B68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7FDCE6E-A2BF-4941-B38A-60DD4A3E9F6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pt-BR" sz="4400" spc="-1" strike="noStrike">
                <a:solidFill>
                  <a:srgbClr val="46b3b3"/>
                </a:solidFill>
                <a:latin typeface="Calibri"/>
              </a:rPr>
              <a:t>Clique para inserir o título</a:t>
            </a:r>
            <a:endParaRPr b="0" lang="pt-BR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Clique para editar o formato de texto dos tópicos</a:t>
            </a:r>
            <a:endParaRPr b="0" lang="pt-BR" sz="32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2.º nível de tópicos</a:t>
            </a:r>
            <a:endParaRPr b="0" lang="pt-BR" sz="24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3.º nível de tópicos</a:t>
            </a:r>
            <a:endParaRPr b="0" lang="pt-BR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4.º nível de tópicos</a:t>
            </a:r>
            <a:endParaRPr b="0" lang="pt-BR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5.º nível de tópicos</a:t>
            </a:r>
            <a:endParaRPr b="0" lang="pt-BR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6.º nível de tópicos</a:t>
            </a:r>
            <a:endParaRPr b="0" lang="pt-BR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7.º nível de tópicos</a:t>
            </a:r>
            <a:endParaRPr b="0" lang="pt-BR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dt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pt-BR" sz="18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chemeClr val="dk1"/>
                </a:solidFill>
                <a:latin typeface="Calibri"/>
              </a:rPr>
              <a:t>&lt;data/hora&gt;</a:t>
            </a: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ftr" idx="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ffffff"/>
                </a:solidFill>
                <a:latin typeface="Calibri"/>
              </a:rPr>
              <a:t>&lt;rodapé&gt;</a:t>
            </a:r>
            <a:endParaRPr b="0" lang="pt-BR" sz="1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sldNum" idx="3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pt-BR" sz="18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F08C4705-19EE-4B83-B002-9EADC0487C27}" type="slidenum">
              <a:rPr b="0" lang="pt-BR" sz="1800" spc="-1" strike="noStrike">
                <a:solidFill>
                  <a:schemeClr val="dk1"/>
                </a:solidFill>
                <a:latin typeface="Calibri"/>
              </a:rPr>
              <a:t>&lt;número&gt;</a:t>
            </a:fld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Picture 4" descr=""/>
          <p:cNvPicPr/>
          <p:nvPr/>
        </p:nvPicPr>
        <p:blipFill>
          <a:blip r:embed="rId3"/>
          <a:stretch/>
        </p:blipFill>
        <p:spPr>
          <a:xfrm>
            <a:off x="11101320" y="130680"/>
            <a:ext cx="1002600" cy="852480"/>
          </a:xfrm>
          <a:prstGeom prst="rect">
            <a:avLst/>
          </a:prstGeom>
          <a:ln w="9525">
            <a:noFill/>
          </a:ln>
        </p:spPr>
      </p:pic>
      <p:sp>
        <p:nvSpPr>
          <p:cNvPr id="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chemeClr val="dk1"/>
                </a:solidFill>
                <a:latin typeface="Calibri"/>
              </a:rPr>
              <a:t>Clique para editar o formato do texto do título</a:t>
            </a: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Clique para editar o formato de texto dos tópicos</a:t>
            </a:r>
            <a:endParaRPr b="0" lang="pt-BR" sz="32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2.º nível de tópicos</a:t>
            </a:r>
            <a:endParaRPr b="0" lang="pt-BR" sz="24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3.º nível de tópicos</a:t>
            </a:r>
            <a:endParaRPr b="0" lang="pt-BR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4.º nível de tópicos</a:t>
            </a:r>
            <a:endParaRPr b="0" lang="pt-BR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5.º nível de tópicos</a:t>
            </a:r>
            <a:endParaRPr b="0" lang="pt-BR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6.º nível de tópicos</a:t>
            </a:r>
            <a:endParaRPr b="0" lang="pt-BR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7.º nível de tópicos</a:t>
            </a:r>
            <a:endParaRPr b="0" lang="pt-BR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3580" spc="-1" strike="noStrike">
                <a:solidFill>
                  <a:schemeClr val="dk1"/>
                </a:solidFill>
                <a:latin typeface="Calibri"/>
              </a:rPr>
              <a:t>Clique para editar o formato do texto do título</a:t>
            </a:r>
            <a:endParaRPr b="0" lang="pt-BR" sz="358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Clique para editar o formato de texto dos tópicos</a:t>
            </a:r>
            <a:endParaRPr b="0" lang="pt-BR" sz="32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3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2.º nível de tópicos</a:t>
            </a:r>
            <a:endParaRPr b="0" lang="pt-BR" sz="32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3.º nível de tópicos</a:t>
            </a:r>
            <a:endParaRPr b="0" lang="pt-BR" sz="32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3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4.º nível de tópicos</a:t>
            </a:r>
            <a:endParaRPr b="0" lang="pt-BR" sz="32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5.º nível de tópicos</a:t>
            </a:r>
            <a:endParaRPr b="0" lang="pt-BR" sz="32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6.º nível de tópicos</a:t>
            </a:r>
            <a:endParaRPr b="0" lang="pt-BR" sz="32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7.º nível de tópicos</a:t>
            </a:r>
            <a:endParaRPr b="0" lang="pt-BR" sz="32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ftr" idx="4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ffffff"/>
                </a:solidFill>
                <a:latin typeface="Calibri"/>
              </a:rPr>
              <a:t>&lt;rodapé&gt;</a:t>
            </a:r>
            <a:endParaRPr b="0" lang="pt-BR" sz="1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dt" idx="5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8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&lt;data/hora&gt;</a:t>
            </a: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6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8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92D6540-C568-4AD2-901B-DD16B9C1ADCF}" type="slidenum">
              <a:rPr b="0" lang="pt-BR" sz="18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microsoft.com/office/2007/relationships/hdphoto" Target="../media/hdphoto1.wdp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5.xml"/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chart" Target="../charts/chart8.xml"/><Relationship Id="rId6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9.xml"/><Relationship Id="rId3" Type="http://schemas.openxmlformats.org/officeDocument/2006/relationships/chart" Target="../charts/chart10.xml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11.xml"/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chart" Target="../charts/chart14.xml"/><Relationship Id="rId6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15.xml"/><Relationship Id="rId3" Type="http://schemas.openxmlformats.org/officeDocument/2006/relationships/chart" Target="../charts/chart16.xml"/><Relationship Id="rId4" Type="http://schemas.openxmlformats.org/officeDocument/2006/relationships/chart" Target="../charts/chart17.xml"/><Relationship Id="rId5" Type="http://schemas.openxmlformats.org/officeDocument/2006/relationships/chart" Target="../charts/chart18.xml"/><Relationship Id="rId6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19.xml"/><Relationship Id="rId3" Type="http://schemas.openxmlformats.org/officeDocument/2006/relationships/chart" Target="../charts/chart20.xml"/><Relationship Id="rId4" Type="http://schemas.openxmlformats.org/officeDocument/2006/relationships/chart" Target="../charts/chart21.xml"/><Relationship Id="rId5" Type="http://schemas.openxmlformats.org/officeDocument/2006/relationships/chart" Target="../charts/chart22.xml"/><Relationship Id="rId6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23.xml"/><Relationship Id="rId3" Type="http://schemas.openxmlformats.org/officeDocument/2006/relationships/chart" Target="../charts/chart24.xml"/><Relationship Id="rId4" Type="http://schemas.openxmlformats.org/officeDocument/2006/relationships/chart" Target="../charts/chart25.xml"/><Relationship Id="rId5" Type="http://schemas.openxmlformats.org/officeDocument/2006/relationships/chart" Target="../charts/chart26.xml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27.xml"/><Relationship Id="rId3" Type="http://schemas.openxmlformats.org/officeDocument/2006/relationships/chart" Target="../charts/chart28.xml"/><Relationship Id="rId4" Type="http://schemas.openxmlformats.org/officeDocument/2006/relationships/chart" Target="../charts/chart29.xml"/><Relationship Id="rId5" Type="http://schemas.openxmlformats.org/officeDocument/2006/relationships/chart" Target="../charts/chart30.xml"/><Relationship Id="rId6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31.xml"/><Relationship Id="rId3" Type="http://schemas.openxmlformats.org/officeDocument/2006/relationships/chart" Target="../charts/chart32.xml"/><Relationship Id="rId4" Type="http://schemas.openxmlformats.org/officeDocument/2006/relationships/chart" Target="../charts/chart33.xml"/><Relationship Id="rId5" Type="http://schemas.openxmlformats.org/officeDocument/2006/relationships/chart" Target="../charts/chart34.xml"/><Relationship Id="rId6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35.xml"/><Relationship Id="rId3" Type="http://schemas.openxmlformats.org/officeDocument/2006/relationships/chart" Target="../charts/chart36.xml"/><Relationship Id="rId4" Type="http://schemas.openxmlformats.org/officeDocument/2006/relationships/chart" Target="../charts/chart37.xml"/><Relationship Id="rId5" Type="http://schemas.openxmlformats.org/officeDocument/2006/relationships/chart" Target="../charts/chart38.xml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39.xml"/><Relationship Id="rId3" Type="http://schemas.openxmlformats.org/officeDocument/2006/relationships/chart" Target="../charts/chart40.xml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microsoft.com/office/2007/relationships/hdphoto" Target="../media/hdphoto2.wdp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41.xml"/><Relationship Id="rId3" Type="http://schemas.openxmlformats.org/officeDocument/2006/relationships/chart" Target="../charts/chart42.xml"/><Relationship Id="rId4" Type="http://schemas.openxmlformats.org/officeDocument/2006/relationships/chart" Target="../charts/chart43.xml"/><Relationship Id="rId5" Type="http://schemas.openxmlformats.org/officeDocument/2006/relationships/chart" Target="../charts/chart44.xml"/><Relationship Id="rId6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45.xml"/><Relationship Id="rId3" Type="http://schemas.openxmlformats.org/officeDocument/2006/relationships/chart" Target="../charts/chart46.xml"/><Relationship Id="rId4" Type="http://schemas.openxmlformats.org/officeDocument/2006/relationships/chart" Target="../charts/chart47.xml"/><Relationship Id="rId5" Type="http://schemas.openxmlformats.org/officeDocument/2006/relationships/chart" Target="../charts/chart48.xml"/><Relationship Id="rId6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49.xml"/><Relationship Id="rId3" Type="http://schemas.openxmlformats.org/officeDocument/2006/relationships/chart" Target="../charts/chart50.xml"/><Relationship Id="rId4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chart" Target="../charts/chart51.xml"/><Relationship Id="rId2" Type="http://schemas.openxmlformats.org/officeDocument/2006/relationships/chart" Target="../charts/chart52.xm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image" Target="../media/image5.png"/><Relationship Id="rId4" Type="http://schemas.openxmlformats.org/officeDocument/2006/relationships/image" Target="../media/image5.png"/><Relationship Id="rId5" Type="http://schemas.openxmlformats.org/officeDocument/2006/relationships/chart" Target="../charts/chart53.xml"/><Relationship Id="rId6" Type="http://schemas.openxmlformats.org/officeDocument/2006/relationships/chart" Target="../charts/chart54.xml"/><Relationship Id="rId7" Type="http://schemas.openxmlformats.org/officeDocument/2006/relationships/image" Target="../media/image26.wmf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55.xml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56.xml"/><Relationship Id="rId3" Type="http://schemas.openxmlformats.org/officeDocument/2006/relationships/chart" Target="../charts/chart57.xml"/><Relationship Id="rId4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58.xml"/><Relationship Id="rId3" Type="http://schemas.openxmlformats.org/officeDocument/2006/relationships/chart" Target="../charts/chart59.xml"/><Relationship Id="rId4" Type="http://schemas.openxmlformats.org/officeDocument/2006/relationships/chart" Target="../charts/chart60.xml"/><Relationship Id="rId5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61.xml"/><Relationship Id="rId3" Type="http://schemas.openxmlformats.org/officeDocument/2006/relationships/chart" Target="../charts/chart6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63.xml"/><Relationship Id="rId3" Type="http://schemas.openxmlformats.org/officeDocument/2006/relationships/chart" Target="../charts/chart6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65.xml"/><Relationship Id="rId3" Type="http://schemas.openxmlformats.org/officeDocument/2006/relationships/chart" Target="../charts/chart6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67.xml"/><Relationship Id="rId3" Type="http://schemas.openxmlformats.org/officeDocument/2006/relationships/chart" Target="../charts/chart68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6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2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slideLayout" Target="../slideLayouts/slideLayout2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2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8.wmf"/><Relationship Id="rId3" Type="http://schemas.openxmlformats.org/officeDocument/2006/relationships/slideLayout" Target="../slideLayouts/slideLayout2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hyperlink" Target="mailto:roseny.rodrigues@hmbm.org.br" TargetMode="External"/><Relationship Id="rId3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051640"/>
            <a:ext cx="12191760" cy="16560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85000">
                <a:srgbClr val="a8d9d9"/>
              </a:gs>
              <a:gs pos="100000">
                <a:srgbClr val="769999"/>
              </a:gs>
            </a:gsLst>
            <a:lin ang="13500000"/>
          </a:gradFill>
          <a:ln w="0">
            <a:noFill/>
          </a:ln>
        </p:spPr>
        <p:txBody>
          <a:bodyPr anchor="ctr">
            <a:normAutofit fontScale="8864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pt-BR" sz="4000" spc="-1" strike="noStrike">
                <a:solidFill>
                  <a:srgbClr val="399593"/>
                </a:solidFill>
                <a:latin typeface="Calibri"/>
              </a:rPr>
              <a:t>Relatório Gerencial</a:t>
            </a:r>
            <a:br>
              <a:rPr sz="4000"/>
            </a:br>
            <a:r>
              <a:rPr b="1" lang="pt-BR" sz="4000" spc="-1" strike="noStrike">
                <a:solidFill>
                  <a:srgbClr val="399593"/>
                </a:solidFill>
                <a:latin typeface="Calibri"/>
              </a:rPr>
              <a:t>Conselho Gestor</a:t>
            </a:r>
            <a:br>
              <a:rPr sz="3600"/>
            </a:br>
            <a:r>
              <a:rPr b="1" lang="pt-BR" sz="3600" spc="-1" strike="noStrike">
                <a:solidFill>
                  <a:srgbClr val="399593"/>
                </a:solidFill>
                <a:latin typeface="Calibri"/>
              </a:rPr>
              <a:t>Dezembro de 2025</a:t>
            </a:r>
            <a:endParaRPr b="0" lang="pt-BR" sz="36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4" name="Imagem 5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64600" y="10080"/>
            <a:ext cx="1127160" cy="80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239920" y="10080"/>
            <a:ext cx="951840" cy="682200"/>
          </a:xfrm>
          <a:prstGeom prst="rect">
            <a:avLst/>
          </a:prstGeom>
          <a:ln w="0">
            <a:noFill/>
          </a:ln>
        </p:spPr>
      </p:pic>
      <p:sp>
        <p:nvSpPr>
          <p:cNvPr id="67" name="CaixaDeTexto 7"/>
          <p:cNvSpPr/>
          <p:nvPr/>
        </p:nvSpPr>
        <p:spPr>
          <a:xfrm>
            <a:off x="479520" y="199800"/>
            <a:ext cx="10516680" cy="17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rgbClr val="006a6b"/>
                </a:solidFill>
                <a:latin typeface="Trebuchet MS"/>
              </a:rPr>
              <a:t>Metas Qualitativas – Portaria N° 866 de 31 de Dezembro de 2024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68" name="Gráfico 9"/>
          <p:cNvGraphicFramePr/>
          <p:nvPr/>
        </p:nvGraphicFramePr>
        <p:xfrm>
          <a:off x="440280" y="797400"/>
          <a:ext cx="158184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9" name="Gráfico 10"/>
          <p:cNvGraphicFramePr/>
          <p:nvPr/>
        </p:nvGraphicFramePr>
        <p:xfrm>
          <a:off x="2119680" y="3357000"/>
          <a:ext cx="8973720" cy="258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0" name="Gráfico 12"/>
          <p:cNvGraphicFramePr/>
          <p:nvPr/>
        </p:nvGraphicFramePr>
        <p:xfrm>
          <a:off x="2119680" y="797400"/>
          <a:ext cx="897372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1" name="Gráfico 14"/>
          <p:cNvGraphicFramePr/>
          <p:nvPr/>
        </p:nvGraphicFramePr>
        <p:xfrm>
          <a:off x="440280" y="3357000"/>
          <a:ext cx="1581840" cy="258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239920" y="10080"/>
            <a:ext cx="951840" cy="682200"/>
          </a:xfrm>
          <a:prstGeom prst="rect">
            <a:avLst/>
          </a:prstGeom>
          <a:ln w="0">
            <a:noFill/>
          </a:ln>
        </p:spPr>
      </p:pic>
      <p:sp>
        <p:nvSpPr>
          <p:cNvPr id="73" name="CaixaDeTexto 7"/>
          <p:cNvSpPr/>
          <p:nvPr/>
        </p:nvSpPr>
        <p:spPr>
          <a:xfrm>
            <a:off x="479520" y="199800"/>
            <a:ext cx="10516680" cy="17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rgbClr val="006a6b"/>
                </a:solidFill>
                <a:latin typeface="Trebuchet MS"/>
              </a:rPr>
              <a:t>Metas Qualitativas – Portaria N° 866 de 31 de Dezembro de 2024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74" name="Gráfico 13"/>
          <p:cNvGraphicFramePr/>
          <p:nvPr/>
        </p:nvGraphicFramePr>
        <p:xfrm>
          <a:off x="442080" y="1771920"/>
          <a:ext cx="158184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5" name="Gráfico 14"/>
          <p:cNvGraphicFramePr/>
          <p:nvPr/>
        </p:nvGraphicFramePr>
        <p:xfrm>
          <a:off x="2122920" y="1771920"/>
          <a:ext cx="887328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239920" y="10080"/>
            <a:ext cx="951840" cy="682200"/>
          </a:xfrm>
          <a:prstGeom prst="rect">
            <a:avLst/>
          </a:prstGeom>
          <a:ln w="0">
            <a:noFill/>
          </a:ln>
        </p:spPr>
      </p:pic>
      <p:sp>
        <p:nvSpPr>
          <p:cNvPr id="77" name="CaixaDeTexto 6"/>
          <p:cNvSpPr/>
          <p:nvPr/>
        </p:nvSpPr>
        <p:spPr>
          <a:xfrm>
            <a:off x="631800" y="188640"/>
            <a:ext cx="1051668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rgbClr val="006a6b"/>
                </a:solidFill>
                <a:latin typeface="Trebuchet MS"/>
              </a:rPr>
              <a:t>Metas Fixas Qualitativas de Contrato de Gestão - 2008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78" name="Gráfico 11"/>
          <p:cNvGraphicFramePr/>
          <p:nvPr/>
        </p:nvGraphicFramePr>
        <p:xfrm>
          <a:off x="2639520" y="764640"/>
          <a:ext cx="8453520" cy="252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9" name="Gráfico 14"/>
          <p:cNvGraphicFramePr/>
          <p:nvPr/>
        </p:nvGraphicFramePr>
        <p:xfrm>
          <a:off x="2639520" y="3429000"/>
          <a:ext cx="8448120" cy="25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0" name="Gráfico 15"/>
          <p:cNvGraphicFramePr/>
          <p:nvPr/>
        </p:nvGraphicFramePr>
        <p:xfrm>
          <a:off x="181440" y="3427560"/>
          <a:ext cx="2367000" cy="252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1" name="Gráfico 16"/>
          <p:cNvGraphicFramePr/>
          <p:nvPr/>
        </p:nvGraphicFramePr>
        <p:xfrm>
          <a:off x="181440" y="774360"/>
          <a:ext cx="2367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83" name="CaixaDeTexto 5"/>
          <p:cNvSpPr/>
          <p:nvPr/>
        </p:nvSpPr>
        <p:spPr>
          <a:xfrm>
            <a:off x="631800" y="303480"/>
            <a:ext cx="1051668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b="1" lang="pt-BR" sz="2400" spc="-1" strike="noStrike">
                <a:solidFill>
                  <a:srgbClr val="006a6b"/>
                </a:solidFill>
                <a:latin typeface="Trebuchet MS"/>
              </a:rPr>
              <a:t>Metas Quantitativas de Produção Hospitalar – 2008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84" name="Gráfico 12"/>
          <p:cNvGraphicFramePr/>
          <p:nvPr/>
        </p:nvGraphicFramePr>
        <p:xfrm>
          <a:off x="2639520" y="774720"/>
          <a:ext cx="8448120" cy="25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5" name="Gráfico 13"/>
          <p:cNvGraphicFramePr/>
          <p:nvPr/>
        </p:nvGraphicFramePr>
        <p:xfrm>
          <a:off x="183960" y="768960"/>
          <a:ext cx="2364480" cy="25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6" name="Gráfico 14"/>
          <p:cNvGraphicFramePr/>
          <p:nvPr/>
        </p:nvGraphicFramePr>
        <p:xfrm>
          <a:off x="2641680" y="3429000"/>
          <a:ext cx="8445960" cy="25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7" name="Gráfico 15"/>
          <p:cNvGraphicFramePr/>
          <p:nvPr/>
        </p:nvGraphicFramePr>
        <p:xfrm>
          <a:off x="183960" y="3429000"/>
          <a:ext cx="2364480" cy="25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89" name="CaixaDeTexto 5"/>
          <p:cNvSpPr/>
          <p:nvPr/>
        </p:nvSpPr>
        <p:spPr>
          <a:xfrm>
            <a:off x="631800" y="303480"/>
            <a:ext cx="1051668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b="1" lang="pt-BR" sz="2400" spc="-1" strike="noStrike">
                <a:solidFill>
                  <a:srgbClr val="006a6b"/>
                </a:solidFill>
                <a:latin typeface="Trebuchet MS"/>
              </a:rPr>
              <a:t>Metas Quantitativas de Produção Hospitalar – 2008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0" name="CaixaDeTexto 6"/>
          <p:cNvSpPr/>
          <p:nvPr/>
        </p:nvSpPr>
        <p:spPr>
          <a:xfrm>
            <a:off x="11091600" y="1842480"/>
            <a:ext cx="1054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pt-BR" sz="1800" spc="-1" strike="noStrike">
                <a:solidFill>
                  <a:srgbClr val="ff0000"/>
                </a:solidFill>
                <a:latin typeface="Calibri"/>
              </a:rPr>
              <a:t>Meta Suspensa</a:t>
            </a: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91" name="Gráfico 14"/>
          <p:cNvGraphicFramePr/>
          <p:nvPr/>
        </p:nvGraphicFramePr>
        <p:xfrm>
          <a:off x="2636280" y="780120"/>
          <a:ext cx="8445960" cy="25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2" name="Gráfico 15"/>
          <p:cNvGraphicFramePr/>
          <p:nvPr/>
        </p:nvGraphicFramePr>
        <p:xfrm>
          <a:off x="193680" y="797400"/>
          <a:ext cx="2354760" cy="249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3" name="Gráfico 16"/>
          <p:cNvGraphicFramePr/>
          <p:nvPr/>
        </p:nvGraphicFramePr>
        <p:xfrm>
          <a:off x="2636280" y="3418920"/>
          <a:ext cx="8445960" cy="25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4" name="Gráfico 17"/>
          <p:cNvGraphicFramePr/>
          <p:nvPr/>
        </p:nvGraphicFramePr>
        <p:xfrm>
          <a:off x="190800" y="3429000"/>
          <a:ext cx="2354760" cy="250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96" name="CaixaDeTexto 6"/>
          <p:cNvSpPr/>
          <p:nvPr/>
        </p:nvSpPr>
        <p:spPr>
          <a:xfrm>
            <a:off x="631800" y="303480"/>
            <a:ext cx="1051668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b="1" lang="pt-BR" sz="2400" spc="-1" strike="noStrike">
                <a:solidFill>
                  <a:srgbClr val="006a6b"/>
                </a:solidFill>
                <a:latin typeface="Trebuchet MS"/>
              </a:rPr>
              <a:t>Metas Quantitativas de Produção Hospitalar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7" name="CaixaDeTexto 8"/>
          <p:cNvSpPr/>
          <p:nvPr/>
        </p:nvSpPr>
        <p:spPr>
          <a:xfrm>
            <a:off x="11082600" y="1872360"/>
            <a:ext cx="1098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pt-BR" sz="1800" spc="-1" strike="noStrike">
                <a:solidFill>
                  <a:srgbClr val="ff0000"/>
                </a:solidFill>
                <a:latin typeface="Calibri"/>
              </a:rPr>
              <a:t>Meta Suspensa</a:t>
            </a: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8" name="CaixaDeTexto 9"/>
          <p:cNvSpPr/>
          <p:nvPr/>
        </p:nvSpPr>
        <p:spPr>
          <a:xfrm>
            <a:off x="11093400" y="4149000"/>
            <a:ext cx="1098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pt-BR" sz="1800" spc="-1" strike="noStrike">
                <a:solidFill>
                  <a:srgbClr val="ff0000"/>
                </a:solidFill>
                <a:latin typeface="Calibri"/>
              </a:rPr>
              <a:t>Meta Suspensa</a:t>
            </a: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99" name="Gráfico 13"/>
          <p:cNvGraphicFramePr/>
          <p:nvPr/>
        </p:nvGraphicFramePr>
        <p:xfrm>
          <a:off x="2636280" y="774720"/>
          <a:ext cx="8445960" cy="25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0" name="Gráfico 14"/>
          <p:cNvGraphicFramePr/>
          <p:nvPr/>
        </p:nvGraphicFramePr>
        <p:xfrm>
          <a:off x="205200" y="797400"/>
          <a:ext cx="2340360" cy="249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1" name="Gráfico 15"/>
          <p:cNvGraphicFramePr/>
          <p:nvPr/>
        </p:nvGraphicFramePr>
        <p:xfrm>
          <a:off x="2636280" y="3429000"/>
          <a:ext cx="8445960" cy="249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2" name="Gráfico 16"/>
          <p:cNvGraphicFramePr/>
          <p:nvPr/>
        </p:nvGraphicFramePr>
        <p:xfrm>
          <a:off x="205200" y="3429000"/>
          <a:ext cx="2354760" cy="249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104" name="CaixaDeTexto 7"/>
          <p:cNvSpPr/>
          <p:nvPr/>
        </p:nvSpPr>
        <p:spPr>
          <a:xfrm>
            <a:off x="119160" y="236160"/>
            <a:ext cx="11377080" cy="17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rgbClr val="006a6b"/>
                </a:solidFill>
                <a:latin typeface="Trebuchet MS"/>
              </a:rPr>
              <a:t>Indicadores de Monitoramento – Portaria N° 866 de 31 de Dezembro de 2024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05" name="Gráfico 16"/>
          <p:cNvGraphicFramePr/>
          <p:nvPr/>
        </p:nvGraphicFramePr>
        <p:xfrm>
          <a:off x="2119680" y="794880"/>
          <a:ext cx="897372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6" name="Gráfico 17"/>
          <p:cNvGraphicFramePr/>
          <p:nvPr/>
        </p:nvGraphicFramePr>
        <p:xfrm>
          <a:off x="440280" y="794880"/>
          <a:ext cx="158184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7" name="Gráfico 18"/>
          <p:cNvGraphicFramePr/>
          <p:nvPr/>
        </p:nvGraphicFramePr>
        <p:xfrm>
          <a:off x="2119680" y="3357000"/>
          <a:ext cx="8973720" cy="258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8" name="Gráfico 19"/>
          <p:cNvGraphicFramePr/>
          <p:nvPr/>
        </p:nvGraphicFramePr>
        <p:xfrm>
          <a:off x="451800" y="3357000"/>
          <a:ext cx="1570320" cy="258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110" name="CaixaDeTexto 7"/>
          <p:cNvSpPr/>
          <p:nvPr/>
        </p:nvSpPr>
        <p:spPr>
          <a:xfrm>
            <a:off x="119160" y="236160"/>
            <a:ext cx="11377080" cy="17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rgbClr val="006a6b"/>
                </a:solidFill>
                <a:latin typeface="Trebuchet MS"/>
              </a:rPr>
              <a:t>Indicadores de Monitoramento – Portaria N° 866 de 31 de Dezembro de 2024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11" name="Gráfico 11"/>
          <p:cNvGraphicFramePr/>
          <p:nvPr/>
        </p:nvGraphicFramePr>
        <p:xfrm>
          <a:off x="2119680" y="793800"/>
          <a:ext cx="8973720" cy="247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2" name="Gráfico 12"/>
          <p:cNvGraphicFramePr/>
          <p:nvPr/>
        </p:nvGraphicFramePr>
        <p:xfrm>
          <a:off x="451800" y="793800"/>
          <a:ext cx="1581840" cy="247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3" name="Gráfico 13"/>
          <p:cNvGraphicFramePr/>
          <p:nvPr/>
        </p:nvGraphicFramePr>
        <p:xfrm>
          <a:off x="2119680" y="3357000"/>
          <a:ext cx="8973720" cy="258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4" name="Gráfico 14"/>
          <p:cNvGraphicFramePr/>
          <p:nvPr/>
        </p:nvGraphicFramePr>
        <p:xfrm>
          <a:off x="451800" y="3357000"/>
          <a:ext cx="1581840" cy="258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116" name="CaixaDeTexto 7"/>
          <p:cNvSpPr/>
          <p:nvPr/>
        </p:nvSpPr>
        <p:spPr>
          <a:xfrm>
            <a:off x="119160" y="236160"/>
            <a:ext cx="11377080" cy="17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rgbClr val="006a6b"/>
                </a:solidFill>
                <a:latin typeface="Trebuchet MS"/>
              </a:rPr>
              <a:t>Indicadores de Monitoramento – Portaria N° 866 de 31 de Dezembro de 2024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17" name="Gráfico 11"/>
          <p:cNvGraphicFramePr/>
          <p:nvPr/>
        </p:nvGraphicFramePr>
        <p:xfrm>
          <a:off x="2119680" y="793800"/>
          <a:ext cx="8973720" cy="247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8" name="Gráfico 12"/>
          <p:cNvGraphicFramePr/>
          <p:nvPr/>
        </p:nvGraphicFramePr>
        <p:xfrm>
          <a:off x="451800" y="793800"/>
          <a:ext cx="1581840" cy="247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9" name="Gráfico 14"/>
          <p:cNvGraphicFramePr/>
          <p:nvPr/>
        </p:nvGraphicFramePr>
        <p:xfrm>
          <a:off x="451800" y="3357000"/>
          <a:ext cx="1581840" cy="258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0" name="Gráfico 15"/>
          <p:cNvGraphicFramePr/>
          <p:nvPr/>
        </p:nvGraphicFramePr>
        <p:xfrm>
          <a:off x="2119680" y="3357000"/>
          <a:ext cx="8973720" cy="258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122" name="CaixaDeTexto 7"/>
          <p:cNvSpPr/>
          <p:nvPr/>
        </p:nvSpPr>
        <p:spPr>
          <a:xfrm>
            <a:off x="479520" y="199800"/>
            <a:ext cx="10516680" cy="10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CaixaDeTexto 5"/>
          <p:cNvSpPr/>
          <p:nvPr/>
        </p:nvSpPr>
        <p:spPr>
          <a:xfrm>
            <a:off x="119160" y="236160"/>
            <a:ext cx="11377080" cy="17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rgbClr val="006a6b"/>
                </a:solidFill>
                <a:latin typeface="Trebuchet MS"/>
              </a:rPr>
              <a:t>Indicadores de Monitoramento – Portaria N° 866 de 31 de Dezembro de 2024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24" name="Gráfico 6"/>
          <p:cNvGraphicFramePr/>
          <p:nvPr/>
        </p:nvGraphicFramePr>
        <p:xfrm>
          <a:off x="2207520" y="1848240"/>
          <a:ext cx="8885520" cy="287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5" name="Gráfico 8"/>
          <p:cNvGraphicFramePr/>
          <p:nvPr/>
        </p:nvGraphicFramePr>
        <p:xfrm>
          <a:off x="551520" y="1847520"/>
          <a:ext cx="1581840" cy="287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" descr=""/>
          <p:cNvPicPr/>
          <p:nvPr/>
        </p:nvPicPr>
        <p:blipFill>
          <a:blip r:embed="rId1"/>
          <a:srcRect l="0" t="3158" r="4523" b="0"/>
          <a:stretch/>
        </p:blipFill>
        <p:spPr>
          <a:xfrm>
            <a:off x="335520" y="797400"/>
            <a:ext cx="10613880" cy="5497560"/>
          </a:xfrm>
          <a:prstGeom prst="rect">
            <a:avLst/>
          </a:prstGeom>
          <a:ln w="0">
            <a:noFill/>
          </a:ln>
        </p:spPr>
      </p:pic>
      <p:pic>
        <p:nvPicPr>
          <p:cNvPr id="26" name="Imagem 4" descr=""/>
          <p:cNvPicPr/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pic>
        <p:nvPicPr>
          <p:cNvPr id="27" name="Imagem 5" descr=""/>
          <p:cNvPicPr/>
          <p:nvPr/>
        </p:nvPicPr>
        <p:blipFill>
          <a:blip r:embed="rId4"/>
          <a:stretch/>
        </p:blipFill>
        <p:spPr>
          <a:xfrm>
            <a:off x="479520" y="908640"/>
            <a:ext cx="1950480" cy="475200"/>
          </a:xfrm>
          <a:prstGeom prst="rect">
            <a:avLst/>
          </a:prstGeom>
          <a:ln w="0">
            <a:noFill/>
          </a:ln>
        </p:spPr>
      </p:pic>
      <p:sp>
        <p:nvSpPr>
          <p:cNvPr id="28" name="CaixaDeTexto 7"/>
          <p:cNvSpPr/>
          <p:nvPr/>
        </p:nvSpPr>
        <p:spPr>
          <a:xfrm>
            <a:off x="475560" y="-28800"/>
            <a:ext cx="957672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3200" spc="-1" strike="noStrike">
                <a:solidFill>
                  <a:srgbClr val="006a6b"/>
                </a:solidFill>
                <a:latin typeface="Trebuchet MS"/>
              </a:rPr>
              <a:t>Aspiração</a:t>
            </a:r>
            <a:r>
              <a:rPr b="1" lang="pt-BR" sz="3200" spc="-1" strike="noStrike">
                <a:solidFill>
                  <a:srgbClr val="006a6b"/>
                </a:solidFill>
                <a:latin typeface="Calibri"/>
              </a:rPr>
              <a:t>, Propósito, Valores e Jeito de Ser M’Boi</a:t>
            </a: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127" name="CaixaDeTexto 5"/>
          <p:cNvSpPr/>
          <p:nvPr/>
        </p:nvSpPr>
        <p:spPr>
          <a:xfrm>
            <a:off x="631800" y="303480"/>
            <a:ext cx="1051668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b="1" lang="pt-BR" sz="2400" spc="-1" strike="noStrike">
                <a:solidFill>
                  <a:srgbClr val="006a6b"/>
                </a:solidFill>
                <a:latin typeface="Trebuchet MS"/>
              </a:rPr>
              <a:t> </a:t>
            </a:r>
            <a:r>
              <a:rPr b="1" lang="pt-BR" sz="2400" spc="-1" strike="noStrike">
                <a:solidFill>
                  <a:srgbClr val="006a6b"/>
                </a:solidFill>
                <a:latin typeface="Trebuchet MS"/>
              </a:rPr>
              <a:t>Indicadores de Produção Hospitalar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28" name="Gráfico 10"/>
          <p:cNvGraphicFramePr/>
          <p:nvPr/>
        </p:nvGraphicFramePr>
        <p:xfrm>
          <a:off x="2636280" y="774720"/>
          <a:ext cx="8445960" cy="25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9" name="Gráfico 11"/>
          <p:cNvGraphicFramePr/>
          <p:nvPr/>
        </p:nvGraphicFramePr>
        <p:xfrm>
          <a:off x="201960" y="774720"/>
          <a:ext cx="2367360" cy="25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0" name="Gráfico 12"/>
          <p:cNvGraphicFramePr/>
          <p:nvPr/>
        </p:nvGraphicFramePr>
        <p:xfrm>
          <a:off x="2636280" y="3429000"/>
          <a:ext cx="8445960" cy="249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1" name="Gráfico 13"/>
          <p:cNvGraphicFramePr/>
          <p:nvPr/>
        </p:nvGraphicFramePr>
        <p:xfrm>
          <a:off x="201960" y="3429000"/>
          <a:ext cx="2367360" cy="249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133" name="CaixaDeTexto 6"/>
          <p:cNvSpPr/>
          <p:nvPr/>
        </p:nvSpPr>
        <p:spPr>
          <a:xfrm>
            <a:off x="631800" y="303480"/>
            <a:ext cx="1051668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b="1" lang="pt-BR" sz="2400" spc="-1" strike="noStrike">
                <a:solidFill>
                  <a:srgbClr val="006a6b"/>
                </a:solidFill>
                <a:latin typeface="Trebuchet MS"/>
              </a:rPr>
              <a:t> </a:t>
            </a:r>
            <a:r>
              <a:rPr b="1" lang="pt-BR" sz="2400" spc="-1" strike="noStrike">
                <a:solidFill>
                  <a:srgbClr val="006a6b"/>
                </a:solidFill>
                <a:latin typeface="Trebuchet MS"/>
              </a:rPr>
              <a:t>Indicadores de Produção Hospitalar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34" name="Gráfico 11"/>
          <p:cNvGraphicFramePr/>
          <p:nvPr/>
        </p:nvGraphicFramePr>
        <p:xfrm>
          <a:off x="2636280" y="774720"/>
          <a:ext cx="8445960" cy="25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5" name="Gráfico 12"/>
          <p:cNvGraphicFramePr/>
          <p:nvPr/>
        </p:nvGraphicFramePr>
        <p:xfrm>
          <a:off x="206280" y="796320"/>
          <a:ext cx="2363040" cy="249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6" name="Gráfico 13"/>
          <p:cNvGraphicFramePr/>
          <p:nvPr/>
        </p:nvGraphicFramePr>
        <p:xfrm>
          <a:off x="2636280" y="3429000"/>
          <a:ext cx="8445960" cy="249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7" name="Gráfico 14"/>
          <p:cNvGraphicFramePr/>
          <p:nvPr/>
        </p:nvGraphicFramePr>
        <p:xfrm>
          <a:off x="201960" y="3429000"/>
          <a:ext cx="2363040" cy="249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139" name="CaixaDeTexto 5"/>
          <p:cNvSpPr/>
          <p:nvPr/>
        </p:nvSpPr>
        <p:spPr>
          <a:xfrm>
            <a:off x="631800" y="303480"/>
            <a:ext cx="1051668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b="1" lang="pt-BR" sz="2400" spc="-1" strike="noStrike">
                <a:solidFill>
                  <a:srgbClr val="006a6b"/>
                </a:solidFill>
                <a:latin typeface="Trebuchet MS"/>
              </a:rPr>
              <a:t> </a:t>
            </a:r>
            <a:r>
              <a:rPr b="1" lang="pt-BR" sz="2400" spc="-1" strike="noStrike">
                <a:solidFill>
                  <a:srgbClr val="006a6b"/>
                </a:solidFill>
                <a:latin typeface="Trebuchet MS"/>
              </a:rPr>
              <a:t>Indicadores de Produção Hospitalar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40" name="Gráfico 6"/>
          <p:cNvGraphicFramePr/>
          <p:nvPr/>
        </p:nvGraphicFramePr>
        <p:xfrm>
          <a:off x="2786400" y="1688760"/>
          <a:ext cx="8897040" cy="286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1" name="Gráfico 11"/>
          <p:cNvGraphicFramePr/>
          <p:nvPr/>
        </p:nvGraphicFramePr>
        <p:xfrm>
          <a:off x="265680" y="1688760"/>
          <a:ext cx="2360520" cy="286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pic>
        <p:nvPicPr>
          <p:cNvPr id="143" name="Imagem 12" descr=""/>
          <p:cNvPicPr/>
          <p:nvPr/>
        </p:nvPicPr>
        <p:blipFill>
          <a:blip r:embed="rId2"/>
          <a:stretch/>
        </p:blipFill>
        <p:spPr>
          <a:xfrm>
            <a:off x="263520" y="116640"/>
            <a:ext cx="10383120" cy="5832360"/>
          </a:xfrm>
          <a:prstGeom prst="rect">
            <a:avLst/>
          </a:prstGeom>
          <a:ln w="0">
            <a:noFill/>
          </a:ln>
        </p:spPr>
      </p:pic>
      <p:pic>
        <p:nvPicPr>
          <p:cNvPr id="144" name="Imagem 14" descr=""/>
          <p:cNvPicPr/>
          <p:nvPr/>
        </p:nvPicPr>
        <p:blipFill>
          <a:blip r:embed="rId3"/>
          <a:stretch/>
        </p:blipFill>
        <p:spPr>
          <a:xfrm>
            <a:off x="9453600" y="1772640"/>
            <a:ext cx="2386080" cy="2386080"/>
          </a:xfrm>
          <a:prstGeom prst="rect">
            <a:avLst/>
          </a:prstGeom>
          <a:ln w="0">
            <a:noFill/>
          </a:ln>
        </p:spPr>
      </p:pic>
      <p:sp>
        <p:nvSpPr>
          <p:cNvPr id="145" name="Retângulo: Cantos Arredondados 1"/>
          <p:cNvSpPr/>
          <p:nvPr/>
        </p:nvSpPr>
        <p:spPr>
          <a:xfrm>
            <a:off x="2063520" y="4725000"/>
            <a:ext cx="503640" cy="93564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6" name="Retângulo: Cantos Arredondados 5"/>
          <p:cNvSpPr/>
          <p:nvPr/>
        </p:nvSpPr>
        <p:spPr>
          <a:xfrm>
            <a:off x="3287520" y="4725000"/>
            <a:ext cx="863640" cy="93564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7" name="Retângulo: Cantos Arredondados 6"/>
          <p:cNvSpPr/>
          <p:nvPr/>
        </p:nvSpPr>
        <p:spPr>
          <a:xfrm>
            <a:off x="11855880" y="2565000"/>
            <a:ext cx="242280" cy="21564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t-BR" sz="1050" spc="-1" strike="noStrike">
                <a:solidFill>
                  <a:schemeClr val="dk1"/>
                </a:solidFill>
                <a:latin typeface="Calibri"/>
              </a:rPr>
              <a:t>1</a:t>
            </a:r>
            <a:endParaRPr b="0" lang="pt-BR" sz="105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8" name="Retângulo: Cantos Arredondados 7"/>
          <p:cNvSpPr/>
          <p:nvPr/>
        </p:nvSpPr>
        <p:spPr>
          <a:xfrm>
            <a:off x="11855880" y="3033000"/>
            <a:ext cx="242280" cy="21564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t-BR" sz="1050" spc="-1" strike="noStrike">
                <a:solidFill>
                  <a:schemeClr val="dk1"/>
                </a:solidFill>
                <a:latin typeface="Calibri"/>
              </a:rPr>
              <a:t>2</a:t>
            </a:r>
            <a:endParaRPr b="0" lang="pt-BR" sz="105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Retângulo: Cantos Arredondados 8"/>
          <p:cNvSpPr/>
          <p:nvPr/>
        </p:nvSpPr>
        <p:spPr>
          <a:xfrm>
            <a:off x="11855880" y="3427920"/>
            <a:ext cx="242280" cy="21564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t-BR" sz="1050" spc="-1" strike="noStrike">
                <a:solidFill>
                  <a:schemeClr val="dk1"/>
                </a:solidFill>
                <a:latin typeface="Calibri"/>
              </a:rPr>
              <a:t>3</a:t>
            </a:r>
            <a:endParaRPr b="0" lang="pt-BR" sz="105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aixaDeTexto 7"/>
          <p:cNvSpPr/>
          <p:nvPr/>
        </p:nvSpPr>
        <p:spPr>
          <a:xfrm>
            <a:off x="475560" y="-28800"/>
            <a:ext cx="957672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3200" spc="-1" strike="noStrike">
                <a:solidFill>
                  <a:srgbClr val="006a6b"/>
                </a:solidFill>
                <a:latin typeface="Trebuchet MS"/>
              </a:rPr>
              <a:t>Recursos Humanos | Dezembro 2025</a:t>
            </a: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1" name="CaixaDeTexto 1"/>
          <p:cNvSpPr/>
          <p:nvPr/>
        </p:nvSpPr>
        <p:spPr>
          <a:xfrm>
            <a:off x="8256240" y="184320"/>
            <a:ext cx="283356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1000" spc="-1" strike="noStrike">
                <a:solidFill>
                  <a:srgbClr val="006a6b"/>
                </a:solidFill>
                <a:latin typeface="Calibri"/>
              </a:rPr>
              <a:t>Média HC 12 últimos meses 2321</a:t>
            </a: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pt-BR" sz="14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52" name="Gráfico 5"/>
          <p:cNvGraphicFramePr/>
          <p:nvPr/>
        </p:nvGraphicFramePr>
        <p:xfrm>
          <a:off x="839520" y="548640"/>
          <a:ext cx="10250280" cy="374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53" name="Gráfico 8"/>
          <p:cNvGraphicFramePr/>
          <p:nvPr/>
        </p:nvGraphicFramePr>
        <p:xfrm>
          <a:off x="839520" y="4298760"/>
          <a:ext cx="10250280" cy="143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4" name="Retângulo: Cantos Arredondados 6"/>
          <p:cNvSpPr/>
          <p:nvPr/>
        </p:nvSpPr>
        <p:spPr>
          <a:xfrm>
            <a:off x="10056600" y="1603080"/>
            <a:ext cx="503640" cy="241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t-BR" sz="1050" spc="-1" strike="noStrike">
                <a:solidFill>
                  <a:schemeClr val="dk1"/>
                </a:solidFill>
                <a:latin typeface="Calibri"/>
              </a:rPr>
              <a:t>65%</a:t>
            </a:r>
            <a:endParaRPr b="0" lang="pt-BR" sz="105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156" name="CaixaDeTexto 7"/>
          <p:cNvSpPr/>
          <p:nvPr/>
        </p:nvSpPr>
        <p:spPr>
          <a:xfrm>
            <a:off x="475560" y="-28800"/>
            <a:ext cx="957672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3200" spc="-1" strike="noStrike">
                <a:solidFill>
                  <a:srgbClr val="006a6b"/>
                </a:solidFill>
                <a:latin typeface="Trebuchet MS"/>
              </a:rPr>
              <a:t>Agenda</a:t>
            </a: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7" name="CaixaDeTexto 6"/>
          <p:cNvSpPr/>
          <p:nvPr/>
        </p:nvSpPr>
        <p:spPr>
          <a:xfrm>
            <a:off x="475560" y="797400"/>
            <a:ext cx="11372760" cy="56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Informes e Destaques do Mês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Metas do Contrato de Gestão e RH – Renata 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chemeClr val="lt1"/>
                </a:solidFill>
                <a:highlight>
                  <a:srgbClr val="00969a"/>
                </a:highlight>
                <a:latin typeface="Calibri"/>
              </a:rPr>
              <a:t>Demonstrativo de Resultados – Alexandre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Atendimento ao Cliente e Experiência Paciente – Pedro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Centro de Comando Operacional – Fluxo do Paciente – Juliana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Melhorias 2025 – Linha urgência e Emergência -  Roseny 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1800" spc="-1" strike="noStrike">
                <a:solidFill>
                  <a:srgbClr val="008080"/>
                </a:solidFill>
                <a:latin typeface="Calibri"/>
              </a:rPr>
              <a:t>  </a:t>
            </a: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457200"/>
              </a:tabLst>
            </a:pP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457200"/>
              </a:tabLst>
            </a:pP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think-cell data - do not delete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9" name="think-cell data - do not delete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0" y="1440"/>
                    <a:ext cx="1080" cy="1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0" y="2061000"/>
            <a:ext cx="12191760" cy="1656000"/>
          </a:xfrm>
          <a:prstGeom prst="rect">
            <a:avLst/>
          </a:prstGeom>
          <a:solidFill>
            <a:srgbClr val="399593"/>
          </a:solidFill>
          <a:ln w="0">
            <a:noFill/>
          </a:ln>
        </p:spPr>
        <p:txBody>
          <a:bodyPr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de-DE" sz="4400" spc="-1" strike="noStrike">
                <a:solidFill>
                  <a:schemeClr val="lt1"/>
                </a:solidFill>
                <a:latin typeface="Lucida Sans Unicode"/>
              </a:rPr>
              <a:t>Relatório Financeiro Mensal</a:t>
            </a:r>
            <a:br>
              <a:rPr sz="4400"/>
            </a:br>
            <a:r>
              <a:rPr b="1" lang="de-DE" sz="3600" spc="-1" strike="noStrike">
                <a:solidFill>
                  <a:schemeClr val="lt1"/>
                </a:solidFill>
                <a:latin typeface="Lucida Sans Unicode"/>
              </a:rPr>
              <a:t>Hospital Municipal Dr. Moysés Deutsch</a:t>
            </a:r>
            <a:endParaRPr b="0" lang="pt-BR" sz="36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61" name="Imagem 5" descr=""/>
          <p:cNvPicPr/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64600" y="10080"/>
            <a:ext cx="1127160" cy="807840"/>
          </a:xfrm>
          <a:prstGeom prst="rect">
            <a:avLst/>
          </a:prstGeom>
          <a:ln w="0">
            <a:noFill/>
          </a:ln>
        </p:spPr>
      </p:pic>
      <p:sp>
        <p:nvSpPr>
          <p:cNvPr id="162" name="CaixaDeTexto 8"/>
          <p:cNvSpPr/>
          <p:nvPr/>
        </p:nvSpPr>
        <p:spPr>
          <a:xfrm>
            <a:off x="10419840" y="3747240"/>
            <a:ext cx="17719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pt-BR" sz="1800" spc="-1" strike="noStrike">
                <a:solidFill>
                  <a:srgbClr val="008080"/>
                </a:solidFill>
                <a:latin typeface="Calibri"/>
              </a:rPr>
              <a:t>Dezembro.2025</a:t>
            </a: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think-cell data - do not delete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4" name="think-cell data - do not delete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0" y="1440"/>
                    <a:ext cx="1080" cy="1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65" name="Imagem 4" descr=""/>
          <p:cNvPicPr/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166" name="Retângulo 1"/>
          <p:cNvSpPr/>
          <p:nvPr/>
        </p:nvSpPr>
        <p:spPr>
          <a:xfrm>
            <a:off x="8052840" y="44640"/>
            <a:ext cx="4091400" cy="707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67" name="Imagem 3" descr=""/>
          <p:cNvPicPr/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136600" y="-2736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168" name="CaixaDeTexto 6"/>
          <p:cNvSpPr/>
          <p:nvPr/>
        </p:nvSpPr>
        <p:spPr>
          <a:xfrm>
            <a:off x="47160" y="97560"/>
            <a:ext cx="95767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800" spc="-1" strike="noStrike">
                <a:solidFill>
                  <a:srgbClr val="006a6b"/>
                </a:solidFill>
                <a:latin typeface="Trebuchet MS"/>
              </a:rPr>
              <a:t>Destaques Financeiros| Dezembro 2025</a:t>
            </a: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9" name="Group 149"/>
          <p:cNvGrpSpPr/>
          <p:nvPr/>
        </p:nvGrpSpPr>
        <p:grpSpPr>
          <a:xfrm>
            <a:off x="208440" y="901800"/>
            <a:ext cx="8159760" cy="3042360"/>
            <a:chOff x="208440" y="901800"/>
            <a:chExt cx="8159760" cy="3042360"/>
          </a:xfrm>
        </p:grpSpPr>
        <p:sp>
          <p:nvSpPr>
            <p:cNvPr id="170" name="Rectangle 150"/>
            <p:cNvSpPr/>
            <p:nvPr/>
          </p:nvSpPr>
          <p:spPr>
            <a:xfrm>
              <a:off x="214560" y="902160"/>
              <a:ext cx="8147520" cy="304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317520">
                <a:lnSpc>
                  <a:spcPct val="100000"/>
                </a:lnSpc>
              </a:pPr>
              <a:endParaRPr b="0" lang="en-US" sz="125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171" name="Straight Connector 151"/>
            <p:cNvCxnSpPr/>
            <p:nvPr/>
          </p:nvCxnSpPr>
          <p:spPr>
            <a:xfrm>
              <a:off x="208440" y="901800"/>
              <a:ext cx="8160120" cy="360"/>
            </a:xfrm>
            <a:prstGeom prst="straightConnector1">
              <a:avLst/>
            </a:prstGeom>
            <a:ln w="12700">
              <a:solidFill>
                <a:srgbClr val="399593"/>
              </a:solidFill>
              <a:round/>
            </a:ln>
          </p:spPr>
        </p:cxnSp>
        <p:cxnSp>
          <p:nvCxnSpPr>
            <p:cNvPr id="172" name="Straight Connector 152"/>
            <p:cNvCxnSpPr/>
            <p:nvPr/>
          </p:nvCxnSpPr>
          <p:spPr>
            <a:xfrm>
              <a:off x="208440" y="3944160"/>
              <a:ext cx="8160120" cy="360"/>
            </a:xfrm>
            <a:prstGeom prst="straightConnector1">
              <a:avLst/>
            </a:prstGeom>
            <a:ln w="12700">
              <a:solidFill>
                <a:srgbClr val="004f92"/>
              </a:solidFill>
              <a:round/>
            </a:ln>
          </p:spPr>
        </p:cxnSp>
      </p:grpSp>
      <p:sp>
        <p:nvSpPr>
          <p:cNvPr id="173" name="Retângulo 4"/>
          <p:cNvSpPr/>
          <p:nvPr/>
        </p:nvSpPr>
        <p:spPr>
          <a:xfrm>
            <a:off x="47160" y="576000"/>
            <a:ext cx="45403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317520">
              <a:lnSpc>
                <a:spcPct val="100000"/>
              </a:lnSpc>
              <a:tabLst>
                <a:tab algn="l" pos="0"/>
              </a:tabLst>
            </a:pPr>
            <a:r>
              <a:rPr b="1" lang="pt-BR" sz="1400" spc="-1" strike="noStrike">
                <a:solidFill>
                  <a:srgbClr val="399593"/>
                </a:solidFill>
                <a:latin typeface="Segoe UI"/>
                <a:ea typeface="Verdana"/>
              </a:rPr>
              <a:t>Demonstrativo de Resultado e Posição de Caixa</a:t>
            </a:r>
            <a:endParaRPr b="0" lang="pt-BR" sz="14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74" name="Chart 3"/>
          <p:cNvGraphicFramePr/>
          <p:nvPr/>
        </p:nvGraphicFramePr>
        <p:xfrm>
          <a:off x="492480" y="4376880"/>
          <a:ext cx="10839600" cy="69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75" name="Conector reto 24"/>
          <p:cNvCxnSpPr/>
          <p:nvPr/>
        </p:nvCxnSpPr>
        <p:spPr>
          <a:xfrm flipV="1">
            <a:off x="10275840" y="4546440"/>
            <a:ext cx="360" cy="8460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176" name="Retângulo 25"/>
          <p:cNvSpPr/>
          <p:nvPr/>
        </p:nvSpPr>
        <p:spPr>
          <a:xfrm>
            <a:off x="2391120" y="4038480"/>
            <a:ext cx="178920" cy="132840"/>
          </a:xfrm>
          <a:prstGeom prst="rect">
            <a:avLst/>
          </a:prstGeom>
          <a:solidFill>
            <a:srgbClr val="6f8db9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77" name="Conector reto 26"/>
          <p:cNvCxnSpPr/>
          <p:nvPr/>
        </p:nvCxnSpPr>
        <p:spPr>
          <a:xfrm>
            <a:off x="3476880" y="4105080"/>
            <a:ext cx="57240" cy="360"/>
          </a:xfrm>
          <a:prstGeom prst="straightConnector1">
            <a:avLst/>
          </a:prstGeom>
          <a:ln cap="rnd" w="19050">
            <a:solidFill>
              <a:srgbClr val="000000"/>
            </a:solidFill>
            <a:prstDash val="dash"/>
            <a:miter/>
          </a:ln>
        </p:spPr>
      </p:cxnSp>
      <p:cxnSp>
        <p:nvCxnSpPr>
          <p:cNvPr id="178" name="Conector reto 36"/>
          <p:cNvCxnSpPr/>
          <p:nvPr/>
        </p:nvCxnSpPr>
        <p:spPr>
          <a:xfrm flipH="1">
            <a:off x="3213360" y="4105080"/>
            <a:ext cx="57240" cy="360"/>
          </a:xfrm>
          <a:prstGeom prst="straightConnector1">
            <a:avLst/>
          </a:prstGeom>
          <a:ln cap="rnd" w="19050">
            <a:solidFill>
              <a:srgbClr val="000000"/>
            </a:solidFill>
            <a:prstDash val="dash"/>
            <a:miter/>
          </a:ln>
        </p:spPr>
      </p:cxnSp>
      <p:sp>
        <p:nvSpPr>
          <p:cNvPr id="179" name="Elipse 38"/>
          <p:cNvSpPr/>
          <p:nvPr/>
        </p:nvSpPr>
        <p:spPr>
          <a:xfrm>
            <a:off x="3341880" y="4073400"/>
            <a:ext cx="63000" cy="630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0" bIns="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0" name="Espaço Reservado para Texto 2"/>
          <p:cNvSpPr/>
          <p:nvPr/>
        </p:nvSpPr>
        <p:spPr>
          <a:xfrm>
            <a:off x="2621160" y="4046400"/>
            <a:ext cx="480600" cy="13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defTabSz="914400">
              <a:lnSpc>
                <a:spcPct val="90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Repasses</a:t>
            </a: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1" name="Espaço Reservado para Texto 2"/>
          <p:cNvSpPr/>
          <p:nvPr/>
        </p:nvSpPr>
        <p:spPr>
          <a:xfrm>
            <a:off x="3594600" y="4046400"/>
            <a:ext cx="705960" cy="13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defTabSz="914400">
              <a:lnSpc>
                <a:spcPct val="90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Gastos Totais</a:t>
            </a: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82" name="Chart 3"/>
          <p:cNvGraphicFramePr/>
          <p:nvPr/>
        </p:nvGraphicFramePr>
        <p:xfrm>
          <a:off x="551520" y="4881240"/>
          <a:ext cx="10728720" cy="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5" name="Text Placeholder 2"/>
          <p:cNvSpPr/>
          <p:nvPr/>
        </p:nvSpPr>
        <p:spPr>
          <a:xfrm>
            <a:off x="797400" y="5341320"/>
            <a:ext cx="36144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 defTabSz="387000">
              <a:lnSpc>
                <a:spcPct val="100000"/>
              </a:lnSpc>
              <a:tabLst>
                <a:tab algn="l" pos="0"/>
              </a:tabLst>
            </a:pPr>
            <a:endParaRPr b="1" lang="pt-BR" sz="10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186" name="Text Placeholder 2"/>
          <p:cNvSpPr/>
          <p:nvPr/>
        </p:nvSpPr>
        <p:spPr>
          <a:xfrm>
            <a:off x="781200" y="5330880"/>
            <a:ext cx="37764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 defTabSz="387000">
              <a:lnSpc>
                <a:spcPct val="100000"/>
              </a:lnSpc>
              <a:tabLst>
                <a:tab algn="l" pos="0"/>
              </a:tabLst>
            </a:pPr>
            <a:endParaRPr b="1" lang="pt-BR" sz="10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187" name="Text Placeholder 2"/>
          <p:cNvSpPr/>
          <p:nvPr/>
        </p:nvSpPr>
        <p:spPr>
          <a:xfrm>
            <a:off x="858960" y="5290560"/>
            <a:ext cx="36324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 defTabSz="387000">
              <a:lnSpc>
                <a:spcPct val="100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dez-24</a:t>
            </a: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8" name="Text Placeholder 2"/>
          <p:cNvSpPr/>
          <p:nvPr/>
        </p:nvSpPr>
        <p:spPr>
          <a:xfrm>
            <a:off x="1685880" y="5289480"/>
            <a:ext cx="34272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 defTabSz="387000">
              <a:lnSpc>
                <a:spcPct val="100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jan-25</a:t>
            </a: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9" name="Text Placeholder 2"/>
          <p:cNvSpPr/>
          <p:nvPr/>
        </p:nvSpPr>
        <p:spPr>
          <a:xfrm>
            <a:off x="2460960" y="5302440"/>
            <a:ext cx="34416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 defTabSz="387000">
              <a:lnSpc>
                <a:spcPct val="100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fev-25</a:t>
            </a: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0" name="Text Placeholder 2"/>
          <p:cNvSpPr/>
          <p:nvPr/>
        </p:nvSpPr>
        <p:spPr>
          <a:xfrm flipH="1">
            <a:off x="3138480" y="5270400"/>
            <a:ext cx="575280" cy="1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 defTabSz="387000">
              <a:lnSpc>
                <a:spcPct val="100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mar-25</a:t>
            </a: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1" name="Text Placeholder 2"/>
          <p:cNvSpPr/>
          <p:nvPr/>
        </p:nvSpPr>
        <p:spPr>
          <a:xfrm>
            <a:off x="4122000" y="5250240"/>
            <a:ext cx="355320" cy="14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 defTabSz="387000">
              <a:lnSpc>
                <a:spcPct val="100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abr-25</a:t>
            </a: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2" name="Text Placeholder 2"/>
          <p:cNvSpPr/>
          <p:nvPr/>
        </p:nvSpPr>
        <p:spPr>
          <a:xfrm>
            <a:off x="4945320" y="5251680"/>
            <a:ext cx="37764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 defTabSz="387000">
              <a:lnSpc>
                <a:spcPct val="100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mai-25</a:t>
            </a: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3" name="Text Placeholder 2"/>
          <p:cNvSpPr/>
          <p:nvPr/>
        </p:nvSpPr>
        <p:spPr>
          <a:xfrm>
            <a:off x="5796720" y="5239800"/>
            <a:ext cx="34884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 defTabSz="387000">
              <a:lnSpc>
                <a:spcPct val="100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jun-25</a:t>
            </a: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4" name="Text Placeholder 2"/>
          <p:cNvSpPr/>
          <p:nvPr/>
        </p:nvSpPr>
        <p:spPr>
          <a:xfrm>
            <a:off x="6570360" y="5260320"/>
            <a:ext cx="371160" cy="1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 defTabSz="387000">
              <a:lnSpc>
                <a:spcPct val="100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jul-25</a:t>
            </a: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5" name="Espaço Reservado para Texto 2"/>
          <p:cNvSpPr/>
          <p:nvPr/>
        </p:nvSpPr>
        <p:spPr>
          <a:xfrm>
            <a:off x="7437240" y="5051880"/>
            <a:ext cx="198000" cy="136080"/>
          </a:xfrm>
          <a:prstGeom prst="rect">
            <a:avLst/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7640" rIns="17640" tIns="0" bIns="0" anchor="ctr">
            <a:no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6,9</a:t>
            </a:r>
            <a:endParaRPr b="0" lang="pt-BR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Text Placeholder 2"/>
          <p:cNvSpPr/>
          <p:nvPr/>
        </p:nvSpPr>
        <p:spPr>
          <a:xfrm>
            <a:off x="7413120" y="5232240"/>
            <a:ext cx="3711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 defTabSz="387000">
              <a:lnSpc>
                <a:spcPct val="100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ago-25</a:t>
            </a: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7" name="Espaço Reservado para Texto 2"/>
          <p:cNvSpPr/>
          <p:nvPr/>
        </p:nvSpPr>
        <p:spPr>
          <a:xfrm>
            <a:off x="8295120" y="5016600"/>
            <a:ext cx="198000" cy="136080"/>
          </a:xfrm>
          <a:prstGeom prst="rect">
            <a:avLst/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7640" rIns="17640" tIns="0" bIns="0" anchor="ctr">
            <a:no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6,3</a:t>
            </a:r>
            <a:endParaRPr b="0" lang="pt-BR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Text Placeholder 2"/>
          <p:cNvSpPr/>
          <p:nvPr/>
        </p:nvSpPr>
        <p:spPr>
          <a:xfrm>
            <a:off x="8240040" y="5223960"/>
            <a:ext cx="33948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 defTabSz="387000">
              <a:lnSpc>
                <a:spcPct val="100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set-25</a:t>
            </a: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9" name="Espaço Reservado para Texto 2"/>
          <p:cNvSpPr/>
          <p:nvPr/>
        </p:nvSpPr>
        <p:spPr>
          <a:xfrm>
            <a:off x="9154080" y="5018760"/>
            <a:ext cx="198000" cy="136080"/>
          </a:xfrm>
          <a:prstGeom prst="rect">
            <a:avLst/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7640" rIns="17640" tIns="0" bIns="0" anchor="ctr">
            <a:no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6,8</a:t>
            </a:r>
            <a:endParaRPr b="0" lang="pt-BR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Text Placeholder 2"/>
          <p:cNvSpPr/>
          <p:nvPr/>
        </p:nvSpPr>
        <p:spPr>
          <a:xfrm>
            <a:off x="9132840" y="5216400"/>
            <a:ext cx="36144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 defTabSz="387000">
              <a:lnSpc>
                <a:spcPct val="100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out-25</a:t>
            </a: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1" name="Espaço Reservado para Texto 2"/>
          <p:cNvSpPr/>
          <p:nvPr/>
        </p:nvSpPr>
        <p:spPr>
          <a:xfrm>
            <a:off x="9900360" y="5036760"/>
            <a:ext cx="198000" cy="136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7640" rIns="17640" tIns="0" bIns="0" anchor="ctr">
            <a:no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rgbClr val="000000"/>
                </a:solidFill>
                <a:highlight>
                  <a:srgbClr val="c0c0c0"/>
                </a:highlight>
                <a:latin typeface="Calibri"/>
              </a:rPr>
              <a:t>6,3</a:t>
            </a:r>
            <a:endParaRPr b="0" lang="pt-BR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Text Placeholder 2"/>
          <p:cNvSpPr/>
          <p:nvPr/>
        </p:nvSpPr>
        <p:spPr>
          <a:xfrm>
            <a:off x="9861480" y="5219280"/>
            <a:ext cx="37764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 defTabSz="387000">
              <a:lnSpc>
                <a:spcPct val="100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nov-25</a:t>
            </a: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3" name="Text Placeholder 2"/>
          <p:cNvSpPr/>
          <p:nvPr/>
        </p:nvSpPr>
        <p:spPr>
          <a:xfrm>
            <a:off x="11078280" y="5316120"/>
            <a:ext cx="36324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 defTabSz="387000">
              <a:lnSpc>
                <a:spcPct val="100000"/>
              </a:lnSpc>
              <a:tabLst>
                <a:tab algn="l" pos="0"/>
              </a:tabLst>
            </a:pPr>
            <a:endParaRPr b="1" lang="pt-BR" sz="1000" spc="-1" strike="noStrike">
              <a:solidFill>
                <a:schemeClr val="dk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204" name="Retângulo 88"/>
          <p:cNvSpPr/>
          <p:nvPr/>
        </p:nvSpPr>
        <p:spPr>
          <a:xfrm>
            <a:off x="4546800" y="4043520"/>
            <a:ext cx="178920" cy="132840"/>
          </a:xfrm>
          <a:prstGeom prst="rect">
            <a:avLst/>
          </a:prstGeom>
          <a:solidFill>
            <a:srgbClr val="c0c0c0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5" name="Text Placeholder 2"/>
          <p:cNvSpPr/>
          <p:nvPr/>
        </p:nvSpPr>
        <p:spPr>
          <a:xfrm>
            <a:off x="4777200" y="4038480"/>
            <a:ext cx="95832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defTabSz="387000">
              <a:lnSpc>
                <a:spcPct val="100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alibri"/>
              </a:rPr>
              <a:t>Caixa e Aplicações</a:t>
            </a: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6" name="Retângulo 4"/>
          <p:cNvSpPr/>
          <p:nvPr/>
        </p:nvSpPr>
        <p:spPr>
          <a:xfrm>
            <a:off x="200160" y="3960720"/>
            <a:ext cx="45403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317520">
              <a:lnSpc>
                <a:spcPct val="100000"/>
              </a:lnSpc>
              <a:tabLst>
                <a:tab algn="l" pos="0"/>
              </a:tabLst>
            </a:pPr>
            <a:r>
              <a:rPr b="1" lang="pt-BR" sz="1200" spc="-1" strike="noStrike">
                <a:solidFill>
                  <a:srgbClr val="404040"/>
                </a:solidFill>
                <a:latin typeface="Segoe UI"/>
                <a:ea typeface="Verdana"/>
              </a:rPr>
              <a:t>Evolução Mensal </a:t>
            </a:r>
            <a:r>
              <a:rPr b="0" lang="pt-BR" sz="1200" spc="-1" strike="noStrike">
                <a:solidFill>
                  <a:srgbClr val="404040"/>
                </a:solidFill>
                <a:latin typeface="Segoe UI"/>
                <a:ea typeface="Verdana"/>
              </a:rPr>
              <a:t>(R$ MM)</a:t>
            </a:r>
            <a:endParaRPr b="0" lang="pt-BR" sz="1200" spc="-1" strike="noStrike">
              <a:solidFill>
                <a:srgbClr val="ffffff"/>
              </a:solidFill>
              <a:latin typeface="Calibri"/>
            </a:endParaRPr>
          </a:p>
          <a:p>
            <a:pPr defTabSz="317520">
              <a:lnSpc>
                <a:spcPct val="100000"/>
              </a:lnSpc>
              <a:tabLst>
                <a:tab algn="l" pos="0"/>
              </a:tabLst>
            </a:pPr>
            <a:r>
              <a:rPr b="0" i="1" lang="pt-BR" sz="1200" spc="-1" strike="noStrike">
                <a:solidFill>
                  <a:srgbClr val="404040"/>
                </a:solidFill>
                <a:latin typeface="Segoe UI"/>
                <a:ea typeface="Verdana"/>
              </a:rPr>
              <a:t>Últimos 12 meses</a:t>
            </a:r>
            <a:endParaRPr b="0" lang="pt-BR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7" name="Retângulo 4"/>
          <p:cNvSpPr/>
          <p:nvPr/>
        </p:nvSpPr>
        <p:spPr>
          <a:xfrm>
            <a:off x="8476560" y="908640"/>
            <a:ext cx="3522600" cy="344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317520">
              <a:lnSpc>
                <a:spcPct val="100000"/>
              </a:lnSpc>
            </a:pPr>
            <a:r>
              <a:rPr b="0" lang="pt-BR" sz="1100" spc="-1" strike="noStrike">
                <a:solidFill>
                  <a:srgbClr val="404040"/>
                </a:solidFill>
                <a:latin typeface="Segoe UI"/>
                <a:ea typeface="Verdana"/>
              </a:rPr>
              <a:t>O plano de trabalho permanece congelado desde out/24 quando houve o incremento de 81 novos profissionais ao plano de trabalho, reajustando o repasse para </a:t>
            </a:r>
            <a:r>
              <a:rPr b="1" lang="pt-BR" sz="1100" spc="-1" strike="noStrike">
                <a:solidFill>
                  <a:srgbClr val="404040"/>
                </a:solidFill>
                <a:latin typeface="Segoe UI"/>
                <a:ea typeface="Verdana"/>
              </a:rPr>
              <a:t>R$ 28,3MM. </a:t>
            </a:r>
            <a:r>
              <a:rPr b="0" lang="pt-BR" sz="1100" spc="-1" strike="noStrike">
                <a:solidFill>
                  <a:srgbClr val="404040"/>
                </a:solidFill>
                <a:latin typeface="Segoe UI"/>
                <a:ea typeface="Verdana"/>
              </a:rPr>
              <a:t>No entanto, não houve reajuste de inflação e dissidio para 2024 e 2025.</a:t>
            </a:r>
            <a:endParaRPr b="0" lang="pt-BR" sz="1100" spc="-1" strike="noStrike">
              <a:solidFill>
                <a:srgbClr val="ffffff"/>
              </a:solidFill>
              <a:latin typeface="Calibri"/>
            </a:endParaRPr>
          </a:p>
          <a:p>
            <a:pPr algn="just" defTabSz="317520">
              <a:lnSpc>
                <a:spcPct val="100000"/>
              </a:lnSpc>
            </a:pPr>
            <a:endParaRPr b="0" lang="pt-BR" sz="1100" spc="-1" strike="noStrike">
              <a:solidFill>
                <a:srgbClr val="ffffff"/>
              </a:solidFill>
              <a:latin typeface="Calibri"/>
            </a:endParaRPr>
          </a:p>
          <a:p>
            <a:pPr algn="just" defTabSz="317520">
              <a:lnSpc>
                <a:spcPct val="100000"/>
              </a:lnSpc>
            </a:pPr>
            <a:r>
              <a:rPr b="0" lang="pt-BR" sz="1100" spc="-1" strike="noStrike">
                <a:solidFill>
                  <a:srgbClr val="404040"/>
                </a:solidFill>
                <a:latin typeface="Segoe UI"/>
                <a:ea typeface="Verdana"/>
              </a:rPr>
              <a:t>Em novembro e dezembro a SMS repassou R$ 10MM para pagamento do 13º salário.</a:t>
            </a:r>
            <a:endParaRPr b="0" lang="pt-BR" sz="1100" spc="-1" strike="noStrike">
              <a:solidFill>
                <a:srgbClr val="ffffff"/>
              </a:solidFill>
              <a:latin typeface="Calibri"/>
            </a:endParaRPr>
          </a:p>
          <a:p>
            <a:pPr algn="just" defTabSz="317520">
              <a:lnSpc>
                <a:spcPct val="100000"/>
              </a:lnSpc>
            </a:pPr>
            <a:endParaRPr b="0" lang="pt-BR" sz="1100" spc="-1" strike="noStrike">
              <a:solidFill>
                <a:srgbClr val="ffffff"/>
              </a:solidFill>
              <a:latin typeface="Calibri"/>
            </a:endParaRPr>
          </a:p>
          <a:p>
            <a:pPr algn="just" defTabSz="317520">
              <a:lnSpc>
                <a:spcPct val="100000"/>
              </a:lnSpc>
            </a:pPr>
            <a:r>
              <a:rPr b="0" lang="pt-BR" sz="1100" spc="-1" strike="noStrike">
                <a:solidFill>
                  <a:srgbClr val="404040"/>
                </a:solidFill>
                <a:latin typeface="Segoe UI"/>
                <a:ea typeface="Verdana"/>
              </a:rPr>
              <a:t>No período acumulado até dezembro, os </a:t>
            </a:r>
            <a:r>
              <a:rPr b="1" lang="pt-BR" sz="1100" spc="-1" strike="noStrike">
                <a:solidFill>
                  <a:srgbClr val="404040"/>
                </a:solidFill>
                <a:latin typeface="Segoe UI"/>
                <a:ea typeface="Verdana"/>
              </a:rPr>
              <a:t>gastos totais </a:t>
            </a:r>
            <a:r>
              <a:rPr b="0" lang="pt-BR" sz="1100" spc="-1" strike="noStrike">
                <a:solidFill>
                  <a:srgbClr val="404040"/>
                </a:solidFill>
                <a:latin typeface="Segoe UI"/>
                <a:ea typeface="Verdana"/>
              </a:rPr>
              <a:t>ficaram </a:t>
            </a:r>
            <a:r>
              <a:rPr b="1" lang="pt-BR" sz="1100" spc="-1" strike="noStrike">
                <a:solidFill>
                  <a:srgbClr val="404040"/>
                </a:solidFill>
                <a:latin typeface="Segoe UI"/>
                <a:ea typeface="Verdana"/>
              </a:rPr>
              <a:t>7,5% acima do plano de trabalho pactuado</a:t>
            </a:r>
            <a:r>
              <a:rPr b="0" lang="pt-BR" sz="1100" spc="-1" strike="noStrike">
                <a:solidFill>
                  <a:srgbClr val="404040"/>
                </a:solidFill>
                <a:latin typeface="Segoe UI"/>
                <a:ea typeface="Verdana"/>
              </a:rPr>
              <a:t>, sendo as despesas com </a:t>
            </a:r>
            <a:r>
              <a:rPr b="1" lang="pt-BR" sz="1100" spc="-1" strike="noStrike">
                <a:solidFill>
                  <a:srgbClr val="404040"/>
                </a:solidFill>
                <a:latin typeface="Segoe UI"/>
                <a:ea typeface="Verdana"/>
              </a:rPr>
              <a:t>Mão de Obra o principal ofensor, 5,6% acima.</a:t>
            </a:r>
            <a:endParaRPr b="0" lang="pt-BR" sz="1100" spc="-1" strike="noStrike">
              <a:solidFill>
                <a:srgbClr val="ffffff"/>
              </a:solidFill>
              <a:latin typeface="Calibri"/>
            </a:endParaRPr>
          </a:p>
          <a:p>
            <a:pPr algn="just" defTabSz="317520">
              <a:lnSpc>
                <a:spcPct val="100000"/>
              </a:lnSpc>
            </a:pPr>
            <a:endParaRPr b="0" lang="pt-BR" sz="1100" spc="-1" strike="noStrike">
              <a:solidFill>
                <a:srgbClr val="ffffff"/>
              </a:solidFill>
              <a:latin typeface="Calibri"/>
            </a:endParaRPr>
          </a:p>
          <a:p>
            <a:pPr algn="just" defTabSz="317520">
              <a:lnSpc>
                <a:spcPct val="100000"/>
              </a:lnSpc>
            </a:pPr>
            <a:r>
              <a:rPr b="1" lang="pt-BR" sz="1100" spc="-1" strike="noStrike">
                <a:solidFill>
                  <a:srgbClr val="404040"/>
                </a:solidFill>
                <a:latin typeface="Segoe UI"/>
                <a:ea typeface="Verdana"/>
              </a:rPr>
              <a:t>O déficit acumulado de janeiro a dezembro é de R$ -8,3 MM.</a:t>
            </a:r>
            <a:endParaRPr b="0" lang="pt-BR" sz="1100" spc="-1" strike="noStrike">
              <a:solidFill>
                <a:srgbClr val="ffffff"/>
              </a:solidFill>
              <a:latin typeface="Calibri"/>
            </a:endParaRPr>
          </a:p>
          <a:p>
            <a:pPr algn="just" defTabSz="317520">
              <a:lnSpc>
                <a:spcPct val="100000"/>
              </a:lnSpc>
            </a:pPr>
            <a:endParaRPr b="0" lang="pt-BR" sz="1100" spc="-1" strike="noStrike">
              <a:solidFill>
                <a:srgbClr val="ffffff"/>
              </a:solidFill>
              <a:latin typeface="Calibri"/>
            </a:endParaRPr>
          </a:p>
          <a:p>
            <a:pPr algn="just" defTabSz="317520">
              <a:lnSpc>
                <a:spcPct val="100000"/>
              </a:lnSpc>
            </a:pPr>
            <a:endParaRPr b="0" lang="pt-BR" sz="11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08" name="Imagem 8" descr=""/>
          <p:cNvPicPr/>
          <p:nvPr/>
        </p:nvPicPr>
        <p:blipFill>
          <a:blip r:embed="rId7"/>
          <a:stretch/>
        </p:blipFill>
        <p:spPr>
          <a:xfrm>
            <a:off x="208800" y="981360"/>
            <a:ext cx="8145720" cy="289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210" name="CaixaDeTexto 2"/>
          <p:cNvSpPr/>
          <p:nvPr/>
        </p:nvSpPr>
        <p:spPr>
          <a:xfrm>
            <a:off x="47160" y="97560"/>
            <a:ext cx="95767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2800" spc="-1" strike="noStrike">
                <a:solidFill>
                  <a:srgbClr val="006a6b"/>
                </a:solidFill>
                <a:latin typeface="Trebuchet MS"/>
              </a:rPr>
              <a:t>Projeções | DRE</a:t>
            </a: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1" name="CaixaDeTexto 5"/>
          <p:cNvSpPr/>
          <p:nvPr/>
        </p:nvSpPr>
        <p:spPr>
          <a:xfrm>
            <a:off x="200520" y="5184000"/>
            <a:ext cx="1174140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1000" spc="-1" strike="noStrike">
                <a:solidFill>
                  <a:schemeClr val="dk1"/>
                </a:solidFill>
                <a:latin typeface="Segoe UI"/>
              </a:rPr>
              <a:t>Repasses Congelados em R$ 28,3MM desde out/25;</a:t>
            </a: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1000" spc="-1" strike="noStrike">
                <a:solidFill>
                  <a:schemeClr val="dk1"/>
                </a:solidFill>
                <a:latin typeface="Segoe UI"/>
              </a:rPr>
              <a:t>Receita complementar de R$: 14,5 MM – Repassados R$ 4,3MM em nov/25, R$ 6,0 MM em dez/25 e R$ 4,0 MM em jan/26.</a:t>
            </a:r>
            <a:endParaRPr b="0" lang="pt-BR" sz="10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12" name="Imagem 1" descr=""/>
          <p:cNvPicPr/>
          <p:nvPr/>
        </p:nvPicPr>
        <p:blipFill>
          <a:blip r:embed="rId2"/>
          <a:stretch/>
        </p:blipFill>
        <p:spPr>
          <a:xfrm>
            <a:off x="335520" y="980640"/>
            <a:ext cx="11016720" cy="370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214" name="CaixaDeTexto 7"/>
          <p:cNvSpPr/>
          <p:nvPr/>
        </p:nvSpPr>
        <p:spPr>
          <a:xfrm>
            <a:off x="475560" y="-28800"/>
            <a:ext cx="957672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3200" spc="-1" strike="noStrike">
                <a:solidFill>
                  <a:srgbClr val="006a6b"/>
                </a:solidFill>
                <a:latin typeface="Trebuchet MS"/>
              </a:rPr>
              <a:t>Agenda</a:t>
            </a: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5" name="CaixaDeTexto 6"/>
          <p:cNvSpPr/>
          <p:nvPr/>
        </p:nvSpPr>
        <p:spPr>
          <a:xfrm>
            <a:off x="502200" y="889920"/>
            <a:ext cx="11372760" cy="594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Informes e Destaques do Mês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Metas do Contrato de Gestão e RH – Renata 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Demonstrativo de Resultados – Alexandre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chemeClr val="lt1"/>
                </a:solidFill>
                <a:highlight>
                  <a:srgbClr val="00969a"/>
                </a:highlight>
                <a:latin typeface="Calibri"/>
              </a:rPr>
              <a:t>Atendimento ao Cliente e Experiência Paciente – Pedro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Centro de Comando Operacional – Fluxo do Paciente – Juliana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Melhorias 2025 – Linha urgência e Emergência -  Roseny 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  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1800" spc="-1" strike="noStrike">
                <a:solidFill>
                  <a:srgbClr val="008080"/>
                </a:solidFill>
                <a:latin typeface="Calibri"/>
              </a:rPr>
              <a:t>  </a:t>
            </a: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457200"/>
              </a:tabLst>
            </a:pP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457200"/>
              </a:tabLst>
            </a:pP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30" name="CaixaDeTexto 7"/>
          <p:cNvSpPr/>
          <p:nvPr/>
        </p:nvSpPr>
        <p:spPr>
          <a:xfrm>
            <a:off x="475560" y="-28800"/>
            <a:ext cx="957672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3200" spc="-1" strike="noStrike">
                <a:solidFill>
                  <a:srgbClr val="006a6b"/>
                </a:solidFill>
                <a:latin typeface="Trebuchet MS"/>
              </a:rPr>
              <a:t>Agenda</a:t>
            </a: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CaixaDeTexto 6"/>
          <p:cNvSpPr/>
          <p:nvPr/>
        </p:nvSpPr>
        <p:spPr>
          <a:xfrm>
            <a:off x="475560" y="836640"/>
            <a:ext cx="11372760" cy="530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chemeClr val="lt1"/>
                </a:solidFill>
                <a:highlight>
                  <a:srgbClr val="00969a"/>
                </a:highlight>
                <a:latin typeface="Calibri"/>
              </a:rPr>
              <a:t>Informes e Destaques do Mês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Metas do Contrato de Gestão e RH – Renata 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Demonstrativo de Resultados – Alexandre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Atendimento ao Cliente e Experiência Paciente – Pedro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Centro de Comando Operacional – Fluxo do Paciente – Juliana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Melhorias 2025 – Linha urgência e Emergência -  Roseny 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 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1800" spc="-1" strike="noStrike">
                <a:solidFill>
                  <a:srgbClr val="008080"/>
                </a:solidFill>
                <a:latin typeface="Calibri"/>
              </a:rPr>
              <a:t>  </a:t>
            </a: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457200"/>
              </a:tabLst>
            </a:pP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457200"/>
              </a:tabLst>
            </a:pP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217" name="CaixaDeTexto 7"/>
          <p:cNvSpPr/>
          <p:nvPr/>
        </p:nvSpPr>
        <p:spPr>
          <a:xfrm>
            <a:off x="475560" y="-28800"/>
            <a:ext cx="10228680" cy="15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3200" spc="-1" strike="noStrike">
                <a:solidFill>
                  <a:srgbClr val="006a6b"/>
                </a:solidFill>
                <a:latin typeface="Trebuchet MS"/>
              </a:rPr>
              <a:t>Atendimento Ao Cliente | Manifestações Ouvidoria</a:t>
            </a: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218" name="Gráfico 6"/>
          <p:cNvGraphicFramePr/>
          <p:nvPr/>
        </p:nvGraphicFramePr>
        <p:xfrm>
          <a:off x="87120" y="3731400"/>
          <a:ext cx="9321120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9" name="Imagem 2" descr=""/>
          <p:cNvPicPr/>
          <p:nvPr/>
        </p:nvPicPr>
        <p:blipFill>
          <a:blip r:embed="rId3"/>
          <a:srcRect l="0" t="2381" r="0" b="0"/>
          <a:stretch/>
        </p:blipFill>
        <p:spPr>
          <a:xfrm>
            <a:off x="100440" y="692640"/>
            <a:ext cx="11265840" cy="29520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20" name="Tabela 13"/>
          <p:cNvGraphicFramePr/>
          <p:nvPr/>
        </p:nvGraphicFramePr>
        <p:xfrm>
          <a:off x="9624240" y="3845160"/>
          <a:ext cx="2565360" cy="1135440"/>
        </p:xfrm>
        <a:graphic>
          <a:graphicData uri="http://schemas.openxmlformats.org/drawingml/2006/table">
            <a:tbl>
              <a:tblPr/>
              <a:tblGrid>
                <a:gridCol w="2565360"/>
              </a:tblGrid>
              <a:tr h="283680">
                <a:tc>
                  <a:txBody>
                    <a:bodyPr lIns="9360" rIns="9360" tIns="936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Média de Manifestações por ano</a:t>
                      </a:r>
                      <a:endParaRPr b="0" lang="pt-BR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13686c"/>
                    </a:solidFill>
                  </a:tcPr>
                </a:tc>
              </a:tr>
              <a:tr h="283680">
                <a:tc>
                  <a:txBody>
                    <a:bodyPr lIns="9360" rIns="9360" tIns="936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Média 2023 - 169,5</a:t>
                      </a:r>
                      <a:endParaRPr b="0" lang="pt-BR" sz="14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3680">
                <a:tc>
                  <a:txBody>
                    <a:bodyPr lIns="9360" rIns="9360" tIns="936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Média 2024 - 142,4</a:t>
                      </a:r>
                      <a:endParaRPr b="0" lang="pt-BR" sz="14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3680">
                <a:tc>
                  <a:txBody>
                    <a:bodyPr lIns="9360" rIns="9360" tIns="936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Média de 2025 – 141,5</a:t>
                      </a:r>
                      <a:endParaRPr b="0" lang="pt-BR" sz="14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222" name="CaixaDeTexto 7"/>
          <p:cNvSpPr/>
          <p:nvPr/>
        </p:nvSpPr>
        <p:spPr>
          <a:xfrm>
            <a:off x="475560" y="-28800"/>
            <a:ext cx="10228680" cy="15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3200" spc="-1" strike="noStrike">
                <a:solidFill>
                  <a:srgbClr val="006a6b"/>
                </a:solidFill>
                <a:latin typeface="Trebuchet MS"/>
              </a:rPr>
              <a:t>Atendimento Ao Conselho Gestor | Dezembro 2025</a:t>
            </a: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223" name="Gráfico 10"/>
          <p:cNvGraphicFramePr/>
          <p:nvPr/>
        </p:nvGraphicFramePr>
        <p:xfrm>
          <a:off x="0" y="3861000"/>
          <a:ext cx="7967880" cy="26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4" name="Gráfico 11"/>
          <p:cNvGraphicFramePr/>
          <p:nvPr/>
        </p:nvGraphicFramePr>
        <p:xfrm>
          <a:off x="195480" y="521640"/>
          <a:ext cx="11877120" cy="312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5" name="Tabela 5"/>
          <p:cNvGraphicFramePr/>
          <p:nvPr/>
        </p:nvGraphicFramePr>
        <p:xfrm>
          <a:off x="7609320" y="3933000"/>
          <a:ext cx="4444560" cy="1223640"/>
        </p:xfrm>
        <a:graphic>
          <a:graphicData uri="http://schemas.openxmlformats.org/drawingml/2006/table">
            <a:tbl>
              <a:tblPr/>
              <a:tblGrid>
                <a:gridCol w="1204200"/>
                <a:gridCol w="1080000"/>
                <a:gridCol w="955800"/>
                <a:gridCol w="1204200"/>
              </a:tblGrid>
              <a:tr h="304200">
                <a:tc gridSpan="2">
                  <a:txBody>
                    <a:bodyPr lIns="9360" rIns="9360" tIns="93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Maior tempo de espera</a:t>
                      </a:r>
                      <a:endParaRPr b="0" lang="pt-B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13686c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9360" rIns="9360" tIns="93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Menor tempo de espera</a:t>
                      </a:r>
                      <a:endParaRPr b="0" lang="pt-B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13686c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19680">
                <a:tc>
                  <a:txBody>
                    <a:bodyPr lIns="9360" rIns="9360" tIns="936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06/12/2025</a:t>
                      </a:r>
                      <a:endParaRPr b="0" lang="pt-B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04:27:00</a:t>
                      </a:r>
                      <a:endParaRPr b="0" lang="pt-BR" sz="12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09/12/2025</a:t>
                      </a:r>
                      <a:endParaRPr b="0" lang="pt-B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00:00:00</a:t>
                      </a:r>
                      <a:endParaRPr b="0" lang="pt-BR" sz="12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99760">
                <a:tc gridSpan="2">
                  <a:txBody>
                    <a:bodyPr lIns="9360" rIns="9360" tIns="93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Supervisor Noturno, Demandas variadas</a:t>
                      </a:r>
                      <a:endParaRPr b="0" lang="pt-BR" sz="12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9360" rIns="9360" tIns="93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Motivo: Atendimento Liderança Experiência da Saúde  </a:t>
                      </a:r>
                      <a:endParaRPr b="0" lang="pt-BR" sz="12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227" name="CaixaDeTexto 7"/>
          <p:cNvSpPr/>
          <p:nvPr/>
        </p:nvSpPr>
        <p:spPr>
          <a:xfrm>
            <a:off x="475560" y="-28800"/>
            <a:ext cx="1015668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3200" spc="-1" strike="noStrike">
                <a:solidFill>
                  <a:srgbClr val="006a6b"/>
                </a:solidFill>
                <a:latin typeface="Trebuchet MS"/>
              </a:rPr>
              <a:t>Atendimento Ao Conselho Gestor | Dezembro 2025</a:t>
            </a: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228" name="Gráfico 11"/>
          <p:cNvGraphicFramePr/>
          <p:nvPr/>
        </p:nvGraphicFramePr>
        <p:xfrm>
          <a:off x="263520" y="669960"/>
          <a:ext cx="4913640" cy="25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9" name="Gráfico 12"/>
          <p:cNvGraphicFramePr/>
          <p:nvPr/>
        </p:nvGraphicFramePr>
        <p:xfrm>
          <a:off x="5197320" y="669960"/>
          <a:ext cx="6230160" cy="25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0" name="Gráfico 14"/>
          <p:cNvGraphicFramePr/>
          <p:nvPr/>
        </p:nvGraphicFramePr>
        <p:xfrm>
          <a:off x="263520" y="3348720"/>
          <a:ext cx="11164320" cy="25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tângulo 5"/>
          <p:cNvSpPr/>
          <p:nvPr/>
        </p:nvSpPr>
        <p:spPr>
          <a:xfrm>
            <a:off x="-1259640" y="216000"/>
            <a:ext cx="1338984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pt-BR" sz="3200" spc="-1" strike="noStrike">
                <a:solidFill>
                  <a:srgbClr val="006a6b"/>
                </a:solidFill>
                <a:latin typeface="Trebuchet MS"/>
              </a:rPr>
              <a:t>ATENDIMENTO AO CLIENTE</a:t>
            </a:r>
            <a:r>
              <a:rPr b="1" lang="pt-BR" sz="3200" spc="-1" strike="noStrike">
                <a:solidFill>
                  <a:srgbClr val="296d6b"/>
                </a:solidFill>
                <a:latin typeface="Eurostile"/>
              </a:rPr>
              <a:t> – </a:t>
            </a:r>
            <a:r>
              <a:rPr b="1" lang="pt-BR" sz="3200" spc="-1" strike="noStrike">
                <a:solidFill>
                  <a:srgbClr val="006a6b"/>
                </a:solidFill>
                <a:latin typeface="Trebuchet MS"/>
              </a:rPr>
              <a:t>MANIFESTAÇÕES</a:t>
            </a:r>
            <a:r>
              <a:rPr b="1" lang="pt-BR" sz="3200" spc="-1" strike="noStrike">
                <a:solidFill>
                  <a:srgbClr val="296d6b"/>
                </a:solidFill>
                <a:latin typeface="Eurostile"/>
              </a:rPr>
              <a:t> </a:t>
            </a:r>
            <a:r>
              <a:rPr b="1" lang="pt-BR" sz="3200" spc="-1" strike="noStrike">
                <a:solidFill>
                  <a:srgbClr val="006a6b"/>
                </a:solidFill>
                <a:latin typeface="Trebuchet MS"/>
              </a:rPr>
              <a:t>OUVIDORIA</a:t>
            </a: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32" name="Imagem 2" descr=""/>
          <p:cNvPicPr/>
          <p:nvPr/>
        </p:nvPicPr>
        <p:blipFill>
          <a:blip r:embed="rId1"/>
          <a:stretch/>
        </p:blipFill>
        <p:spPr>
          <a:xfrm>
            <a:off x="551520" y="1052640"/>
            <a:ext cx="11088720" cy="489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m 1" descr=""/>
          <p:cNvPicPr/>
          <p:nvPr/>
        </p:nvPicPr>
        <p:blipFill>
          <a:blip r:embed="rId1"/>
          <a:stretch/>
        </p:blipFill>
        <p:spPr>
          <a:xfrm>
            <a:off x="23040" y="75600"/>
            <a:ext cx="12145680" cy="670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agem 3" descr=""/>
          <p:cNvPicPr/>
          <p:nvPr/>
        </p:nvPicPr>
        <p:blipFill>
          <a:blip r:embed="rId1"/>
          <a:stretch/>
        </p:blipFill>
        <p:spPr>
          <a:xfrm>
            <a:off x="32400" y="42480"/>
            <a:ext cx="12126600" cy="6773040"/>
          </a:xfrm>
          <a:prstGeom prst="rect">
            <a:avLst/>
          </a:prstGeom>
          <a:ln w="0">
            <a:noFill/>
          </a:ln>
        </p:spPr>
      </p:pic>
      <p:pic>
        <p:nvPicPr>
          <p:cNvPr id="235" name="Imagem 1" descr=""/>
          <p:cNvPicPr/>
          <p:nvPr/>
        </p:nvPicPr>
        <p:blipFill>
          <a:blip r:embed="rId2"/>
          <a:stretch/>
        </p:blipFill>
        <p:spPr>
          <a:xfrm>
            <a:off x="61200" y="75600"/>
            <a:ext cx="12069360" cy="670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m 3" descr=""/>
          <p:cNvPicPr/>
          <p:nvPr/>
        </p:nvPicPr>
        <p:blipFill>
          <a:blip r:embed="rId1"/>
          <a:stretch/>
        </p:blipFill>
        <p:spPr>
          <a:xfrm>
            <a:off x="42120" y="70920"/>
            <a:ext cx="12107520" cy="6715800"/>
          </a:xfrm>
          <a:prstGeom prst="rect">
            <a:avLst/>
          </a:prstGeom>
          <a:ln w="0">
            <a:noFill/>
          </a:ln>
        </p:spPr>
      </p:pic>
      <p:pic>
        <p:nvPicPr>
          <p:cNvPr id="237" name="Imagem 1" descr=""/>
          <p:cNvPicPr/>
          <p:nvPr/>
        </p:nvPicPr>
        <p:blipFill>
          <a:blip r:embed="rId2"/>
          <a:stretch/>
        </p:blipFill>
        <p:spPr>
          <a:xfrm>
            <a:off x="46800" y="85320"/>
            <a:ext cx="12098160" cy="668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239" name="CaixaDeTexto 7"/>
          <p:cNvSpPr/>
          <p:nvPr/>
        </p:nvSpPr>
        <p:spPr>
          <a:xfrm>
            <a:off x="475560" y="-28800"/>
            <a:ext cx="957672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3200" spc="-1" strike="noStrike">
                <a:solidFill>
                  <a:srgbClr val="006a6b"/>
                </a:solidFill>
                <a:latin typeface="Trebuchet MS"/>
              </a:rPr>
              <a:t>Agenda</a:t>
            </a: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0" name="CaixaDeTexto 6"/>
          <p:cNvSpPr/>
          <p:nvPr/>
        </p:nvSpPr>
        <p:spPr>
          <a:xfrm>
            <a:off x="475560" y="797400"/>
            <a:ext cx="11372760" cy="621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Informes e Destaques do Mês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Metas do Contrato de Gestão e RH – Renata 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Demonstrativo de Resultados – Alexandre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Atendimento ao Cliente e Experiência Paciente – Pedro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chemeClr val="lt1"/>
                </a:solidFill>
                <a:highlight>
                  <a:srgbClr val="00969a"/>
                </a:highlight>
                <a:latin typeface="Calibri"/>
              </a:rPr>
              <a:t>Centro de Comando Operacional – Fluxo do Paciente – Juliana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Melhorias 2025 – Linha urgência e Emergência -  Roseny 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chemeClr val="lt1"/>
                </a:solidFill>
                <a:highlight>
                  <a:srgbClr val="00969a"/>
                </a:highlight>
                <a:latin typeface="Calibri"/>
              </a:rPr>
              <a:t>  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1800" spc="-1" strike="noStrike">
                <a:solidFill>
                  <a:srgbClr val="008080"/>
                </a:solidFill>
                <a:latin typeface="Calibri"/>
              </a:rPr>
              <a:t>     </a:t>
            </a: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457200"/>
              </a:tabLst>
            </a:pP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457200"/>
              </a:tabLst>
            </a:pP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457200"/>
              </a:tabLst>
            </a:pP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aixaDeTexto 7"/>
          <p:cNvSpPr/>
          <p:nvPr/>
        </p:nvSpPr>
        <p:spPr>
          <a:xfrm>
            <a:off x="154800" y="648360"/>
            <a:ext cx="118821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pt-BR" sz="3600" spc="-1" strike="noStrike">
                <a:solidFill>
                  <a:srgbClr val="006a6b"/>
                </a:solidFill>
                <a:latin typeface="Trebuchet MS"/>
              </a:rPr>
              <a:t>Centro de Comando Operacional – Fluxo do Paciente </a:t>
            </a:r>
            <a:endParaRPr b="0" lang="pt-BR" sz="36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42" name="Imagem 7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243" name="Picture 2"/>
          <p:cNvSpPr/>
          <p:nvPr/>
        </p:nvSpPr>
        <p:spPr>
          <a:xfrm>
            <a:off x="3224160" y="1700640"/>
            <a:ext cx="4782600" cy="310248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outerShdw algn="tl" blurRad="7632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CaixaDeTexto 5"/>
          <p:cNvSpPr/>
          <p:nvPr/>
        </p:nvSpPr>
        <p:spPr>
          <a:xfrm>
            <a:off x="2567520" y="5517360"/>
            <a:ext cx="6095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pt-BR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Bahnschrift Light SemiCondensed"/>
              </a:rPr>
              <a:t>Juliana</a:t>
            </a: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aixaDeTexto 7"/>
          <p:cNvSpPr/>
          <p:nvPr/>
        </p:nvSpPr>
        <p:spPr>
          <a:xfrm>
            <a:off x="0" y="119520"/>
            <a:ext cx="118821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pt-BR" sz="2800" spc="-1" strike="noStrike">
                <a:solidFill>
                  <a:srgbClr val="006a6b"/>
                </a:solidFill>
                <a:latin typeface="Trebuchet MS"/>
              </a:rPr>
              <a:t>Centro de Comando Operacional – Fluxo do Paciente </a:t>
            </a: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46" name="Imagem 7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47" name="Gráfico 8"/>
          <p:cNvGraphicFramePr/>
          <p:nvPr/>
        </p:nvGraphicFramePr>
        <p:xfrm>
          <a:off x="452520" y="857160"/>
          <a:ext cx="10858320" cy="249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8" name="Gráfico 9"/>
          <p:cNvGraphicFramePr/>
          <p:nvPr/>
        </p:nvGraphicFramePr>
        <p:xfrm>
          <a:off x="452520" y="3429000"/>
          <a:ext cx="10858320" cy="249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-2052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33" name="CaixaDeTexto 7"/>
          <p:cNvSpPr/>
          <p:nvPr/>
        </p:nvSpPr>
        <p:spPr>
          <a:xfrm>
            <a:off x="254880" y="24120"/>
            <a:ext cx="102967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2800" spc="-1" strike="noStrike">
                <a:solidFill>
                  <a:srgbClr val="006a6b"/>
                </a:solidFill>
                <a:latin typeface="Trebuchet MS"/>
              </a:rPr>
              <a:t>Natal Encantado 2025 – 12/12</a:t>
            </a: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AutoShape 4"/>
          <p:cNvSpPr/>
          <p:nvPr/>
        </p:nvSpPr>
        <p:spPr>
          <a:xfrm>
            <a:off x="594360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5" name="Imagem 8" descr=""/>
          <p:cNvPicPr/>
          <p:nvPr/>
        </p:nvPicPr>
        <p:blipFill>
          <a:blip r:embed="rId2"/>
          <a:srcRect l="0" t="2099" r="6206" b="1297"/>
          <a:stretch/>
        </p:blipFill>
        <p:spPr>
          <a:xfrm>
            <a:off x="4316040" y="612000"/>
            <a:ext cx="2612160" cy="273456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36" name="Imagem 10" descr=""/>
          <p:cNvPicPr/>
          <p:nvPr/>
        </p:nvPicPr>
        <p:blipFill>
          <a:blip r:embed="rId3"/>
          <a:srcRect l="3537" t="7976" r="4326" b="9051"/>
          <a:stretch/>
        </p:blipFill>
        <p:spPr>
          <a:xfrm>
            <a:off x="7752240" y="3652200"/>
            <a:ext cx="3770640" cy="227232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37" name="Imagem 13" descr=""/>
          <p:cNvPicPr/>
          <p:nvPr/>
        </p:nvPicPr>
        <p:blipFill>
          <a:blip r:embed="rId4"/>
          <a:srcRect l="6954" t="0" r="0" b="0"/>
          <a:stretch/>
        </p:blipFill>
        <p:spPr>
          <a:xfrm>
            <a:off x="551520" y="3652200"/>
            <a:ext cx="6552360" cy="259092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38" name="Imagem 16" descr=""/>
          <p:cNvPicPr/>
          <p:nvPr/>
        </p:nvPicPr>
        <p:blipFill>
          <a:blip r:embed="rId5"/>
          <a:srcRect l="0" t="15178" r="0" b="0"/>
          <a:stretch/>
        </p:blipFill>
        <p:spPr>
          <a:xfrm>
            <a:off x="898200" y="614520"/>
            <a:ext cx="2503080" cy="283104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39" name="Imagem 18" descr=""/>
          <p:cNvPicPr/>
          <p:nvPr/>
        </p:nvPicPr>
        <p:blipFill>
          <a:blip r:embed="rId6"/>
          <a:srcRect l="0" t="4944" r="0" b="14213"/>
          <a:stretch/>
        </p:blipFill>
        <p:spPr>
          <a:xfrm>
            <a:off x="7876080" y="619560"/>
            <a:ext cx="2537280" cy="273492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aixaDeTexto 7"/>
          <p:cNvSpPr/>
          <p:nvPr/>
        </p:nvSpPr>
        <p:spPr>
          <a:xfrm>
            <a:off x="0" y="119520"/>
            <a:ext cx="118821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pt-BR" sz="2800" spc="-1" strike="noStrike">
                <a:solidFill>
                  <a:srgbClr val="006a6b"/>
                </a:solidFill>
                <a:latin typeface="Trebuchet MS"/>
              </a:rPr>
              <a:t>Centro de Comando Operacional – Fluxo do Paciente </a:t>
            </a: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50" name="Imagem 7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51" name="Gráfico 8"/>
          <p:cNvGraphicFramePr/>
          <p:nvPr/>
        </p:nvGraphicFramePr>
        <p:xfrm>
          <a:off x="809640" y="785880"/>
          <a:ext cx="10501200" cy="249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2" name="Gráfico 9"/>
          <p:cNvGraphicFramePr/>
          <p:nvPr/>
        </p:nvGraphicFramePr>
        <p:xfrm>
          <a:off x="809640" y="3357720"/>
          <a:ext cx="10543680" cy="264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aixaDeTexto 7"/>
          <p:cNvSpPr/>
          <p:nvPr/>
        </p:nvSpPr>
        <p:spPr>
          <a:xfrm>
            <a:off x="0" y="142920"/>
            <a:ext cx="111675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pt-BR" sz="2800" spc="-1" strike="noStrike">
                <a:solidFill>
                  <a:srgbClr val="006a6b"/>
                </a:solidFill>
                <a:latin typeface="Trebuchet MS"/>
              </a:rPr>
              <a:t>Centro de Comando Operacional – Fluxo do Paciente </a:t>
            </a: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54" name="Imagem 7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55" name="Gráfico 8"/>
          <p:cNvGraphicFramePr/>
          <p:nvPr/>
        </p:nvGraphicFramePr>
        <p:xfrm>
          <a:off x="452520" y="785880"/>
          <a:ext cx="10814760" cy="249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6" name="Gráfico 9"/>
          <p:cNvGraphicFramePr/>
          <p:nvPr/>
        </p:nvGraphicFramePr>
        <p:xfrm>
          <a:off x="452520" y="3429000"/>
          <a:ext cx="10858320" cy="257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258" name="CaixaDeTexto 7"/>
          <p:cNvSpPr/>
          <p:nvPr/>
        </p:nvSpPr>
        <p:spPr>
          <a:xfrm>
            <a:off x="380880" y="142920"/>
            <a:ext cx="1150128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pt-BR" sz="3200" spc="-1" strike="noStrike">
                <a:solidFill>
                  <a:srgbClr val="006a6b"/>
                </a:solidFill>
                <a:latin typeface="Trebuchet MS"/>
              </a:rPr>
              <a:t>Centro de Comando Operacional – Fluxo do Paciente </a:t>
            </a: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259" name="Gráfico 6"/>
          <p:cNvGraphicFramePr/>
          <p:nvPr/>
        </p:nvGraphicFramePr>
        <p:xfrm>
          <a:off x="452520" y="857160"/>
          <a:ext cx="10886400" cy="257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0" name="Gráfico 7"/>
          <p:cNvGraphicFramePr/>
          <p:nvPr/>
        </p:nvGraphicFramePr>
        <p:xfrm>
          <a:off x="380880" y="3571920"/>
          <a:ext cx="11001240" cy="245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aixaDeTexto 7"/>
          <p:cNvSpPr/>
          <p:nvPr/>
        </p:nvSpPr>
        <p:spPr>
          <a:xfrm>
            <a:off x="0" y="142920"/>
            <a:ext cx="118821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pt-BR" sz="2800" spc="-1" strike="noStrike">
                <a:solidFill>
                  <a:srgbClr val="006a6b"/>
                </a:solidFill>
                <a:latin typeface="Trebuchet MS"/>
              </a:rPr>
              <a:t>Centro de Comando Operacional – Fluxo do Paciente </a:t>
            </a: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62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63" name="Gráfico 6"/>
          <p:cNvGraphicFramePr/>
          <p:nvPr/>
        </p:nvGraphicFramePr>
        <p:xfrm>
          <a:off x="237960" y="1643040"/>
          <a:ext cx="11501280" cy="328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265" name="CaixaDeTexto 7"/>
          <p:cNvSpPr/>
          <p:nvPr/>
        </p:nvSpPr>
        <p:spPr>
          <a:xfrm>
            <a:off x="475560" y="-28800"/>
            <a:ext cx="957672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3200" spc="-1" strike="noStrike">
                <a:solidFill>
                  <a:srgbClr val="006a6b"/>
                </a:solidFill>
                <a:latin typeface="Trebuchet MS"/>
              </a:rPr>
              <a:t>Agenda</a:t>
            </a: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6" name="CaixaDeTexto 6"/>
          <p:cNvSpPr/>
          <p:nvPr/>
        </p:nvSpPr>
        <p:spPr>
          <a:xfrm>
            <a:off x="475560" y="797400"/>
            <a:ext cx="11372760" cy="621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Informes e Destaques do Mês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Metas do Contrato de Gestão e RH – Renata 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Demonstrativo de Resultados – Alexandre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Atendimento ao Cliente e Experiência Paciente – Pedro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Centro de Comando Operacional – Fluxo do Paciente – Juliana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chemeClr val="lt1"/>
                </a:solidFill>
                <a:highlight>
                  <a:srgbClr val="00969a"/>
                </a:highlight>
                <a:latin typeface="Calibri"/>
              </a:rPr>
              <a:t>Melhorias 2025 – Linha urgência e Emergência -  Roseny 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chemeClr val="lt1"/>
                </a:solidFill>
                <a:highlight>
                  <a:srgbClr val="00969a"/>
                </a:highlight>
                <a:latin typeface="Calibri"/>
              </a:rPr>
              <a:t>  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1800" spc="-1" strike="noStrike">
                <a:solidFill>
                  <a:srgbClr val="008080"/>
                </a:solidFill>
                <a:latin typeface="Calibri"/>
              </a:rPr>
              <a:t>     </a:t>
            </a: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457200"/>
              </a:tabLst>
            </a:pP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457200"/>
              </a:tabLst>
            </a:pP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457200"/>
              </a:tabLst>
            </a:pP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agem 2" descr=""/>
          <p:cNvPicPr/>
          <p:nvPr/>
        </p:nvPicPr>
        <p:blipFill>
          <a:blip r:embed="rId1"/>
          <a:stretch/>
        </p:blipFill>
        <p:spPr>
          <a:xfrm>
            <a:off x="3575880" y="1628640"/>
            <a:ext cx="5234760" cy="3090600"/>
          </a:xfrm>
          <a:prstGeom prst="rect">
            <a:avLst/>
          </a:prstGeom>
          <a:ln w="0">
            <a:noFill/>
          </a:ln>
        </p:spPr>
      </p:pic>
      <p:pic>
        <p:nvPicPr>
          <p:cNvPr id="268" name="Imagem 3" descr=""/>
          <p:cNvPicPr/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tângulo 5"/>
          <p:cNvSpPr/>
          <p:nvPr/>
        </p:nvSpPr>
        <p:spPr>
          <a:xfrm>
            <a:off x="0" y="0"/>
            <a:ext cx="12191760" cy="843120"/>
          </a:xfrm>
          <a:prstGeom prst="rect">
            <a:avLst/>
          </a:prstGeom>
          <a:solidFill>
            <a:srgbClr val="002060"/>
          </a:solidFill>
          <a:ln>
            <a:solidFill>
              <a:srgbClr val="2f4a6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0" name="CaixaDeTexto 6"/>
          <p:cNvSpPr/>
          <p:nvPr/>
        </p:nvSpPr>
        <p:spPr>
          <a:xfrm>
            <a:off x="485640" y="228600"/>
            <a:ext cx="117061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ts val="2200"/>
              </a:lnSpc>
            </a:pPr>
            <a:r>
              <a:rPr b="1" lang="pt-BR" sz="2000" spc="-1" strike="noStrike">
                <a:solidFill>
                  <a:srgbClr val="ffffff"/>
                </a:solidFill>
                <a:latin typeface="Arial"/>
              </a:rPr>
              <a:t>PLEITO DE METAS</a:t>
            </a:r>
            <a:endParaRPr b="0" lang="pt-BR" sz="20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71" name="Google Shape;37;p12" descr=""/>
          <p:cNvPicPr/>
          <p:nvPr/>
        </p:nvPicPr>
        <p:blipFill>
          <a:blip r:embed="rId1"/>
          <a:stretch/>
        </p:blipFill>
        <p:spPr>
          <a:xfrm>
            <a:off x="11722680" y="45000"/>
            <a:ext cx="382320" cy="393120"/>
          </a:xfrm>
          <a:prstGeom prst="rect">
            <a:avLst/>
          </a:prstGeom>
          <a:ln w="0">
            <a:noFill/>
          </a:ln>
        </p:spPr>
      </p:pic>
      <p:sp>
        <p:nvSpPr>
          <p:cNvPr id="272" name="PlaceHolder 1"/>
          <p:cNvSpPr>
            <a:spLocks noGrp="1"/>
          </p:cNvSpPr>
          <p:nvPr>
            <p:ph type="sldNum" idx="10"/>
          </p:nvPr>
        </p:nvSpPr>
        <p:spPr>
          <a:xfrm>
            <a:off x="11611080" y="6465960"/>
            <a:ext cx="618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t-BR" sz="1600" spc="-1" strike="noStrike">
                <a:solidFill>
                  <a:srgbClr val="002060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7AB444E-ACDF-497C-A2A6-18C84A63C57B}" type="slidenum">
              <a:rPr b="0" lang="pt-BR" sz="1600" spc="-1" strike="noStrike">
                <a:solidFill>
                  <a:srgbClr val="002060"/>
                </a:solidFill>
                <a:latin typeface="Calibri"/>
              </a:rPr>
              <a:t>&lt;número&gt;</a:t>
            </a:fld>
            <a:endParaRPr b="0" lang="pt-BR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3" name="TextBox 2"/>
          <p:cNvSpPr/>
          <p:nvPr/>
        </p:nvSpPr>
        <p:spPr>
          <a:xfrm>
            <a:off x="315720" y="988560"/>
            <a:ext cx="115498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040">
              <a:lnSpc>
                <a:spcPct val="100000"/>
              </a:lnSpc>
            </a:pPr>
            <a:r>
              <a:rPr b="1" lang="pt-BR" sz="2000" spc="-1" strike="noStrike">
                <a:solidFill>
                  <a:schemeClr val="dk1"/>
                </a:solidFill>
                <a:latin typeface="Calibri"/>
              </a:rPr>
              <a:t>SLA Atendimento Paciente com Classificação de Risco Amarelo </a:t>
            </a:r>
            <a:r>
              <a:rPr b="1" lang="pt-BR" sz="1600" spc="-1" strike="noStrike" u="sng">
                <a:solidFill>
                  <a:srgbClr val="002060"/>
                </a:solidFill>
                <a:uFillTx/>
                <a:latin typeface="Calibri"/>
              </a:rPr>
              <a:t>META:</a:t>
            </a:r>
            <a:r>
              <a:rPr b="1" lang="pt-BR" sz="1600" spc="-1" strike="noStrike">
                <a:solidFill>
                  <a:srgbClr val="002060"/>
                </a:solidFill>
                <a:latin typeface="Calibri"/>
              </a:rPr>
              <a:t> 00:52:00 </a:t>
            </a:r>
            <a:r>
              <a:rPr b="1" lang="pt-BR" sz="1600" spc="-1" strike="noStrike" u="sng">
                <a:solidFill>
                  <a:srgbClr val="002060"/>
                </a:solidFill>
                <a:uFillTx/>
                <a:latin typeface="Calibri"/>
              </a:rPr>
              <a:t>RESULTADO DEZEMBRO:</a:t>
            </a:r>
            <a:r>
              <a:rPr b="1" lang="pt-BR" sz="16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1" lang="pt-BR" sz="1600" spc="-1" strike="noStrike">
                <a:solidFill>
                  <a:schemeClr val="accent6"/>
                </a:solidFill>
                <a:latin typeface="Calibri"/>
              </a:rPr>
              <a:t>00:32:43 min</a:t>
            </a:r>
            <a:endParaRPr b="0" lang="pt-BR" sz="1600" spc="-1" strike="noStrike">
              <a:solidFill>
                <a:srgbClr val="ffffff"/>
              </a:solidFill>
              <a:latin typeface="Calibri"/>
            </a:endParaRPr>
          </a:p>
          <a:p>
            <a:pPr defTabSz="914040">
              <a:lnSpc>
                <a:spcPct val="100000"/>
              </a:lnSpc>
            </a:pPr>
            <a:endParaRPr b="0" lang="pt-BR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4" name="Retângulo: Cantos Arredondados 8"/>
          <p:cNvSpPr/>
          <p:nvPr/>
        </p:nvSpPr>
        <p:spPr>
          <a:xfrm>
            <a:off x="379440" y="1572840"/>
            <a:ext cx="11606760" cy="5075280"/>
          </a:xfrm>
          <a:prstGeom prst="roundRect">
            <a:avLst>
              <a:gd name="adj" fmla="val 16667"/>
            </a:avLst>
          </a:prstGeom>
          <a:solidFill>
            <a:srgbClr val="d9d9d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</a:pP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CaixaDeTexto 10"/>
          <p:cNvSpPr/>
          <p:nvPr/>
        </p:nvSpPr>
        <p:spPr>
          <a:xfrm>
            <a:off x="828360" y="1914840"/>
            <a:ext cx="2723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1800" spc="-1" strike="noStrike">
                <a:solidFill>
                  <a:schemeClr val="dk1"/>
                </a:solidFill>
                <a:latin typeface="Calibri"/>
              </a:rPr>
              <a:t>Causas de desvio</a:t>
            </a: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76" name="Imagem 1" descr=""/>
          <p:cNvPicPr/>
          <p:nvPr/>
        </p:nvPicPr>
        <p:blipFill>
          <a:blip r:embed="rId2"/>
          <a:stretch/>
        </p:blipFill>
        <p:spPr>
          <a:xfrm>
            <a:off x="485640" y="2672640"/>
            <a:ext cx="11125080" cy="2896200"/>
          </a:xfrm>
          <a:prstGeom prst="rect">
            <a:avLst/>
          </a:prstGeom>
          <a:ln w="0">
            <a:noFill/>
          </a:ln>
        </p:spPr>
      </p:pic>
      <p:sp>
        <p:nvSpPr>
          <p:cNvPr id="277" name="Seta: para Cima 2"/>
          <p:cNvSpPr/>
          <p:nvPr/>
        </p:nvSpPr>
        <p:spPr>
          <a:xfrm>
            <a:off x="4301640" y="5598360"/>
            <a:ext cx="154080" cy="6868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8" name="Seta: para Cima 11"/>
          <p:cNvSpPr/>
          <p:nvPr/>
        </p:nvSpPr>
        <p:spPr>
          <a:xfrm>
            <a:off x="9476640" y="5657400"/>
            <a:ext cx="154080" cy="6868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agem 2" descr=""/>
          <p:cNvPicPr/>
          <p:nvPr/>
        </p:nvPicPr>
        <p:blipFill>
          <a:blip r:embed="rId1"/>
          <a:stretch/>
        </p:blipFill>
        <p:spPr>
          <a:xfrm>
            <a:off x="1262160" y="1986120"/>
            <a:ext cx="9667440" cy="2885760"/>
          </a:xfrm>
          <a:prstGeom prst="rect">
            <a:avLst/>
          </a:prstGeom>
          <a:ln w="0">
            <a:noFill/>
          </a:ln>
        </p:spPr>
      </p:pic>
      <p:pic>
        <p:nvPicPr>
          <p:cNvPr id="280" name="Imagem 4" descr=""/>
          <p:cNvPicPr/>
          <p:nvPr/>
        </p:nvPicPr>
        <p:blipFill>
          <a:blip r:embed="rId2"/>
          <a:stretch/>
        </p:blipFill>
        <p:spPr>
          <a:xfrm>
            <a:off x="4223880" y="620640"/>
            <a:ext cx="2923920" cy="742680"/>
          </a:xfrm>
          <a:prstGeom prst="rect">
            <a:avLst/>
          </a:prstGeom>
          <a:ln w="0">
            <a:noFill/>
          </a:ln>
        </p:spPr>
      </p:pic>
      <p:pic>
        <p:nvPicPr>
          <p:cNvPr id="281" name="Imagem 5" descr=""/>
          <p:cNvPicPr/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agem 1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pic>
        <p:nvPicPr>
          <p:cNvPr id="283" name="Imagem 3" descr=""/>
          <p:cNvPicPr/>
          <p:nvPr/>
        </p:nvPicPr>
        <p:blipFill>
          <a:blip r:embed="rId2"/>
          <a:stretch/>
        </p:blipFill>
        <p:spPr>
          <a:xfrm>
            <a:off x="1631520" y="2205000"/>
            <a:ext cx="8619840" cy="2447640"/>
          </a:xfrm>
          <a:prstGeom prst="rect">
            <a:avLst/>
          </a:prstGeom>
          <a:ln w="0">
            <a:noFill/>
          </a:ln>
        </p:spPr>
      </p:pic>
      <p:pic>
        <p:nvPicPr>
          <p:cNvPr id="284" name="Imagem 5" descr=""/>
          <p:cNvPicPr/>
          <p:nvPr/>
        </p:nvPicPr>
        <p:blipFill>
          <a:blip r:embed="rId3"/>
          <a:stretch/>
        </p:blipFill>
        <p:spPr>
          <a:xfrm>
            <a:off x="4223880" y="797400"/>
            <a:ext cx="2809440" cy="81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agem 1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pic>
        <p:nvPicPr>
          <p:cNvPr id="286" name="Imagem 3" descr=""/>
          <p:cNvPicPr/>
          <p:nvPr/>
        </p:nvPicPr>
        <p:blipFill>
          <a:blip r:embed="rId2"/>
          <a:stretch/>
        </p:blipFill>
        <p:spPr>
          <a:xfrm>
            <a:off x="1991520" y="404640"/>
            <a:ext cx="6124320" cy="578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-2052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41" name="CaixaDeTexto 7"/>
          <p:cNvSpPr/>
          <p:nvPr/>
        </p:nvSpPr>
        <p:spPr>
          <a:xfrm>
            <a:off x="375480" y="82080"/>
            <a:ext cx="102967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2800" spc="-1" strike="noStrike">
                <a:solidFill>
                  <a:srgbClr val="006a6b"/>
                </a:solidFill>
                <a:latin typeface="Trebuchet MS"/>
              </a:rPr>
              <a:t>Reinauguração – Saúde Mental – 15/12 </a:t>
            </a: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2" name="Imagem 2" descr=""/>
          <p:cNvPicPr/>
          <p:nvPr/>
        </p:nvPicPr>
        <p:blipFill>
          <a:blip r:embed="rId2"/>
          <a:srcRect l="14234" t="4436" r="10621" b="0"/>
          <a:stretch/>
        </p:blipFill>
        <p:spPr>
          <a:xfrm>
            <a:off x="8689680" y="787680"/>
            <a:ext cx="3092760" cy="262224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43" name="Imagem 8" descr=""/>
          <p:cNvPicPr/>
          <p:nvPr/>
        </p:nvPicPr>
        <p:blipFill>
          <a:blip r:embed="rId3"/>
          <a:srcRect l="0" t="0" r="8641" b="0"/>
          <a:stretch/>
        </p:blipFill>
        <p:spPr>
          <a:xfrm>
            <a:off x="8665200" y="3592080"/>
            <a:ext cx="3240000" cy="236412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44" name="Imagem 13" descr=""/>
          <p:cNvPicPr/>
          <p:nvPr/>
        </p:nvPicPr>
        <p:blipFill>
          <a:blip r:embed="rId4"/>
          <a:stretch/>
        </p:blipFill>
        <p:spPr>
          <a:xfrm>
            <a:off x="4223880" y="3592080"/>
            <a:ext cx="3859200" cy="251352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45" name="Imagem 16" descr=""/>
          <p:cNvPicPr/>
          <p:nvPr/>
        </p:nvPicPr>
        <p:blipFill>
          <a:blip r:embed="rId5"/>
          <a:stretch/>
        </p:blipFill>
        <p:spPr>
          <a:xfrm>
            <a:off x="203760" y="3505680"/>
            <a:ext cx="3659760" cy="274464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46" name="Imagem 20" descr=""/>
          <p:cNvPicPr/>
          <p:nvPr/>
        </p:nvPicPr>
        <p:blipFill>
          <a:blip r:embed="rId6"/>
          <a:srcRect l="8378" t="-55" r="824" b="55"/>
          <a:stretch/>
        </p:blipFill>
        <p:spPr>
          <a:xfrm>
            <a:off x="203760" y="729720"/>
            <a:ext cx="3571200" cy="262224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47" name="Imagem 24" descr=""/>
          <p:cNvPicPr/>
          <p:nvPr/>
        </p:nvPicPr>
        <p:blipFill>
          <a:blip r:embed="rId7"/>
          <a:srcRect l="7301" t="11212" r="3800" b="0"/>
          <a:stretch/>
        </p:blipFill>
        <p:spPr>
          <a:xfrm>
            <a:off x="4300200" y="739080"/>
            <a:ext cx="3859200" cy="256968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186200" y="34668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pt-BR" sz="3580" spc="-1" strike="noStrike">
                <a:solidFill>
                  <a:srgbClr val="0b6950"/>
                </a:solidFill>
                <a:latin typeface="Calibri"/>
              </a:rPr>
              <a:t>DADOS NPS 2024 </a:t>
            </a:r>
            <a:br>
              <a:rPr sz="3580"/>
            </a:br>
            <a:r>
              <a:rPr b="1" lang="pt-BR" sz="4200" spc="-1" strike="noStrike">
                <a:solidFill>
                  <a:srgbClr val="0b6950"/>
                </a:solidFill>
                <a:latin typeface="Calibri"/>
              </a:rPr>
              <a:t>PRONTO SOCORRO</a:t>
            </a:r>
            <a:endParaRPr b="0" lang="pt-BR" sz="4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88" name="Espaço Reservado para Conteúdo 5" descr=""/>
          <p:cNvPicPr/>
          <p:nvPr/>
        </p:nvPicPr>
        <p:blipFill>
          <a:blip r:embed="rId1"/>
          <a:stretch/>
        </p:blipFill>
        <p:spPr>
          <a:xfrm>
            <a:off x="181800" y="2055960"/>
            <a:ext cx="11827800" cy="2423160"/>
          </a:xfrm>
          <a:prstGeom prst="rect">
            <a:avLst/>
          </a:prstGeom>
          <a:ln w="0">
            <a:noFill/>
          </a:ln>
        </p:spPr>
      </p:pic>
      <p:sp>
        <p:nvSpPr>
          <p:cNvPr id="289" name="PlaceHolder 2"/>
          <p:cNvSpPr>
            <a:spLocks noGrp="1"/>
          </p:cNvSpPr>
          <p:nvPr>
            <p:ph type="dt" idx="11"/>
          </p:nvPr>
        </p:nvSpPr>
        <p:spPr>
          <a:xfrm>
            <a:off x="8688240" y="547560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77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pt-BR" sz="77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22/01/2026</a:t>
            </a:r>
            <a:endParaRPr b="0" lang="pt-BR" sz="7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0" name="CaixaDeTexto 6"/>
          <p:cNvSpPr/>
          <p:nvPr/>
        </p:nvSpPr>
        <p:spPr>
          <a:xfrm>
            <a:off x="7392240" y="5663520"/>
            <a:ext cx="6104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1800" spc="-1" strike="noStrike">
                <a:solidFill>
                  <a:schemeClr val="dk1"/>
                </a:solidFill>
                <a:latin typeface="Calibri"/>
              </a:rPr>
              <a:t>Fonte: Núcleo de Experiência em Saúde </a:t>
            </a: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91" name="Imagem 7" descr=""/>
          <p:cNvPicPr/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m 3" descr=""/>
          <p:cNvPicPr/>
          <p:nvPr/>
        </p:nvPicPr>
        <p:blipFill>
          <a:blip r:embed="rId1"/>
          <a:srcRect l="0" t="8172" r="0" b="5990"/>
          <a:stretch/>
        </p:blipFill>
        <p:spPr>
          <a:xfrm>
            <a:off x="335520" y="44640"/>
            <a:ext cx="10866240" cy="582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tângulo 5"/>
          <p:cNvSpPr/>
          <p:nvPr/>
        </p:nvSpPr>
        <p:spPr>
          <a:xfrm>
            <a:off x="0" y="0"/>
            <a:ext cx="12191760" cy="843120"/>
          </a:xfrm>
          <a:prstGeom prst="rect">
            <a:avLst/>
          </a:prstGeom>
          <a:solidFill>
            <a:srgbClr val="002060"/>
          </a:solidFill>
          <a:ln>
            <a:solidFill>
              <a:srgbClr val="2f4a6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4" name="CaixaDeTexto 6"/>
          <p:cNvSpPr/>
          <p:nvPr/>
        </p:nvSpPr>
        <p:spPr>
          <a:xfrm>
            <a:off x="485640" y="228600"/>
            <a:ext cx="117061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ts val="2200"/>
              </a:lnSpc>
            </a:pPr>
            <a:r>
              <a:rPr b="1" lang="pt-BR" sz="2000" spc="-1" strike="noStrike">
                <a:solidFill>
                  <a:srgbClr val="ffffff"/>
                </a:solidFill>
                <a:latin typeface="Arial"/>
              </a:rPr>
              <a:t>PLEITO DE METAS</a:t>
            </a:r>
            <a:endParaRPr b="0" lang="pt-BR" sz="20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95" name="Google Shape;37;p12" descr=""/>
          <p:cNvPicPr/>
          <p:nvPr/>
        </p:nvPicPr>
        <p:blipFill>
          <a:blip r:embed="rId1"/>
          <a:stretch/>
        </p:blipFill>
        <p:spPr>
          <a:xfrm>
            <a:off x="11722680" y="45000"/>
            <a:ext cx="382320" cy="393120"/>
          </a:xfrm>
          <a:prstGeom prst="rect">
            <a:avLst/>
          </a:prstGeom>
          <a:ln w="0">
            <a:noFill/>
          </a:ln>
        </p:spPr>
      </p:pic>
      <p:sp>
        <p:nvSpPr>
          <p:cNvPr id="296" name="PlaceHolder 1"/>
          <p:cNvSpPr>
            <a:spLocks noGrp="1"/>
          </p:cNvSpPr>
          <p:nvPr>
            <p:ph type="sldNum" idx="12"/>
          </p:nvPr>
        </p:nvSpPr>
        <p:spPr>
          <a:xfrm>
            <a:off x="11769120" y="6465960"/>
            <a:ext cx="460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t-BR" sz="1600" spc="-1" strike="noStrike">
                <a:solidFill>
                  <a:srgbClr val="002060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B1BAD73-ED8B-4301-888F-53F6BBA435C6}" type="slidenum">
              <a:rPr b="0" lang="pt-BR" sz="1600" spc="-1" strike="noStrike">
                <a:solidFill>
                  <a:srgbClr val="002060"/>
                </a:solidFill>
                <a:latin typeface="Calibri"/>
              </a:rPr>
              <a:t>&lt;número&gt;</a:t>
            </a:fld>
            <a:endParaRPr b="0" lang="pt-BR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7" name="TextBox 2"/>
          <p:cNvSpPr/>
          <p:nvPr/>
        </p:nvSpPr>
        <p:spPr>
          <a:xfrm>
            <a:off x="599760" y="954000"/>
            <a:ext cx="9527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040">
              <a:lnSpc>
                <a:spcPct val="100000"/>
              </a:lnSpc>
            </a:pPr>
            <a:r>
              <a:rPr b="1" lang="pt-BR" sz="2000" spc="-1" strike="noStrike">
                <a:solidFill>
                  <a:schemeClr val="dk1"/>
                </a:solidFill>
                <a:latin typeface="Calibri"/>
              </a:rPr>
              <a:t>Tempo Médio de Espera Sala de Emergência</a:t>
            </a:r>
            <a:endParaRPr b="0" lang="pt-BR" sz="2000" spc="-1" strike="noStrike">
              <a:solidFill>
                <a:srgbClr val="ffffff"/>
              </a:solidFill>
              <a:latin typeface="Calibri"/>
            </a:endParaRPr>
          </a:p>
          <a:p>
            <a:pPr defTabSz="914040">
              <a:lnSpc>
                <a:spcPct val="100000"/>
              </a:lnSpc>
            </a:pPr>
            <a:endParaRPr b="0" lang="pt-BR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8" name="Retângulo: Cantos Arredondados 8"/>
          <p:cNvSpPr/>
          <p:nvPr/>
        </p:nvSpPr>
        <p:spPr>
          <a:xfrm>
            <a:off x="250560" y="1461600"/>
            <a:ext cx="11606760" cy="5075280"/>
          </a:xfrm>
          <a:prstGeom prst="roundRect">
            <a:avLst>
              <a:gd name="adj" fmla="val 16667"/>
            </a:avLst>
          </a:prstGeom>
          <a:solidFill>
            <a:srgbClr val="d9d9d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</a:pP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9" name="Imagem 2" descr=""/>
          <p:cNvPicPr/>
          <p:nvPr/>
        </p:nvPicPr>
        <p:blipFill>
          <a:blip r:embed="rId2"/>
          <a:stretch/>
        </p:blipFill>
        <p:spPr>
          <a:xfrm>
            <a:off x="421200" y="2484000"/>
            <a:ext cx="11301480" cy="326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agem 1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pic>
        <p:nvPicPr>
          <p:cNvPr id="301" name="Imagem 7" descr=""/>
          <p:cNvPicPr/>
          <p:nvPr/>
        </p:nvPicPr>
        <p:blipFill>
          <a:blip r:embed="rId2"/>
          <a:stretch/>
        </p:blipFill>
        <p:spPr>
          <a:xfrm>
            <a:off x="711360" y="1052640"/>
            <a:ext cx="10382040" cy="460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" name="Objeto 1"/>
          <p:cNvGraphicFramePr/>
          <p:nvPr/>
        </p:nvGraphicFramePr>
        <p:xfrm>
          <a:off x="407520" y="476640"/>
          <a:ext cx="11090520" cy="5502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03" name="Objeto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7520" y="476640"/>
                    <a:ext cx="11090520" cy="55022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4" name="CaixaDeTexto 2"/>
          <p:cNvSpPr/>
          <p:nvPr/>
        </p:nvSpPr>
        <p:spPr>
          <a:xfrm>
            <a:off x="1199520" y="-46440"/>
            <a:ext cx="92980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2800" spc="-1" strike="noStrike">
                <a:solidFill>
                  <a:schemeClr val="dk1"/>
                </a:solidFill>
                <a:latin typeface="Arial Narrow"/>
              </a:rPr>
              <a:t>                                             </a:t>
            </a:r>
            <a:r>
              <a:rPr b="1" lang="pt-BR" sz="2800" spc="-1" strike="noStrike">
                <a:solidFill>
                  <a:schemeClr val="dk1"/>
                </a:solidFill>
                <a:latin typeface="Arial Narrow"/>
              </a:rPr>
              <a:t>Laboratório   </a:t>
            </a: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m 5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64600" y="3132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306" name="Título 10"/>
          <p:cNvSpPr/>
          <p:nvPr/>
        </p:nvSpPr>
        <p:spPr>
          <a:xfrm>
            <a:off x="1055520" y="1772640"/>
            <a:ext cx="9812160" cy="239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 defTabSz="914400">
              <a:lnSpc>
                <a:spcPct val="100000"/>
              </a:lnSpc>
            </a:pPr>
            <a:r>
              <a:rPr b="1" lang="pt-BR" sz="4800" spc="-1" strike="noStrike">
                <a:solidFill>
                  <a:srgbClr val="399593"/>
                </a:solidFill>
                <a:latin typeface="Calibri"/>
              </a:rPr>
              <a:t>Obrigada</a:t>
            </a:r>
            <a:endParaRPr b="0" lang="pt-BR" sz="4800" spc="-1" strike="noStrike">
              <a:solidFill>
                <a:srgbClr val="ffffff"/>
              </a:solidFill>
              <a:latin typeface="Calibri"/>
            </a:endParaRPr>
          </a:p>
          <a:p>
            <a:pPr algn="ctr" defTabSz="387000">
              <a:lnSpc>
                <a:spcPct val="100000"/>
              </a:lnSpc>
            </a:pPr>
            <a:endParaRPr b="0" lang="pt-BR" sz="4800" spc="-1" strike="noStrike">
              <a:solidFill>
                <a:srgbClr val="ffffff"/>
              </a:solidFill>
              <a:latin typeface="Calibri"/>
            </a:endParaRPr>
          </a:p>
          <a:p>
            <a:pPr algn="ctr" defTabSz="387000">
              <a:lnSpc>
                <a:spcPct val="100000"/>
              </a:lnSpc>
            </a:pPr>
            <a:r>
              <a:rPr b="1" lang="pt-BR" sz="2000" spc="-1" strike="noStrike" u="sng">
                <a:solidFill>
                  <a:srgbClr val="399593"/>
                </a:solidFill>
                <a:uFillTx/>
                <a:latin typeface="Arial Narrow"/>
                <a:hlinkClick r:id="rId2"/>
              </a:rPr>
              <a:t>roseny.rodrigues@hmbm.org.br</a:t>
            </a:r>
            <a:endParaRPr b="0" lang="pt-BR" sz="2000" spc="-1" strike="noStrike">
              <a:solidFill>
                <a:srgbClr val="ffffff"/>
              </a:solidFill>
              <a:latin typeface="Calibri"/>
            </a:endParaRPr>
          </a:p>
          <a:p>
            <a:pPr algn="ctr" defTabSz="387000">
              <a:lnSpc>
                <a:spcPct val="100000"/>
              </a:lnSpc>
            </a:pPr>
            <a:r>
              <a:rPr b="1" lang="pt-BR" sz="2000" spc="-1" strike="noStrike">
                <a:solidFill>
                  <a:srgbClr val="307c7a"/>
                </a:solidFill>
                <a:latin typeface="Arial Narrow"/>
              </a:rPr>
              <a:t>Coordenação Urgência/emergência do HMBM</a:t>
            </a:r>
            <a:endParaRPr b="0" lang="pt-BR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aixaDeTexto 3"/>
          <p:cNvSpPr/>
          <p:nvPr/>
        </p:nvSpPr>
        <p:spPr>
          <a:xfrm>
            <a:off x="2351520" y="2277000"/>
            <a:ext cx="69843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pt-BR" sz="4800" spc="-1" strike="noStrike">
                <a:solidFill>
                  <a:srgbClr val="399593"/>
                </a:solidFill>
                <a:latin typeface="Calibri"/>
              </a:rPr>
              <a:t>OBRIGADA!</a:t>
            </a:r>
            <a:endParaRPr b="0" lang="pt-BR" sz="4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8" name="CaixaDeTexto 4"/>
          <p:cNvSpPr/>
          <p:nvPr/>
        </p:nvSpPr>
        <p:spPr>
          <a:xfrm>
            <a:off x="2927520" y="4005000"/>
            <a:ext cx="604836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pt-BR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Bahnschrift Light SemiCondensed"/>
              </a:rPr>
              <a:t>Renata Janeri</a:t>
            </a: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0" lang="pt-BR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Bahnschrift Light SemiCondensed"/>
              </a:rPr>
              <a:t>Diretora Hospitalar</a:t>
            </a:r>
            <a:endParaRPr b="0" lang="pt-BR" sz="1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9" name="Imagem 5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64600" y="31320"/>
            <a:ext cx="1098000" cy="78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-2052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49" name="CaixaDeTexto 7"/>
          <p:cNvSpPr/>
          <p:nvPr/>
        </p:nvSpPr>
        <p:spPr>
          <a:xfrm>
            <a:off x="407520" y="111600"/>
            <a:ext cx="102967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2800" spc="-1" strike="noStrike">
                <a:solidFill>
                  <a:srgbClr val="006a6b"/>
                </a:solidFill>
                <a:latin typeface="Trebuchet MS"/>
              </a:rPr>
              <a:t>Cinema de Natal - Experiência em Saúde – 23/12 </a:t>
            </a: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0" name="Imagem 2" descr=""/>
          <p:cNvPicPr/>
          <p:nvPr/>
        </p:nvPicPr>
        <p:blipFill>
          <a:blip r:embed="rId2"/>
          <a:stretch/>
        </p:blipFill>
        <p:spPr>
          <a:xfrm>
            <a:off x="695520" y="988560"/>
            <a:ext cx="4032000" cy="40320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51" name="Imagem 5" descr=""/>
          <p:cNvPicPr/>
          <p:nvPr/>
        </p:nvPicPr>
        <p:blipFill>
          <a:blip r:embed="rId3"/>
          <a:stretch/>
        </p:blipFill>
        <p:spPr>
          <a:xfrm>
            <a:off x="5447880" y="988560"/>
            <a:ext cx="5376240" cy="40320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-2052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53" name="CaixaDeTexto 7"/>
          <p:cNvSpPr/>
          <p:nvPr/>
        </p:nvSpPr>
        <p:spPr>
          <a:xfrm>
            <a:off x="407520" y="111600"/>
            <a:ext cx="102967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2800" spc="-1" strike="noStrike">
                <a:solidFill>
                  <a:srgbClr val="006a6b"/>
                </a:solidFill>
                <a:latin typeface="Trebuchet MS"/>
              </a:rPr>
              <a:t>Entrega de Presentes Natal – 25/12 </a:t>
            </a: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4" name="Imagem 2" descr=""/>
          <p:cNvPicPr/>
          <p:nvPr/>
        </p:nvPicPr>
        <p:blipFill>
          <a:blip r:embed="rId2"/>
          <a:srcRect l="0" t="15347" r="0" b="2750"/>
          <a:stretch/>
        </p:blipFill>
        <p:spPr>
          <a:xfrm>
            <a:off x="119160" y="1256760"/>
            <a:ext cx="3527640" cy="385236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55" name="Imagem 5" descr=""/>
          <p:cNvPicPr/>
          <p:nvPr/>
        </p:nvPicPr>
        <p:blipFill>
          <a:blip r:embed="rId3"/>
          <a:srcRect l="0" t="5901" r="0" b="21647"/>
          <a:stretch/>
        </p:blipFill>
        <p:spPr>
          <a:xfrm>
            <a:off x="3913560" y="1256760"/>
            <a:ext cx="3962880" cy="382824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56" name="Imagem 8" descr=""/>
          <p:cNvPicPr/>
          <p:nvPr/>
        </p:nvPicPr>
        <p:blipFill>
          <a:blip r:embed="rId4"/>
          <a:srcRect l="0" t="16399" r="0" b="9050"/>
          <a:stretch/>
        </p:blipFill>
        <p:spPr>
          <a:xfrm>
            <a:off x="8079120" y="1256760"/>
            <a:ext cx="3875400" cy="385236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093400" y="10080"/>
            <a:ext cx="1098000" cy="786960"/>
          </a:xfrm>
          <a:prstGeom prst="rect">
            <a:avLst/>
          </a:prstGeom>
          <a:ln w="0">
            <a:noFill/>
          </a:ln>
        </p:spPr>
      </p:pic>
      <p:sp>
        <p:nvSpPr>
          <p:cNvPr id="58" name="CaixaDeTexto 7"/>
          <p:cNvSpPr/>
          <p:nvPr/>
        </p:nvSpPr>
        <p:spPr>
          <a:xfrm>
            <a:off x="475560" y="-28800"/>
            <a:ext cx="957672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3200" spc="-1" strike="noStrike">
                <a:solidFill>
                  <a:srgbClr val="006a6b"/>
                </a:solidFill>
                <a:latin typeface="Trebuchet MS"/>
              </a:rPr>
              <a:t>Agenda</a:t>
            </a: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CaixaDeTexto 6"/>
          <p:cNvSpPr/>
          <p:nvPr/>
        </p:nvSpPr>
        <p:spPr>
          <a:xfrm>
            <a:off x="475560" y="797400"/>
            <a:ext cx="11372760" cy="56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Informes e Destaques do Mês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chemeClr val="lt1"/>
                </a:solidFill>
                <a:highlight>
                  <a:srgbClr val="00969a"/>
                </a:highlight>
                <a:latin typeface="Calibri"/>
              </a:rPr>
              <a:t>Metas do Contrato de Gestão e RH – Renata 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Demonstrativo de Resultados – Alexandre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Atendimento ao Cliente e Experiência Paciente – Pedro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Centro de Comando Operacional – Fluxo do Paciente – Juliana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8080"/>
                </a:solidFill>
                <a:latin typeface="Calibri"/>
              </a:rPr>
              <a:t>Melhorias 2025 – Linha urgência e Emergência -  Roseny 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457200"/>
              </a:tabLst>
            </a:pP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457200"/>
              </a:tabLst>
            </a:pPr>
            <a:r>
              <a:rPr b="0" lang="pt-BR" sz="1800" spc="-1" strike="noStrike">
                <a:solidFill>
                  <a:srgbClr val="008080"/>
                </a:solidFill>
                <a:latin typeface="Calibri"/>
              </a:rPr>
              <a:t>  </a:t>
            </a: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457200"/>
              </a:tabLst>
            </a:pPr>
            <a:endParaRPr b="0" lang="pt-BR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4" descr=""/>
          <p:cNvPicPr/>
          <p:nvPr/>
        </p:nvPicPr>
        <p:blipFill>
          <a:blip r:embed="rId1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239920" y="10080"/>
            <a:ext cx="951840" cy="682200"/>
          </a:xfrm>
          <a:prstGeom prst="rect">
            <a:avLst/>
          </a:prstGeom>
          <a:ln w="0">
            <a:noFill/>
          </a:ln>
        </p:spPr>
      </p:pic>
      <p:sp>
        <p:nvSpPr>
          <p:cNvPr id="61" name="CaixaDeTexto 7"/>
          <p:cNvSpPr/>
          <p:nvPr/>
        </p:nvSpPr>
        <p:spPr>
          <a:xfrm>
            <a:off x="479520" y="199800"/>
            <a:ext cx="10516680" cy="17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rgbClr val="006a6b"/>
                </a:solidFill>
                <a:latin typeface="Trebuchet MS"/>
              </a:rPr>
              <a:t>Metas Qualitativas – Portaria N° 866 de 31 de Dezembro de 2024</a:t>
            </a:r>
            <a:endParaRPr b="0" lang="pt-BR" sz="24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2800" spc="-1" strike="noStrike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pt-BR" sz="32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62" name="Gráfico 9"/>
          <p:cNvGraphicFramePr/>
          <p:nvPr/>
        </p:nvGraphicFramePr>
        <p:xfrm>
          <a:off x="2119680" y="785520"/>
          <a:ext cx="9088560" cy="248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3" name="Gráfico 10"/>
          <p:cNvGraphicFramePr/>
          <p:nvPr/>
        </p:nvGraphicFramePr>
        <p:xfrm>
          <a:off x="440280" y="785520"/>
          <a:ext cx="1581840" cy="248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4" name="Gráfico 12"/>
          <p:cNvGraphicFramePr/>
          <p:nvPr/>
        </p:nvGraphicFramePr>
        <p:xfrm>
          <a:off x="2119680" y="3371040"/>
          <a:ext cx="9088560" cy="252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5" name="Gráfico 13"/>
          <p:cNvGraphicFramePr/>
          <p:nvPr/>
        </p:nvGraphicFramePr>
        <p:xfrm>
          <a:off x="440280" y="3371040"/>
          <a:ext cx="1562400" cy="252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mbria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  <a:solidFill>
          <a:schemeClr val="phClr"/>
        </a:soli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mbria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  <a:solidFill>
          <a:schemeClr val="phClr"/>
        </a:soli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mbria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  <a:solidFill>
          <a:schemeClr val="phClr"/>
        </a:soli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23463</TotalTime>
  <Application>Collabora_Office/23.05.10.1$Linux_X86_64 LibreOffice_project/c8fa7c01aa8a3e263c07b5cf4f72ace70f1d9308</Application>
  <AppVersion>15.0000</AppVersion>
  <Words>1306</Words>
  <Paragraphs>428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2016-01-13T11:44:51Z</dcterms:created>
  <dc:creator>Julio Cezar de Andrade</dc:creator>
  <dc:description/>
  <dc:language>pt-BR</dc:language>
  <cp:lastModifiedBy/>
  <cp:lastPrinted>2018-08-09T22:48:05Z</cp:lastPrinted>
  <dcterms:modified xsi:type="dcterms:W3CDTF">2026-01-22T12:46:00Z</dcterms:modified>
  <cp:revision>1613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3</vt:i4>
  </property>
  <property fmtid="{D5CDD505-2E9C-101B-9397-08002B2CF9AE}" pid="3" name="Notes">
    <vt:i4>18</vt:i4>
  </property>
  <property fmtid="{D5CDD505-2E9C-101B-9397-08002B2CF9AE}" pid="4" name="PresentationFormat">
    <vt:lpwstr>Widescreen</vt:lpwstr>
  </property>
  <property fmtid="{D5CDD505-2E9C-101B-9397-08002B2CF9AE}" pid="5" name="Slides">
    <vt:i4>56</vt:i4>
  </property>
</Properties>
</file>