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83" r:id="rId2"/>
    <p:sldId id="284" r:id="rId3"/>
    <p:sldId id="302" r:id="rId4"/>
    <p:sldId id="2147472481" r:id="rId5"/>
    <p:sldId id="296" r:id="rId6"/>
    <p:sldId id="2147472440" r:id="rId7"/>
    <p:sldId id="300" r:id="rId8"/>
    <p:sldId id="2147472409" r:id="rId9"/>
    <p:sldId id="2147472466" r:id="rId10"/>
    <p:sldId id="2147472467" r:id="rId11"/>
    <p:sldId id="2147472468" r:id="rId12"/>
    <p:sldId id="2147472469" r:id="rId13"/>
    <p:sldId id="2147472470" r:id="rId14"/>
    <p:sldId id="2147472413" r:id="rId15"/>
    <p:sldId id="306" r:id="rId16"/>
    <p:sldId id="318" r:id="rId17"/>
    <p:sldId id="2147472472" r:id="rId18"/>
    <p:sldId id="2147472443" r:id="rId19"/>
    <p:sldId id="2147472483" r:id="rId20"/>
    <p:sldId id="2147472484" r:id="rId21"/>
    <p:sldId id="2147472485" r:id="rId22"/>
    <p:sldId id="2147472444" r:id="rId23"/>
    <p:sldId id="304" r:id="rId24"/>
    <p:sldId id="316" r:id="rId25"/>
    <p:sldId id="2147472420" r:id="rId26"/>
    <p:sldId id="315" r:id="rId27"/>
    <p:sldId id="2147472475" r:id="rId28"/>
    <p:sldId id="2147472476" r:id="rId29"/>
    <p:sldId id="267" r:id="rId30"/>
    <p:sldId id="268" r:id="rId31"/>
    <p:sldId id="274" r:id="rId32"/>
    <p:sldId id="2147472477" r:id="rId33"/>
    <p:sldId id="2147472451" r:id="rId34"/>
    <p:sldId id="2147472465" r:id="rId35"/>
    <p:sldId id="2147376311" r:id="rId36"/>
    <p:sldId id="310" r:id="rId37"/>
    <p:sldId id="2147376309" r:id="rId38"/>
    <p:sldId id="2147376310" r:id="rId39"/>
    <p:sldId id="2147472454" r:id="rId40"/>
    <p:sldId id="2147376308" r:id="rId41"/>
    <p:sldId id="2147472478" r:id="rId42"/>
    <p:sldId id="2147472479" r:id="rId43"/>
    <p:sldId id="2147472480" r:id="rId44"/>
    <p:sldId id="2147472482" r:id="rId45"/>
    <p:sldId id="256" r:id="rId46"/>
    <p:sldId id="257" r:id="rId47"/>
    <p:sldId id="258" r:id="rId48"/>
    <p:sldId id="259" r:id="rId49"/>
    <p:sldId id="260" r:id="rId50"/>
    <p:sldId id="2147472463" r:id="rId51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1325" autoAdjust="0"/>
  </p:normalViewPr>
  <p:slideViewPr>
    <p:cSldViewPr>
      <p:cViewPr varScale="1">
        <p:scale>
          <a:sx n="104" d="100"/>
          <a:sy n="104" d="100"/>
        </p:scale>
        <p:origin x="81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RH\Cargos%20e%20Sal&#225;rios\FTE\2025\GERAL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5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6.bin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6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8.bin"/><Relationship Id="rId1" Type="http://schemas.openxmlformats.org/officeDocument/2006/relationships/themeOverride" Target="../theme/themeOverrid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9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RH\Cargos%20e%20Sal&#225;rios\FTE\2025\GER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HEADCOUNT GERAL</a:t>
            </a:r>
          </a:p>
        </c:rich>
      </c:tx>
      <c:layout>
        <c:manualLayout>
          <c:xMode val="edge"/>
          <c:yMode val="edge"/>
          <c:x val="0.4359674853496187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716941184505584E-3"/>
          <c:y val="0.32529638506105857"/>
          <c:w val="0.99832825088400134"/>
          <c:h val="0.50740504797247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</c:numRef>
          </c:cat>
          <c:val>
            <c:numRef>
              <c:f>HC!$N$147:$N$159</c:f>
              <c:numCache>
                <c:formatCode>0</c:formatCode>
                <c:ptCount val="13"/>
                <c:pt idx="0">
                  <c:v>2196</c:v>
                </c:pt>
                <c:pt idx="1">
                  <c:v>2202</c:v>
                </c:pt>
                <c:pt idx="2">
                  <c:v>2231</c:v>
                </c:pt>
                <c:pt idx="3">
                  <c:v>2262</c:v>
                </c:pt>
                <c:pt idx="4">
                  <c:v>2282</c:v>
                </c:pt>
                <c:pt idx="5">
                  <c:v>2291</c:v>
                </c:pt>
                <c:pt idx="6">
                  <c:v>2311</c:v>
                </c:pt>
                <c:pt idx="7">
                  <c:v>2307</c:v>
                </c:pt>
                <c:pt idx="8">
                  <c:v>2344</c:v>
                </c:pt>
                <c:pt idx="9">
                  <c:v>2373</c:v>
                </c:pt>
                <c:pt idx="10">
                  <c:v>2373</c:v>
                </c:pt>
                <c:pt idx="11">
                  <c:v>2326</c:v>
                </c:pt>
                <c:pt idx="12">
                  <c:v>2363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E0-4DA2-B39C-71375B0993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3"/>
        <c:overlap val="-25"/>
        <c:axId val="323151360"/>
        <c:axId val="323152896"/>
      </c:barChart>
      <c:dateAx>
        <c:axId val="32315136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 rot="0"/>
          <a:lstStyle/>
          <a:p>
            <a:pPr>
              <a:defRPr sz="900" b="1"/>
            </a:pPr>
            <a:endParaRPr lang="pt-BR"/>
          </a:p>
        </c:txPr>
        <c:crossAx val="323152896"/>
        <c:crosses val="autoZero"/>
        <c:auto val="1"/>
        <c:lblOffset val="100"/>
        <c:baseTimeUnit val="months"/>
      </c:dateAx>
      <c:valAx>
        <c:axId val="323152896"/>
        <c:scaling>
          <c:orientation val="minMax"/>
          <c:min val="1200"/>
        </c:scaling>
        <c:delete val="1"/>
        <c:axPos val="l"/>
        <c:numFmt formatCode="0" sourceLinked="1"/>
        <c:majorTickMark val="out"/>
        <c:minorTickMark val="none"/>
        <c:tickLblPos val="none"/>
        <c:crossAx val="323151360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Dados Demográficos</a:t>
            </a:r>
            <a:endParaRPr lang="pt-BR"/>
          </a:p>
        </c:rich>
      </c:tx>
      <c:layout>
        <c:manualLayout>
          <c:xMode val="edge"/>
          <c:yMode val="edge"/>
          <c:x val="0.417073517251096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449590490143709E-2"/>
          <c:y val="8.9885644641690007E-2"/>
          <c:w val="0.89775146218451374"/>
          <c:h val="0.3775200827527686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'Q&amp;S Banco de Dados'!$A$10</c:f>
              <c:strCache>
                <c:ptCount val="1"/>
                <c:pt idx="0">
                  <c:v>Denúncia</c:v>
                </c:pt>
              </c:strCache>
            </c:strRef>
          </c:tx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Dados'!$FB$10:$FM$10</c:f>
              <c:numCache>
                <c:formatCode>General</c:formatCode>
                <c:ptCount val="1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5-4839-9FC8-D8354CA64200}"/>
            </c:ext>
          </c:extLst>
        </c:ser>
        <c:ser>
          <c:idx val="3"/>
          <c:order val="1"/>
          <c:tx>
            <c:strRef>
              <c:f>'Q&amp;S Banco de Dados'!$A$9</c:f>
              <c:strCache>
                <c:ptCount val="1"/>
                <c:pt idx="0">
                  <c:v>Sugestões</c:v>
                </c:pt>
              </c:strCache>
            </c:strRef>
          </c:tx>
          <c:spPr>
            <a:gradFill flip="none" rotWithShape="1">
              <a:gsLst>
                <a:gs pos="0">
                  <a:srgbClr val="C86400"/>
                </a:gs>
                <a:gs pos="50000">
                  <a:srgbClr val="EA7500"/>
                </a:gs>
                <a:gs pos="100000">
                  <a:srgbClr val="C864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Dados'!$FB$9:$FM$9</c:f>
              <c:numCache>
                <c:formatCode>General</c:formatCode>
                <c:ptCount val="1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E5-4839-9FC8-D8354CA64200}"/>
            </c:ext>
          </c:extLst>
        </c:ser>
        <c:ser>
          <c:idx val="5"/>
          <c:order val="2"/>
          <c:tx>
            <c:strRef>
              <c:f>'Q&amp;S Banco de Dados'!$A$11</c:f>
              <c:strCache>
                <c:ptCount val="1"/>
                <c:pt idx="0">
                  <c:v>Informação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Dados'!$FB$11:$FM$11</c:f>
              <c:numCache>
                <c:formatCode>General</c:formatCode>
                <c:ptCount val="1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E5-4839-9FC8-D8354CA64200}"/>
            </c:ext>
          </c:extLst>
        </c:ser>
        <c:ser>
          <c:idx val="1"/>
          <c:order val="3"/>
          <c:tx>
            <c:strRef>
              <c:f>'Q&amp;S Banco de Dados'!$A$5</c:f>
              <c:strCache>
                <c:ptCount val="1"/>
                <c:pt idx="0">
                  <c:v>Solicitação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Dados'!$FB$5:$FM$5</c:f>
              <c:numCache>
                <c:formatCode>General</c:formatCode>
                <c:ptCount val="12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E5-4839-9FC8-D8354CA64200}"/>
            </c:ext>
          </c:extLst>
        </c:ser>
        <c:ser>
          <c:idx val="2"/>
          <c:order val="4"/>
          <c:tx>
            <c:strRef>
              <c:f>'Q&amp;S Banco de Dados'!$A$8</c:f>
              <c:strCache>
                <c:ptCount val="1"/>
                <c:pt idx="0">
                  <c:v>Elogios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Dados'!$FB$8:$FM$8</c:f>
              <c:numCache>
                <c:formatCode>General</c:formatCode>
                <c:ptCount val="12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E5-4839-9FC8-D8354CA64200}"/>
            </c:ext>
          </c:extLst>
        </c:ser>
        <c:ser>
          <c:idx val="0"/>
          <c:order val="5"/>
          <c:tx>
            <c:strRef>
              <c:f>'Q&amp;S Banco de Dados'!$A$4</c:f>
              <c:strCache>
                <c:ptCount val="1"/>
                <c:pt idx="0">
                  <c:v>Queixas 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50000">
                  <a:srgbClr val="F20000"/>
                </a:gs>
                <a:gs pos="100000">
                  <a:srgbClr val="C000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Dados'!$FB$4:$FM$4</c:f>
              <c:numCache>
                <c:formatCode>General</c:formatCode>
                <c:ptCount val="12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DE5-4839-9FC8-D8354CA64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54367744"/>
        <c:axId val="354377728"/>
      </c:barChart>
      <c:dateAx>
        <c:axId val="35436774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one"/>
        <c:crossAx val="354377728"/>
        <c:crosses val="autoZero"/>
        <c:auto val="1"/>
        <c:lblOffset val="100"/>
        <c:baseTimeUnit val="months"/>
      </c:dateAx>
      <c:valAx>
        <c:axId val="354377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Manifestações</a:t>
                </a:r>
              </a:p>
            </c:rich>
          </c:tx>
          <c:layout>
            <c:manualLayout>
              <c:xMode val="edge"/>
              <c:yMode val="edge"/>
              <c:x val="2.7898425475548508E-2"/>
              <c:y val="7.61724109134724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5436774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3175"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Queixas por</a:t>
            </a:r>
            <a:r>
              <a:rPr lang="pt-BR" sz="1400" baseline="0"/>
              <a:t> mil passagens</a:t>
            </a:r>
            <a:endParaRPr lang="pt-BR" sz="1400"/>
          </a:p>
        </c:rich>
      </c:tx>
      <c:layout>
        <c:manualLayout>
          <c:xMode val="edge"/>
          <c:yMode val="edge"/>
          <c:x val="0.3874208590773394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5983965993390384E-2"/>
          <c:y val="0.14964642456223143"/>
          <c:w val="0.84711939445872664"/>
          <c:h val="0.64536240588601212"/>
        </c:manualLayout>
      </c:layout>
      <c:lineChart>
        <c:grouping val="standard"/>
        <c:varyColors val="0"/>
        <c:ser>
          <c:idx val="0"/>
          <c:order val="0"/>
          <c:tx>
            <c:strRef>
              <c:f>'Q&amp;S Banco de Dados'!$A$17</c:f>
              <c:strCache>
                <c:ptCount val="1"/>
                <c:pt idx="0">
                  <c:v>% Queixas 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11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Dados'!$FB$17:$FM$17</c:f>
              <c:numCache>
                <c:formatCode>0.00%</c:formatCode>
                <c:ptCount val="12"/>
                <c:pt idx="0">
                  <c:v>1.9232944903269601E-3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B6-4C7F-BF33-9905D56C0FBD}"/>
            </c:ext>
          </c:extLst>
        </c:ser>
        <c:ser>
          <c:idx val="2"/>
          <c:order val="1"/>
          <c:tx>
            <c:strRef>
              <c:f>'Q&amp;S Banco de Dados'!$A$16</c:f>
              <c:strCache>
                <c:ptCount val="1"/>
                <c:pt idx="0">
                  <c:v>Meta Queixas/1000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1.0498687664041988E-2"/>
                  <c:y val="-3.8216573287384287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sz="1050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B6-4C7F-BF33-9905D56C0FBD}"/>
                </c:ext>
              </c:extLst>
            </c:dLbl>
            <c:dLbl>
              <c:idx val="12"/>
              <c:layout>
                <c:manualLayout>
                  <c:x val="-2.9997431423433212E-3"/>
                  <c:y val="8.4925718416409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B6-4C7F-BF33-9905D56C0F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Dados'!$FB$14:$FM$14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Dados'!$FB$16:$FM$16</c:f>
              <c:numCache>
                <c:formatCode>0.00%</c:formatCode>
                <c:ptCount val="12"/>
                <c:pt idx="0">
                  <c:v>2E-3</c:v>
                </c:pt>
                <c:pt idx="1">
                  <c:v>2E-3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2E-3</c:v>
                </c:pt>
                <c:pt idx="6">
                  <c:v>2E-3</c:v>
                </c:pt>
                <c:pt idx="7">
                  <c:v>2E-3</c:v>
                </c:pt>
                <c:pt idx="8">
                  <c:v>2E-3</c:v>
                </c:pt>
                <c:pt idx="9">
                  <c:v>2E-3</c:v>
                </c:pt>
                <c:pt idx="10">
                  <c:v>2E-3</c:v>
                </c:pt>
                <c:pt idx="11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BB6-4C7F-BF33-9905D56C0F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30240"/>
        <c:axId val="368331776"/>
      </c:lineChart>
      <c:dateAx>
        <c:axId val="36833024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68331776"/>
        <c:crossesAt val="0"/>
        <c:auto val="1"/>
        <c:lblOffset val="100"/>
        <c:baseTimeUnit val="months"/>
      </c:dateAx>
      <c:valAx>
        <c:axId val="368331776"/>
        <c:scaling>
          <c:orientation val="minMax"/>
          <c:max val="6.000000000000006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Manifestação</a:t>
                </a:r>
              </a:p>
            </c:rich>
          </c:tx>
          <c:layout>
            <c:manualLayout>
              <c:xMode val="edge"/>
              <c:yMode val="edge"/>
              <c:x val="5.2272190654453383E-3"/>
              <c:y val="0.3833974093319949"/>
            </c:manualLayout>
          </c:layout>
          <c:overlay val="0"/>
        </c:title>
        <c:numFmt formatCode="0.0%" sourceLinked="0"/>
        <c:majorTickMark val="out"/>
        <c:minorTickMark val="none"/>
        <c:tickLblPos val="nextTo"/>
        <c:crossAx val="368330240"/>
        <c:crosses val="autoZero"/>
        <c:crossBetween val="between"/>
        <c:majorUnit val="1.0000000000000013E-3"/>
        <c:minorUnit val="2.0000000000000031E-4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0081532859944967"/>
          <c:y val="0.91984971163814844"/>
          <c:w val="0.53798026359116735"/>
          <c:h val="7.0612777777777774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3207449043394066"/>
          <c:y val="0.16858203632537985"/>
          <c:w val="0.74095426450301838"/>
          <c:h val="0.415708981837309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Janeiro!$C$178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Janeiro!$A$179:$A$185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Janeiro!$C$179:$C$185</c:f>
              <c:numCache>
                <c:formatCode>0</c:formatCode>
                <c:ptCount val="7"/>
                <c:pt idx="0">
                  <c:v>12</c:v>
                </c:pt>
                <c:pt idx="1">
                  <c:v>12</c:v>
                </c:pt>
                <c:pt idx="2">
                  <c:v>16</c:v>
                </c:pt>
                <c:pt idx="3">
                  <c:v>5</c:v>
                </c:pt>
                <c:pt idx="4">
                  <c:v>14</c:v>
                </c:pt>
                <c:pt idx="5">
                  <c:v>3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4D-4609-9468-D6ADE9C82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526899661398756E-2"/>
                  <c:y val="-4.615201472469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4D-4609-9468-D6ADE9C82547}"/>
                </c:ext>
              </c:extLst>
            </c:dLbl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4D-4609-9468-D6ADE9C82547}"/>
                </c:ext>
              </c:extLst>
            </c:dLbl>
            <c:dLbl>
              <c:idx val="3"/>
              <c:layout>
                <c:manualLayout>
                  <c:x val="-2.3526899661398724E-2"/>
                  <c:y val="1.414948599584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4D-4609-9468-D6ADE9C82547}"/>
                </c:ext>
              </c:extLst>
            </c:dLbl>
            <c:dLbl>
              <c:idx val="4"/>
              <c:layout>
                <c:manualLayout>
                  <c:x val="-1.9287889735236929E-2"/>
                  <c:y val="6.847442290480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4D-4609-9468-D6ADE9C82547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Janeiro!$A$179:$A$185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Janeiro!$B$179:$B$185</c:f>
              <c:numCache>
                <c:formatCode>[$-F400]h:mm:ss\ AM/PM</c:formatCode>
                <c:ptCount val="7"/>
                <c:pt idx="0">
                  <c:v>8.7384259259259325E-3</c:v>
                </c:pt>
                <c:pt idx="1">
                  <c:v>3.6226851851851836E-2</c:v>
                </c:pt>
                <c:pt idx="2">
                  <c:v>3.342013888888884E-3</c:v>
                </c:pt>
                <c:pt idx="3">
                  <c:v>7.9166666666666604E-3</c:v>
                </c:pt>
                <c:pt idx="4">
                  <c:v>3.7202380952380898E-3</c:v>
                </c:pt>
                <c:pt idx="5">
                  <c:v>3.4722222222222285E-3</c:v>
                </c:pt>
                <c:pt idx="6">
                  <c:v>7.043650793650792E-3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64D-4609-9468-D6ADE9C82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Comparativo SLA</a:t>
            </a:r>
          </a:p>
          <a:p>
            <a:pPr>
              <a:defRPr/>
            </a:pP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8319834796495324E-2"/>
          <c:y val="0.17608904707242362"/>
          <c:w val="0.91284880383661082"/>
          <c:h val="0.60330884995484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'[indicadores conselho gestor - 2025.xlsx]Janeiro'!$B$188</c:f>
              <c:strCache>
                <c:ptCount val="1"/>
                <c:pt idx="0">
                  <c:v>Dezembro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'[indicadores conselho gestor - 2025.xlsx]Janeiro'!$A$189:$A$191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'[indicadores conselho gestor - 2025.xlsx]Janeiro'!$B$189:$B$191</c:f>
              <c:numCache>
                <c:formatCode>h:mm:ss</c:formatCode>
                <c:ptCount val="3"/>
                <c:pt idx="0">
                  <c:v>6.9444444444445206E-4</c:v>
                </c:pt>
                <c:pt idx="1">
                  <c:v>2.7777777777777532E-3</c:v>
                </c:pt>
                <c:pt idx="2">
                  <c:v>1.1435185185185189E-2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8-4C43-AD95-5066592D0F4B}"/>
            </c:ext>
          </c:extLst>
        </c:ser>
        <c:ser>
          <c:idx val="1"/>
          <c:order val="1"/>
          <c:tx>
            <c:strRef>
              <c:f>'[indicadores conselho gestor - 2025.xlsx]Janeiro'!$C$188</c:f>
              <c:strCache>
                <c:ptCount val="1"/>
                <c:pt idx="0">
                  <c:v>Janeiro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'[indicadores conselho gestor - 2025.xlsx]Janeiro'!$A$189:$A$191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'[indicadores conselho gestor - 2025.xlsx]Janeiro'!$C$189:$C$191</c:f>
              <c:numCache>
                <c:formatCode>h:mm:ss</c:formatCode>
                <c:ptCount val="3"/>
                <c:pt idx="0">
                  <c:v>2.3042929292929363E-3</c:v>
                </c:pt>
                <c:pt idx="1">
                  <c:v>7.986111111111107E-3</c:v>
                </c:pt>
                <c:pt idx="2">
                  <c:v>2.4744152046783607E-2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B8-4C43-AD95-5066592D0F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71020687"/>
        <c:axId val="1359265791"/>
      </c:barChart>
      <c:catAx>
        <c:axId val="127102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9265791"/>
        <c:crosses val="autoZero"/>
        <c:auto val="1"/>
        <c:lblAlgn val="ctr"/>
        <c:lblOffset val="100"/>
        <c:noMultiLvlLbl val="0"/>
      </c:catAx>
      <c:valAx>
        <c:axId val="1359265791"/>
        <c:scaling>
          <c:orientation val="minMax"/>
          <c:max val="6.0000000000000012E-2"/>
          <c:min val="0"/>
        </c:scaling>
        <c:delete val="1"/>
        <c:axPos val="l"/>
        <c:numFmt formatCode="h:mm:ss" sourceLinked="1"/>
        <c:majorTickMark val="none"/>
        <c:minorTickMark val="none"/>
        <c:tickLblPos val="nextTo"/>
        <c:crossAx val="1271020687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369804653021165E-2"/>
          <c:y val="0.24738073684864786"/>
          <c:w val="0.14764800914747511"/>
          <c:h val="0.2855391812183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30037834021021137"/>
          <c:y val="3.3227549599046911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123709536307962"/>
          <c:y val="0.15862586796903552"/>
          <c:w val="0.4372154449003734"/>
          <c:h val="0.78588092627662054"/>
        </c:manualLayout>
      </c:layout>
      <c:doughnutChart>
        <c:varyColors val="1"/>
        <c:ser>
          <c:idx val="1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FD6-467B-8C41-B459DA215302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FFD6-467B-8C41-B459DA21530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D6-467B-8C41-B459DA215302}"/>
                </c:ext>
              </c:extLst>
            </c:dLbl>
            <c:dLbl>
              <c:idx val="1"/>
              <c:layout>
                <c:manualLayout>
                  <c:x val="-2.347417840375586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ysClr val="windowText" lastClr="00000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D6-467B-8C41-B459DA215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Janeiro!$H$169:$H$170</c:f>
              <c:strCache>
                <c:ptCount val="2"/>
                <c:pt idx="0">
                  <c:v>Telefone</c:v>
                </c:pt>
                <c:pt idx="1">
                  <c:v>Presencial</c:v>
                </c:pt>
              </c:strCache>
            </c:strRef>
          </c:cat>
          <c:val>
            <c:numRef>
              <c:f>Janeiro!$I$169:$I$170</c:f>
              <c:numCache>
                <c:formatCode>General</c:formatCode>
                <c:ptCount val="2"/>
                <c:pt idx="0">
                  <c:v>69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D6-467B-8C41-B459DA215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800" dirty="0"/>
              <a:t>Principais Motivos -</a:t>
            </a:r>
            <a:r>
              <a:rPr lang="pt-BR" sz="1800" baseline="0" dirty="0"/>
              <a:t> Janeiro</a:t>
            </a:r>
            <a:r>
              <a:rPr lang="pt-BR" sz="1800" dirty="0"/>
              <a:t> 2025</a:t>
            </a:r>
          </a:p>
        </c:rich>
      </c:tx>
      <c:layout>
        <c:manualLayout>
          <c:xMode val="edge"/>
          <c:yMode val="edge"/>
          <c:x val="0.30804513784182708"/>
          <c:y val="1.5670240944255145E-2"/>
        </c:manualLayout>
      </c:layout>
      <c:overlay val="1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layout>
            <c:manualLayout>
              <c:x val="0.25591588127255638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layout>
            <c:manualLayout>
              <c:x val="6.5973652807393313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layout>
            <c:manualLayout>
              <c:x val="2.8318947711053095E-2"/>
              <c:y val="-6.2714953245764012E-17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layout>
            <c:manualLayout>
              <c:x val="1.7117790911557237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layout>
            <c:manualLayout>
              <c:x val="1.4608371520546901E-2"/>
              <c:y val="-1.25429906491528E-16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1522057944195825"/>
          <c:y val="0.14232131753628816"/>
          <c:w val="0.64843090889460264"/>
          <c:h val="0.83580420054201165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Janeiro!$A$138:$A$142</c:f>
              <c:strCache>
                <c:ptCount val="5"/>
                <c:pt idx="0">
                  <c:v>Informações Precisas </c:v>
                </c:pt>
                <c:pt idx="1">
                  <c:v>Agendamento de Exames</c:v>
                </c:pt>
                <c:pt idx="2">
                  <c:v>Agendamento de Consulta</c:v>
                </c:pt>
                <c:pt idx="3">
                  <c:v>Agendamento de Cirurgia</c:v>
                </c:pt>
                <c:pt idx="4">
                  <c:v>Informações sobre Pacientes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9F1D-4710-9CF4-BC65929D0DB0}"/>
              </c:ext>
            </c:extLst>
          </c:dPt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Janeiro!$A$138:$A$143</c:f>
              <c:strCache>
                <c:ptCount val="6"/>
                <c:pt idx="0">
                  <c:v>Informações Precisas </c:v>
                </c:pt>
                <c:pt idx="1">
                  <c:v>Agendamento de Exames</c:v>
                </c:pt>
                <c:pt idx="2">
                  <c:v>Agendamento de Consulta</c:v>
                </c:pt>
                <c:pt idx="3">
                  <c:v>Agendamento de Cirurgia</c:v>
                </c:pt>
                <c:pt idx="4">
                  <c:v>Informações sobre Pacientes</c:v>
                </c:pt>
                <c:pt idx="5">
                  <c:v>Total Geral</c:v>
                </c:pt>
              </c:strCache>
            </c:strRef>
          </c:cat>
          <c:val>
            <c:numRef>
              <c:f>Janeiro!$B$138:$B$142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7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1D-4710-9CF4-BC65929D0D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001088"/>
        <c:axId val="121002624"/>
      </c:barChart>
      <c:catAx>
        <c:axId val="12100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2624"/>
        <c:crosses val="autoZero"/>
        <c:auto val="1"/>
        <c:lblAlgn val="ctr"/>
        <c:lblOffset val="100"/>
        <c:noMultiLvlLbl val="0"/>
      </c:catAx>
      <c:valAx>
        <c:axId val="121002624"/>
        <c:scaling>
          <c:orientation val="minMax"/>
          <c:max val="6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1088"/>
        <c:crosses val="autoZero"/>
        <c:crossBetween val="between"/>
        <c:majorUnit val="0.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Total</a:t>
            </a:r>
            <a:r>
              <a:rPr lang="pt-BR" baseline="0"/>
              <a:t> de acionamentos por mês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8750551937547011"/>
          <c:y val="0.17720823148106829"/>
          <c:w val="0.75964362717946421"/>
          <c:h val="0.63844488188976378"/>
        </c:manualLayout>
      </c:layout>
      <c:lineChart>
        <c:grouping val="standard"/>
        <c:varyColors val="0"/>
        <c:ser>
          <c:idx val="0"/>
          <c:order val="0"/>
          <c:tx>
            <c:strRef>
              <c:f>Janeiro!$M$155</c:f>
              <c:strCache>
                <c:ptCount val="1"/>
                <c:pt idx="0">
                  <c:v>Acionamentos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Janeiro!$L$156:$L$167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Janeiro!$M$156:$M$167</c:f>
              <c:numCache>
                <c:formatCode>General</c:formatCode>
                <c:ptCount val="12"/>
                <c:pt idx="0" formatCode="0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4F-4569-A4BE-B92D2325D6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92194224"/>
        <c:axId val="884966592"/>
      </c:lineChart>
      <c:catAx>
        <c:axId val="89219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4966592"/>
        <c:crosses val="autoZero"/>
        <c:auto val="1"/>
        <c:lblAlgn val="ctr"/>
        <c:lblOffset val="100"/>
        <c:noMultiLvlLbl val="0"/>
      </c:catAx>
      <c:valAx>
        <c:axId val="88496659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219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506632380012028E-3"/>
          <c:y val="0.53253782990770682"/>
          <c:w val="0.12638933031582439"/>
          <c:h val="0.17428498530472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HEADCOUNT POR GERÊNCIA</a:t>
            </a:r>
          </a:p>
        </c:rich>
      </c:tx>
      <c:layout>
        <c:manualLayout>
          <c:xMode val="edge"/>
          <c:yMode val="edge"/>
          <c:x val="0.37171081099071307"/>
          <c:y val="0.117734092428901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0592278170342671E-3"/>
          <c:y val="0.26437494547525908"/>
          <c:w val="0.99664026151601004"/>
          <c:h val="0.62402913787145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HC!$O$74</c:f>
              <c:strCache>
                <c:ptCount val="1"/>
                <c:pt idx="0">
                  <c:v>Assistencial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E18-4C1F-833D-A8A8F1DEE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  <c:extLst/>
            </c:numRef>
          </c:cat>
          <c:val>
            <c:numRef>
              <c:f>HC!$O$147:$O$159</c:f>
              <c:numCache>
                <c:formatCode>General</c:formatCode>
                <c:ptCount val="13"/>
                <c:pt idx="0">
                  <c:v>1344</c:v>
                </c:pt>
                <c:pt idx="1">
                  <c:v>1349</c:v>
                </c:pt>
                <c:pt idx="2">
                  <c:v>1366</c:v>
                </c:pt>
                <c:pt idx="3">
                  <c:v>1454</c:v>
                </c:pt>
                <c:pt idx="4">
                  <c:v>1466</c:v>
                </c:pt>
                <c:pt idx="5">
                  <c:v>1457</c:v>
                </c:pt>
                <c:pt idx="6">
                  <c:v>1473</c:v>
                </c:pt>
                <c:pt idx="7">
                  <c:v>1466</c:v>
                </c:pt>
                <c:pt idx="8">
                  <c:v>1493</c:v>
                </c:pt>
                <c:pt idx="9">
                  <c:v>1513</c:v>
                </c:pt>
                <c:pt idx="10">
                  <c:v>1503</c:v>
                </c:pt>
                <c:pt idx="11">
                  <c:v>1488</c:v>
                </c:pt>
                <c:pt idx="12">
                  <c:v>1519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E18-4C1F-833D-A8A8F1DEE53A}"/>
            </c:ext>
          </c:extLst>
        </c:ser>
        <c:ser>
          <c:idx val="1"/>
          <c:order val="1"/>
          <c:tx>
            <c:strRef>
              <c:f>HC!$P$74</c:f>
              <c:strCache>
                <c:ptCount val="1"/>
                <c:pt idx="0">
                  <c:v>Médica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4.166666666666642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18-4C1F-833D-A8A8F1DEE53A}"/>
                </c:ext>
              </c:extLst>
            </c:dLbl>
            <c:dLbl>
              <c:idx val="1"/>
              <c:layout>
                <c:manualLayout>
                  <c:x val="4.166666666666642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18-4C1F-833D-A8A8F1DEE53A}"/>
                </c:ext>
              </c:extLst>
            </c:dLbl>
            <c:dLbl>
              <c:idx val="2"/>
              <c:layout>
                <c:manualLayout>
                  <c:x val="4.1592164429218367E-3"/>
                  <c:y val="-1.5450641688264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8E18-4C1F-833D-A8A8F1DEE53A}"/>
                </c:ext>
              </c:extLst>
            </c:dLbl>
            <c:dLbl>
              <c:idx val="3"/>
              <c:layout>
                <c:manualLayout>
                  <c:x val="4.1666728110417864E-3"/>
                  <c:y val="6.37013263892716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18-4C1F-833D-A8A8F1DEE53A}"/>
                </c:ext>
              </c:extLst>
            </c:dLbl>
            <c:dLbl>
              <c:idx val="4"/>
              <c:layout>
                <c:manualLayout>
                  <c:x val="4.1666728110417864E-3"/>
                  <c:y val="-1.5097198671571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18-4C1F-833D-A8A8F1DEE53A}"/>
                </c:ext>
              </c:extLst>
            </c:dLbl>
            <c:dLbl>
              <c:idx val="5"/>
              <c:layout>
                <c:manualLayout>
                  <c:x val="5.3168798436237386E-3"/>
                  <c:y val="-1.9445767968556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18-4C1F-833D-A8A8F1DEE53A}"/>
                </c:ext>
              </c:extLst>
            </c:dLbl>
            <c:dLbl>
              <c:idx val="6"/>
              <c:layout>
                <c:manualLayout>
                  <c:x val="3.0163765043615853E-3"/>
                  <c:y val="-9.32952440114789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18-4C1F-833D-A8A8F1DEE53A}"/>
                </c:ext>
              </c:extLst>
            </c:dLbl>
            <c:dLbl>
              <c:idx val="7"/>
              <c:layout>
                <c:manualLayout>
                  <c:x val="1.86612483473053E-3"/>
                  <c:y val="-1.8274317070362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18-4C1F-833D-A8A8F1DEE53A}"/>
                </c:ext>
              </c:extLst>
            </c:dLbl>
            <c:dLbl>
              <c:idx val="8"/>
              <c:layout>
                <c:manualLayout>
                  <c:x val="1.866124834730572E-3"/>
                  <c:y val="-3.93148288815381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18-4C1F-833D-A8A8F1DEE53A}"/>
                </c:ext>
              </c:extLst>
            </c:dLbl>
            <c:dLbl>
              <c:idx val="9"/>
              <c:layout>
                <c:manualLayout>
                  <c:x val="4.1666281739925985E-3"/>
                  <c:y val="5.409134464532664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18-4C1F-833D-A8A8F1DEE53A}"/>
                </c:ext>
              </c:extLst>
            </c:dLbl>
            <c:dLbl>
              <c:idx val="10"/>
              <c:layout>
                <c:manualLayout>
                  <c:x val="3.0163765043616274E-3"/>
                  <c:y val="-5.24203587707045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18-4C1F-833D-A8A8F1DEE53A}"/>
                </c:ext>
              </c:extLst>
            </c:dLbl>
            <c:dLbl>
              <c:idx val="11"/>
              <c:layout>
                <c:manualLayout>
                  <c:x val="4.1666281739927676E-3"/>
                  <c:y val="-3.9314828881539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18-4C1F-833D-A8A8F1DEE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chemeClr val="tx2">
                    <a:lumMod val="50000"/>
                  </a:schemeClr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  <c:extLst/>
            </c:numRef>
          </c:cat>
          <c:val>
            <c:numRef>
              <c:f>HC!$P$147:$P$159</c:f>
              <c:numCache>
                <c:formatCode>General</c:formatCode>
                <c:ptCount val="13"/>
                <c:pt idx="0">
                  <c:v>401</c:v>
                </c:pt>
                <c:pt idx="1">
                  <c:v>398</c:v>
                </c:pt>
                <c:pt idx="2">
                  <c:v>391</c:v>
                </c:pt>
                <c:pt idx="3">
                  <c:v>326</c:v>
                </c:pt>
                <c:pt idx="4">
                  <c:v>327</c:v>
                </c:pt>
                <c:pt idx="5">
                  <c:v>328</c:v>
                </c:pt>
                <c:pt idx="6">
                  <c:v>326</c:v>
                </c:pt>
                <c:pt idx="7">
                  <c:v>329</c:v>
                </c:pt>
                <c:pt idx="8">
                  <c:v>334</c:v>
                </c:pt>
                <c:pt idx="9">
                  <c:v>339</c:v>
                </c:pt>
                <c:pt idx="10">
                  <c:v>339</c:v>
                </c:pt>
                <c:pt idx="11">
                  <c:v>334</c:v>
                </c:pt>
                <c:pt idx="12">
                  <c:v>336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F-8E18-4C1F-833D-A8A8F1DEE53A}"/>
            </c:ext>
          </c:extLst>
        </c:ser>
        <c:ser>
          <c:idx val="2"/>
          <c:order val="2"/>
          <c:tx>
            <c:strRef>
              <c:f>HC!$Q$74</c:f>
              <c:strCache>
                <c:ptCount val="1"/>
                <c:pt idx="0">
                  <c:v>Operações</c:v>
                </c:pt>
              </c:strCache>
            </c:strRef>
          </c:tx>
          <c:spPr>
            <a:gradFill flip="none" rotWithShape="1">
              <a:gsLst>
                <a:gs pos="0">
                  <a:srgbClr val="392B49"/>
                </a:gs>
                <a:gs pos="50000">
                  <a:srgbClr val="604A7B"/>
                </a:gs>
                <a:gs pos="100000">
                  <a:srgbClr val="392B49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E18-4C1F-833D-A8A8F1DEE53A}"/>
                </c:ext>
              </c:extLst>
            </c:dLbl>
            <c:dLbl>
              <c:idx val="1"/>
              <c:layout>
                <c:manualLayout>
                  <c:x val="4.1666666666666683E-3"/>
                  <c:y val="1.619431821707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E18-4C1F-833D-A8A8F1DEE53A}"/>
                </c:ext>
              </c:extLst>
            </c:dLbl>
            <c:dLbl>
              <c:idx val="2"/>
              <c:layout>
                <c:manualLayout>
                  <c:x val="4.1592164429218367E-3"/>
                  <c:y val="-1.5450641688264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8E18-4C1F-833D-A8A8F1DEE53A}"/>
                </c:ext>
              </c:extLst>
            </c:dLbl>
            <c:dLbl>
              <c:idx val="3"/>
              <c:layout>
                <c:manualLayout>
                  <c:x val="1.0754603855511769E-2"/>
                  <c:y val="1.052752383798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E18-4C1F-833D-A8A8F1DEE53A}"/>
                </c:ext>
              </c:extLst>
            </c:dLbl>
            <c:dLbl>
              <c:idx val="4"/>
              <c:layout>
                <c:manualLayout>
                  <c:x val="4.1666670078097092E-3"/>
                  <c:y val="-1.4954882909684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E18-4C1F-833D-A8A8F1DEE53A}"/>
                </c:ext>
              </c:extLst>
            </c:dLbl>
            <c:dLbl>
              <c:idx val="5"/>
              <c:layout>
                <c:manualLayout>
                  <c:x val="1.0405491672192426E-2"/>
                  <c:y val="1.0710011731943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E18-4C1F-833D-A8A8F1DEE53A}"/>
                </c:ext>
              </c:extLst>
            </c:dLbl>
            <c:dLbl>
              <c:idx val="6"/>
              <c:layout>
                <c:manualLayout>
                  <c:x val="6.4671315132547938E-3"/>
                  <c:y val="-3.0765860895796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E18-4C1F-833D-A8A8F1DEE53A}"/>
                </c:ext>
              </c:extLst>
            </c:dLbl>
            <c:dLbl>
              <c:idx val="7"/>
              <c:layout>
                <c:manualLayout>
                  <c:x val="7.6173831828858073E-3"/>
                  <c:y val="-3.2076413884712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E18-4C1F-833D-A8A8F1DEE53A}"/>
                </c:ext>
              </c:extLst>
            </c:dLbl>
            <c:dLbl>
              <c:idx val="8"/>
              <c:layout>
                <c:manualLayout>
                  <c:x val="5.3168798436237386E-3"/>
                  <c:y val="-3.654881021931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E18-4C1F-833D-A8A8F1DEE53A}"/>
                </c:ext>
              </c:extLst>
            </c:dLbl>
            <c:dLbl>
              <c:idx val="9"/>
              <c:layout>
                <c:manualLayout>
                  <c:x val="3.0163765043616274E-3"/>
                  <c:y val="-2.4057266393885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E18-4C1F-833D-A8A8F1DEE53A}"/>
                </c:ext>
              </c:extLst>
            </c:dLbl>
            <c:dLbl>
              <c:idx val="10"/>
              <c:layout>
                <c:manualLayout>
                  <c:x val="3.0163765043616274E-3"/>
                  <c:y val="-3.0765860895796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E18-4C1F-833D-A8A8F1DEE53A}"/>
                </c:ext>
              </c:extLst>
            </c:dLbl>
            <c:dLbl>
              <c:idx val="11"/>
              <c:layout>
                <c:manualLayout>
                  <c:x val="5.3168798436237386E-3"/>
                  <c:y val="-1.8659224880891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E18-4C1F-833D-A8A8F1DEE53A}"/>
                </c:ext>
              </c:extLst>
            </c:dLbl>
            <c:dLbl>
              <c:idx val="12"/>
              <c:layout>
                <c:manualLayout>
                  <c:x val="5.4844610104916444E-3"/>
                  <c:y val="-1.4527840604651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E18-4C1F-833D-A8A8F1DEE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7030A0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  <c:extLst/>
            </c:numRef>
          </c:cat>
          <c:val>
            <c:numRef>
              <c:f>HC!$Q$147:$Q$159</c:f>
              <c:numCache>
                <c:formatCode>General</c:formatCode>
                <c:ptCount val="13"/>
                <c:pt idx="0">
                  <c:v>311</c:v>
                </c:pt>
                <c:pt idx="1">
                  <c:v>317</c:v>
                </c:pt>
                <c:pt idx="2">
                  <c:v>337</c:v>
                </c:pt>
                <c:pt idx="3">
                  <c:v>341</c:v>
                </c:pt>
                <c:pt idx="4">
                  <c:v>345</c:v>
                </c:pt>
                <c:pt idx="5">
                  <c:v>345</c:v>
                </c:pt>
                <c:pt idx="6">
                  <c:v>347</c:v>
                </c:pt>
                <c:pt idx="7">
                  <c:v>356</c:v>
                </c:pt>
                <c:pt idx="8">
                  <c:v>354</c:v>
                </c:pt>
                <c:pt idx="9">
                  <c:v>355</c:v>
                </c:pt>
                <c:pt idx="10">
                  <c:v>361</c:v>
                </c:pt>
                <c:pt idx="11">
                  <c:v>341</c:v>
                </c:pt>
                <c:pt idx="12">
                  <c:v>342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D-8E18-4C1F-833D-A8A8F1DEE53A}"/>
            </c:ext>
          </c:extLst>
        </c:ser>
        <c:ser>
          <c:idx val="3"/>
          <c:order val="3"/>
          <c:tx>
            <c:strRef>
              <c:f>HC!$R$74</c:f>
              <c:strCache>
                <c:ptCount val="1"/>
                <c:pt idx="0">
                  <c:v>RH</c:v>
                </c:pt>
              </c:strCache>
            </c:strRef>
          </c:tx>
          <c:spPr>
            <a:gradFill flip="none" rotWithShape="1">
              <a:gsLst>
                <a:gs pos="0">
                  <a:srgbClr val="FFFF00"/>
                </a:gs>
                <a:gs pos="50000">
                  <a:srgbClr val="FFFFCC"/>
                </a:gs>
                <a:gs pos="100000">
                  <a:srgbClr val="FFFF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2.2638888888888891E-3"/>
                  <c:y val="-3.4288599752537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E18-4C1F-833D-A8A8F1DEE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  <c:extLst/>
            </c:numRef>
          </c:cat>
          <c:val>
            <c:numRef>
              <c:f>HC!$R$147:$R$159</c:f>
              <c:numCache>
                <c:formatCode>General</c:formatCode>
                <c:ptCount val="13"/>
                <c:pt idx="0">
                  <c:v>47</c:v>
                </c:pt>
                <c:pt idx="1">
                  <c:v>47</c:v>
                </c:pt>
                <c:pt idx="2">
                  <c:v>47</c:v>
                </c:pt>
                <c:pt idx="3">
                  <c:v>49</c:v>
                </c:pt>
                <c:pt idx="4">
                  <c:v>49</c:v>
                </c:pt>
                <c:pt idx="5">
                  <c:v>50</c:v>
                </c:pt>
                <c:pt idx="6">
                  <c:v>51</c:v>
                </c:pt>
                <c:pt idx="7">
                  <c:v>48</c:v>
                </c:pt>
                <c:pt idx="8">
                  <c:v>56</c:v>
                </c:pt>
                <c:pt idx="9">
                  <c:v>57</c:v>
                </c:pt>
                <c:pt idx="10">
                  <c:v>61</c:v>
                </c:pt>
                <c:pt idx="11">
                  <c:v>59</c:v>
                </c:pt>
                <c:pt idx="12">
                  <c:v>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F-8E18-4C1F-833D-A8A8F1DEE53A}"/>
            </c:ext>
          </c:extLst>
        </c:ser>
        <c:ser>
          <c:idx val="4"/>
          <c:order val="4"/>
          <c:tx>
            <c:strRef>
              <c:f>HC!$S$74</c:f>
              <c:strCache>
                <c:ptCount val="1"/>
                <c:pt idx="0">
                  <c:v>Diretoria</c:v>
                </c:pt>
              </c:strCache>
            </c:strRef>
          </c:tx>
          <c:spPr>
            <a:gradFill flip="none" rotWithShape="1">
              <a:gsLst>
                <a:gs pos="0">
                  <a:srgbClr val="984807"/>
                </a:gs>
                <a:gs pos="50000">
                  <a:srgbClr val="E46C0A"/>
                </a:gs>
                <a:gs pos="100000">
                  <a:srgbClr val="984807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-2.546266881604014E-17"/>
                  <c:y val="9.5380708869087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E18-4C1F-833D-A8A8F1DEE53A}"/>
                </c:ext>
              </c:extLst>
            </c:dLbl>
            <c:dLbl>
              <c:idx val="1"/>
              <c:layout>
                <c:manualLayout>
                  <c:x val="0"/>
                  <c:y val="8.6424953361638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E18-4C1F-833D-A8A8F1DEE53A}"/>
                </c:ext>
              </c:extLst>
            </c:dLbl>
            <c:dLbl>
              <c:idx val="3"/>
              <c:layout>
                <c:manualLayout>
                  <c:x val="8.9348206474139827E-5"/>
                  <c:y val="1.4040601408523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E18-4C1F-833D-A8A8F1DEE53A}"/>
                </c:ext>
              </c:extLst>
            </c:dLbl>
            <c:dLbl>
              <c:idx val="4"/>
              <c:layout>
                <c:manualLayout>
                  <c:x val="-5.0925337632080255E-17"/>
                  <c:y val="1.8543556977859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E18-4C1F-833D-A8A8F1DEE53A}"/>
                </c:ext>
              </c:extLst>
            </c:dLbl>
            <c:dLbl>
              <c:idx val="5"/>
              <c:layout>
                <c:manualLayout>
                  <c:x val="-5.0925337632080255E-17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E18-4C1F-833D-A8A8F1DEE53A}"/>
                </c:ext>
              </c:extLst>
            </c:dLbl>
            <c:dLbl>
              <c:idx val="6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E18-4C1F-833D-A8A8F1DEE53A}"/>
                </c:ext>
              </c:extLst>
            </c:dLbl>
            <c:dLbl>
              <c:idx val="7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E18-4C1F-833D-A8A8F1DEE53A}"/>
                </c:ext>
              </c:extLst>
            </c:dLbl>
            <c:dLbl>
              <c:idx val="8"/>
              <c:layout>
                <c:manualLayout>
                  <c:x val="0"/>
                  <c:y val="1.6606614507643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E18-4C1F-833D-A8A8F1DEE53A}"/>
                </c:ext>
              </c:extLst>
            </c:dLbl>
            <c:dLbl>
              <c:idx val="9"/>
              <c:layout>
                <c:manualLayout>
                  <c:x val="-1.0185067526416052E-16"/>
                  <c:y val="1.75752982666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E18-4C1F-833D-A8A8F1DEE53A}"/>
                </c:ext>
              </c:extLst>
            </c:dLbl>
            <c:dLbl>
              <c:idx val="10"/>
              <c:layout>
                <c:manualLayout>
                  <c:x val="1.0185067526416052E-16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E18-4C1F-833D-A8A8F1DEE53A}"/>
                </c:ext>
              </c:extLst>
            </c:dLbl>
            <c:dLbl>
              <c:idx val="11"/>
              <c:layout>
                <c:manualLayout>
                  <c:x val="-1.0185067526416052E-16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E18-4C1F-833D-A8A8F1DEE53A}"/>
                </c:ext>
              </c:extLst>
            </c:dLbl>
            <c:dLbl>
              <c:idx val="12"/>
              <c:layout>
                <c:manualLayout>
                  <c:x val="0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8E18-4C1F-833D-A8A8F1DEE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  <c:extLst/>
            </c:numRef>
          </c:cat>
          <c:val>
            <c:numRef>
              <c:f>HC!$S$147:$S$159</c:f>
              <c:numCache>
                <c:formatCode>General</c:formatCode>
                <c:ptCount val="13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10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C-8E18-4C1F-833D-A8A8F1DEE53A}"/>
            </c:ext>
          </c:extLst>
        </c:ser>
        <c:ser>
          <c:idx val="5"/>
          <c:order val="5"/>
          <c:tx>
            <c:strRef>
              <c:f>HC!$T$74</c:f>
              <c:strCache>
                <c:ptCount val="1"/>
                <c:pt idx="0">
                  <c:v>Financeira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12"/>
              <c:layout>
                <c:manualLayout>
                  <c:x val="2.0833333333333372E-3"/>
                  <c:y val="1.079621214471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8E18-4C1F-833D-A8A8F1DEE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  <c:extLst/>
            </c:numRef>
          </c:cat>
          <c:val>
            <c:numRef>
              <c:f>HC!$T$147:$T$159</c:f>
              <c:numCache>
                <c:formatCode>General</c:formatCode>
                <c:ptCount val="13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8</c:v>
                </c:pt>
                <c:pt idx="12">
                  <c:v>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E-8E18-4C1F-833D-A8A8F1DEE53A}"/>
            </c:ext>
          </c:extLst>
        </c:ser>
        <c:ser>
          <c:idx val="7"/>
          <c:order val="6"/>
          <c:tx>
            <c:strRef>
              <c:f>HC!$U$160</c:f>
              <c:strCache>
                <c:ptCount val="1"/>
                <c:pt idx="0">
                  <c:v>Alta Confiabilidade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-5.1990205536522954E-3"/>
                  <c:y val="-1.888389947057176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8E18-4C1F-833D-A8A8F1DEE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HC!$M$147:$M$159</c:f>
              <c:numCache>
                <c:formatCode>mmm\-yy</c:formatCode>
                <c:ptCount val="13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</c:numCache>
              <c:extLst/>
            </c:numRef>
          </c:cat>
          <c:val>
            <c:numRef>
              <c:f>HC!$U$147:$U$159</c:f>
              <c:numCache>
                <c:formatCode>General</c:formatCode>
                <c:ptCount val="13"/>
                <c:pt idx="0">
                  <c:v>78</c:v>
                </c:pt>
                <c:pt idx="1">
                  <c:v>76</c:v>
                </c:pt>
                <c:pt idx="2">
                  <c:v>75</c:v>
                </c:pt>
                <c:pt idx="3">
                  <c:v>73</c:v>
                </c:pt>
                <c:pt idx="4">
                  <c:v>75</c:v>
                </c:pt>
                <c:pt idx="5">
                  <c:v>91</c:v>
                </c:pt>
                <c:pt idx="6">
                  <c:v>94</c:v>
                </c:pt>
                <c:pt idx="7">
                  <c:v>88</c:v>
                </c:pt>
                <c:pt idx="8">
                  <c:v>89</c:v>
                </c:pt>
                <c:pt idx="9">
                  <c:v>91</c:v>
                </c:pt>
                <c:pt idx="10">
                  <c:v>91</c:v>
                </c:pt>
                <c:pt idx="11">
                  <c:v>86</c:v>
                </c:pt>
                <c:pt idx="12">
                  <c:v>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F-8E18-4C1F-833D-A8A8F1DEE5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325512192"/>
        <c:axId val="325595904"/>
      </c:barChart>
      <c:dateAx>
        <c:axId val="3255121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325595904"/>
        <c:crosses val="autoZero"/>
        <c:auto val="1"/>
        <c:lblOffset val="100"/>
        <c:baseTimeUnit val="months"/>
      </c:dateAx>
      <c:valAx>
        <c:axId val="325595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5512192"/>
        <c:crosses val="autoZero"/>
        <c:crossBetween val="between"/>
      </c:valAx>
      <c:spPr>
        <a:ln w="0">
          <a:noFill/>
        </a:ln>
        <a:effectLst/>
      </c:spPr>
    </c:plotArea>
    <c:legend>
      <c:legendPos val="t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7.8716400845188897E-2"/>
          <c:y val="0.21759378119460795"/>
          <c:w val="0.8909936528750293"/>
          <c:h val="7.1239280512829267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118700136213271E-2"/>
          <c:y val="0.38915470494417864"/>
          <c:w val="0.97976259972757351"/>
          <c:h val="0.3843700159489633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364D6E"/>
            </a:solidFill>
            <a:ln>
              <a:noFill/>
            </a:ln>
          </c:spPr>
          <c:invertIfNegative val="0"/>
          <c:dPt>
            <c:idx val="12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84C-4D86-BF12-2B8474B1AE8D}"/>
              </c:ext>
            </c:extLst>
          </c:dPt>
          <c:dLbls>
            <c:dLbl>
              <c:idx val="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84C-4D86-BF12-2B8474B1AE8D}"/>
                </c:ext>
              </c:extLst>
            </c:dLbl>
            <c:dLbl>
              <c:idx val="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84C-4D86-BF12-2B8474B1AE8D}"/>
                </c:ext>
              </c:extLst>
            </c:dLbl>
            <c:dLbl>
              <c:idx val="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84C-4D86-BF12-2B8474B1AE8D}"/>
                </c:ext>
              </c:extLst>
            </c:dLbl>
            <c:dLbl>
              <c:idx val="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84C-4D86-BF12-2B8474B1AE8D}"/>
                </c:ext>
              </c:extLst>
            </c:dLbl>
            <c:dLbl>
              <c:idx val="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84C-4D86-BF12-2B8474B1AE8D}"/>
                </c:ext>
              </c:extLst>
            </c:dLbl>
            <c:dLbl>
              <c:idx val="5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84C-4D86-BF12-2B8474B1AE8D}"/>
                </c:ext>
              </c:extLst>
            </c:dLbl>
            <c:dLbl>
              <c:idx val="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84C-4D86-BF12-2B8474B1AE8D}"/>
                </c:ext>
              </c:extLst>
            </c:dLbl>
            <c:dLbl>
              <c:idx val="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84C-4D86-BF12-2B8474B1AE8D}"/>
                </c:ext>
              </c:extLst>
            </c:dLbl>
            <c:dLbl>
              <c:idx val="8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84C-4D86-BF12-2B8474B1AE8D}"/>
                </c:ext>
              </c:extLst>
            </c:dLbl>
            <c:dLbl>
              <c:idx val="9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84C-4D86-BF12-2B8474B1AE8D}"/>
                </c:ext>
              </c:extLst>
            </c:dLbl>
            <c:dLbl>
              <c:idx val="10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84C-4D86-BF12-2B8474B1AE8D}"/>
                </c:ext>
              </c:extLst>
            </c:dLbl>
            <c:dLbl>
              <c:idx val="11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884C-4D86-BF12-2B8474B1AE8D}"/>
                </c:ext>
              </c:extLst>
            </c:dLbl>
            <c:dLbl>
              <c:idx val="12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84C-4D86-BF12-2B8474B1AE8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26.998687</c:v>
                </c:pt>
                <c:pt idx="1">
                  <c:v>26.998687</c:v>
                </c:pt>
                <c:pt idx="2">
                  <c:v>26.998687</c:v>
                </c:pt>
                <c:pt idx="3">
                  <c:v>26.998687</c:v>
                </c:pt>
                <c:pt idx="4">
                  <c:v>26.998687</c:v>
                </c:pt>
                <c:pt idx="5">
                  <c:v>26.998687</c:v>
                </c:pt>
                <c:pt idx="6">
                  <c:v>26.998687</c:v>
                </c:pt>
                <c:pt idx="7">
                  <c:v>26.998687</c:v>
                </c:pt>
                <c:pt idx="8">
                  <c:v>26.998687</c:v>
                </c:pt>
                <c:pt idx="9">
                  <c:v>28.448314</c:v>
                </c:pt>
                <c:pt idx="10">
                  <c:v>28.348621000000001</c:v>
                </c:pt>
                <c:pt idx="11">
                  <c:v>28.348621000000001</c:v>
                </c:pt>
                <c:pt idx="12">
                  <c:v>28.348621000000001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84C-4D86-BF12-2B8474B1A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49443519"/>
        <c:axId val="1"/>
      </c:barChart>
      <c:lineChart>
        <c:grouping val="standard"/>
        <c:varyColors val="0"/>
        <c:ser>
          <c:idx val="1"/>
          <c:order val="1"/>
          <c:spPr>
            <a:ln w="19050" cmpd="sng" algn="ctr">
              <a:solidFill>
                <a:srgbClr val="000000"/>
              </a:solidFill>
              <a:prstDash val="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884C-4D86-BF12-2B8474B1AE8D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884C-4D86-BF12-2B8474B1AE8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884C-4D86-BF12-2B8474B1AE8D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884C-4D86-BF12-2B8474B1AE8D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884C-4D86-BF12-2B8474B1AE8D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884C-4D86-BF12-2B8474B1AE8D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884C-4D86-BF12-2B8474B1AE8D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884C-4D86-BF12-2B8474B1AE8D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884C-4D86-BF12-2B8474B1AE8D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884C-4D86-BF12-2B8474B1AE8D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884C-4D86-BF12-2B8474B1AE8D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884C-4D86-BF12-2B8474B1AE8D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884C-4D86-BF12-2B8474B1AE8D}"/>
              </c:ext>
            </c:extLst>
          </c:dPt>
          <c:dLbls>
            <c:dLbl>
              <c:idx val="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884C-4D86-BF12-2B8474B1AE8D}"/>
                </c:ext>
              </c:extLst>
            </c:dLbl>
            <c:dLbl>
              <c:idx val="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884C-4D86-BF12-2B8474B1AE8D}"/>
                </c:ext>
              </c:extLst>
            </c:dLbl>
            <c:dLbl>
              <c:idx val="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884C-4D86-BF12-2B8474B1AE8D}"/>
                </c:ext>
              </c:extLst>
            </c:dLbl>
            <c:dLbl>
              <c:idx val="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884C-4D86-BF12-2B8474B1AE8D}"/>
                </c:ext>
              </c:extLst>
            </c:dLbl>
            <c:dLbl>
              <c:idx val="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884C-4D86-BF12-2B8474B1AE8D}"/>
                </c:ext>
              </c:extLst>
            </c:dLbl>
            <c:dLbl>
              <c:idx val="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884C-4D86-BF12-2B8474B1AE8D}"/>
                </c:ext>
              </c:extLst>
            </c:dLbl>
            <c:dLbl>
              <c:idx val="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884C-4D86-BF12-2B8474B1AE8D}"/>
                </c:ext>
              </c:extLst>
            </c:dLbl>
            <c:dLbl>
              <c:idx val="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884C-4D86-BF12-2B8474B1AE8D}"/>
                </c:ext>
              </c:extLst>
            </c:dLbl>
            <c:dLbl>
              <c:idx val="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884C-4D86-BF12-2B8474B1AE8D}"/>
                </c:ext>
              </c:extLst>
            </c:dLbl>
            <c:dLbl>
              <c:idx val="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884C-4D86-BF12-2B8474B1AE8D}"/>
                </c:ext>
              </c:extLst>
            </c:dLbl>
            <c:dLbl>
              <c:idx val="1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884C-4D86-BF12-2B8474B1AE8D}"/>
                </c:ext>
              </c:extLst>
            </c:dLbl>
            <c:dLbl>
              <c:idx val="1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884C-4D86-BF12-2B8474B1AE8D}"/>
                </c:ext>
              </c:extLst>
            </c:dLbl>
            <c:dLbl>
              <c:idx val="1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884C-4D86-BF12-2B8474B1AE8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26.240756300000001</c:v>
                </c:pt>
                <c:pt idx="1">
                  <c:v>26.264333700000005</c:v>
                </c:pt>
                <c:pt idx="2">
                  <c:v>26.314772320000003</c:v>
                </c:pt>
                <c:pt idx="3">
                  <c:v>27.587083929999995</c:v>
                </c:pt>
                <c:pt idx="4">
                  <c:v>29.087475280000003</c:v>
                </c:pt>
                <c:pt idx="5">
                  <c:v>27.735630430000004</c:v>
                </c:pt>
                <c:pt idx="6">
                  <c:v>27.892870540000001</c:v>
                </c:pt>
                <c:pt idx="7">
                  <c:v>30.123374330000001</c:v>
                </c:pt>
                <c:pt idx="8">
                  <c:v>28.842719640000002</c:v>
                </c:pt>
                <c:pt idx="9">
                  <c:v>31.013071730000004</c:v>
                </c:pt>
                <c:pt idx="10">
                  <c:v>31.519320349999997</c:v>
                </c:pt>
                <c:pt idx="11">
                  <c:v>29.457098679999994</c:v>
                </c:pt>
                <c:pt idx="12">
                  <c:v>29.412724849999996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884C-4D86-BF12-2B8474B1A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9443519"/>
        <c:axId val="1"/>
      </c:lineChart>
      <c:catAx>
        <c:axId val="114944351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1.519320349999997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149443519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118700136213271E-2"/>
          <c:y val="0.27047619047619048"/>
          <c:w val="0.97976259972757351"/>
          <c:h val="0.459047619047619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dPt>
            <c:idx val="12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16D9-463A-BF5B-3C592E4CF7BD}"/>
              </c:ext>
            </c:extLst>
          </c:dPt>
          <c:dLbls>
            <c:dLbl>
              <c:idx val="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6D9-463A-BF5B-3C592E4CF7BD}"/>
                </c:ext>
              </c:extLst>
            </c:dLbl>
            <c:dLbl>
              <c:idx val="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16D9-463A-BF5B-3C592E4CF7BD}"/>
                </c:ext>
              </c:extLst>
            </c:dLbl>
            <c:dLbl>
              <c:idx val="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6D9-463A-BF5B-3C592E4CF7BD}"/>
                </c:ext>
              </c:extLst>
            </c:dLbl>
            <c:dLbl>
              <c:idx val="3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16D9-463A-BF5B-3C592E4CF7BD}"/>
                </c:ext>
              </c:extLst>
            </c:dLbl>
            <c:dLbl>
              <c:idx val="4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16D9-463A-BF5B-3C592E4CF7BD}"/>
                </c:ext>
              </c:extLst>
            </c:dLbl>
            <c:dLbl>
              <c:idx val="5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16D9-463A-BF5B-3C592E4CF7BD}"/>
                </c:ext>
              </c:extLst>
            </c:dLbl>
            <c:dLbl>
              <c:idx val="6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16D9-463A-BF5B-3C592E4CF7BD}"/>
                </c:ext>
              </c:extLst>
            </c:dLbl>
            <c:dLbl>
              <c:idx val="7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16D9-463A-BF5B-3C592E4CF7BD}"/>
                </c:ext>
              </c:extLst>
            </c:dLbl>
            <c:dLbl>
              <c:idx val="8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16D9-463A-BF5B-3C592E4CF7BD}"/>
                </c:ext>
              </c:extLst>
            </c:dLbl>
            <c:dLbl>
              <c:idx val="9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16D9-463A-BF5B-3C592E4CF7BD}"/>
                </c:ext>
              </c:extLst>
            </c:dLbl>
            <c:dLbl>
              <c:idx val="1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16D9-463A-BF5B-3C592E4CF7BD}"/>
                </c:ext>
              </c:extLst>
            </c:dLbl>
            <c:dLbl>
              <c:idx val="1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16D9-463A-BF5B-3C592E4CF7BD}"/>
                </c:ext>
              </c:extLst>
            </c:dLbl>
            <c:dLbl>
              <c:idx val="1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6D9-463A-BF5B-3C592E4CF7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15.9936570583333</c:v>
                </c:pt>
                <c:pt idx="1">
                  <c:v>17.964133216667001</c:v>
                </c:pt>
                <c:pt idx="2">
                  <c:v>18.699309165000201</c:v>
                </c:pt>
                <c:pt idx="3">
                  <c:v>21.155845103333498</c:v>
                </c:pt>
                <c:pt idx="4">
                  <c:v>21.421731331666901</c:v>
                </c:pt>
                <c:pt idx="5">
                  <c:v>21.081940980000297</c:v>
                </c:pt>
                <c:pt idx="6">
                  <c:v>21.035319999999999</c:v>
                </c:pt>
                <c:pt idx="7">
                  <c:v>20.9468139400003</c:v>
                </c:pt>
                <c:pt idx="8">
                  <c:v>22.0016476400003</c:v>
                </c:pt>
                <c:pt idx="9">
                  <c:v>21.588099220000302</c:v>
                </c:pt>
                <c:pt idx="10">
                  <c:v>18.15606893</c:v>
                </c:pt>
                <c:pt idx="11">
                  <c:v>11.7</c:v>
                </c:pt>
                <c:pt idx="12">
                  <c:v>11.7620454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6D9-463A-BF5B-3C592E4CF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22982864"/>
        <c:axId val="1"/>
      </c:barChart>
      <c:catAx>
        <c:axId val="132298286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2.0016476400003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322982864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604305864884926E-2"/>
          <c:y val="0.17647058823529413"/>
          <c:w val="0.92279138827023011"/>
          <c:h val="0.647058823529411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AB3C-4AB2-89F2-BA0D071CD4FD}"/>
              </c:ext>
            </c:extLst>
          </c:dPt>
          <c:dLbls>
            <c:dLbl>
              <c:idx val="0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B3C-4AB2-89F2-BA0D071CD4FD}"/>
                </c:ext>
              </c:extLst>
            </c:dLbl>
            <c:dLbl>
              <c:idx val="2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B3C-4AB2-89F2-BA0D071CD4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26.998687</c:v>
                </c:pt>
                <c:pt idx="1">
                  <c:v>7.7975749999999996E-2</c:v>
                </c:pt>
                <c:pt idx="2">
                  <c:v>28.348621353243107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3C-4AB2-89F2-BA0D071CD4FD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AB3C-4AB2-89F2-BA0D071CD4FD}"/>
              </c:ext>
            </c:extLst>
          </c:dPt>
          <c:dLbls>
            <c:dLbl>
              <c:idx val="1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B3C-4AB2-89F2-BA0D071CD4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-5.8158699999999956E-3</c:v>
                </c:pt>
                <c:pt idx="1">
                  <c:v>28.348621000000001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3C-4AB2-89F2-BA0D071CD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36907280"/>
        <c:axId val="1"/>
      </c:barChart>
      <c:catAx>
        <c:axId val="10369072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8.426596750000002"/>
          <c:min val="-5.8158699999999956E-3"/>
        </c:scaling>
        <c:delete val="1"/>
        <c:axPos val="l"/>
        <c:numFmt formatCode="General" sourceLinked="1"/>
        <c:majorTickMark val="out"/>
        <c:minorTickMark val="none"/>
        <c:tickLblPos val="nextTo"/>
        <c:crossAx val="103690728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30057803468208094"/>
          <c:w val="0.92186326070623592"/>
          <c:h val="0.3988439306358381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2-4D2D-9249-197DFEFAF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36920240"/>
        <c:axId val="1"/>
      </c:barChart>
      <c:catAx>
        <c:axId val="10369202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369202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17427385892116182"/>
          <c:w val="0.92186326070623592"/>
          <c:h val="0.651452282157676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9BBD-4880-85C0-E2CC5CDB0309}"/>
              </c:ext>
            </c:extLst>
          </c:dPt>
          <c:dLbls>
            <c:dLbl>
              <c:idx val="0"/>
              <c:layout>
                <c:manualLayout>
                  <c:x val="0"/>
                  <c:y val="-4.1493775933609959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BBD-4880-85C0-E2CC5CDB0309}"/>
                </c:ext>
              </c:extLst>
            </c:dLbl>
            <c:dLbl>
              <c:idx val="2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BBD-4880-85C0-E2CC5CDB03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26.998687</c:v>
                </c:pt>
                <c:pt idx="1">
                  <c:v>7.7975749999999996E-2</c:v>
                </c:pt>
                <c:pt idx="2">
                  <c:v>28.348621353243107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BD-4880-85C0-E2CC5CDB0309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9BBD-4880-85C0-E2CC5CDB0309}"/>
              </c:ext>
            </c:extLst>
          </c:dPt>
          <c:dLbls>
            <c:dLbl>
              <c:idx val="1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BBD-4880-85C0-E2CC5CDB03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-5.8158699999999956E-3</c:v>
                </c:pt>
                <c:pt idx="1">
                  <c:v>28.348621000000001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BD-4880-85C0-E2CC5CDB0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63953263"/>
        <c:axId val="1"/>
      </c:barChart>
      <c:catAx>
        <c:axId val="8639532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8.426596750000002"/>
          <c:min val="-5.8158699999999956E-3"/>
        </c:scaling>
        <c:delete val="1"/>
        <c:axPos val="l"/>
        <c:numFmt formatCode="General" sourceLinked="1"/>
        <c:majorTickMark val="out"/>
        <c:minorTickMark val="none"/>
        <c:tickLblPos val="nextTo"/>
        <c:crossAx val="8639532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543726235741442E-2"/>
          <c:y val="0.15249266862170088"/>
          <c:w val="0.92091254752851714"/>
          <c:h val="0.695014662756598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B-43EC-8ED5-27EB14DE7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73701440"/>
        <c:axId val="1"/>
      </c:barChart>
      <c:catAx>
        <c:axId val="8737014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737014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56362937331795E-2"/>
          <c:y val="0.34078212290502791"/>
          <c:w val="0.97308727412533635"/>
          <c:h val="0.33100558659217877"/>
        </c:manualLayout>
      </c:layout>
      <c:lineChart>
        <c:grouping val="standard"/>
        <c:varyColors val="0"/>
        <c:ser>
          <c:idx val="0"/>
          <c:order val="0"/>
          <c:spPr>
            <a:ln w="9525" cmpd="sng" algn="ctr">
              <a:solidFill>
                <a:srgbClr val="969696"/>
              </a:solidFill>
              <a:prstDash val="lg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35F-41C4-B472-C9BEC2D30F7A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635F-41C4-B472-C9BEC2D30F7A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635F-41C4-B472-C9BEC2D30F7A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635F-41C4-B472-C9BEC2D30F7A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635F-41C4-B472-C9BEC2D30F7A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635F-41C4-B472-C9BEC2D30F7A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635F-41C4-B472-C9BEC2D30F7A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635F-41C4-B472-C9BEC2D30F7A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635F-41C4-B472-C9BEC2D30F7A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635F-41C4-B472-C9BEC2D30F7A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635F-41C4-B472-C9BEC2D30F7A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635F-41C4-B472-C9BEC2D30F7A}"/>
              </c:ext>
            </c:extLst>
          </c:dPt>
          <c:dLbls>
            <c:dLbl>
              <c:idx val="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35F-41C4-B472-C9BEC2D30F7A}"/>
                </c:ext>
              </c:extLst>
            </c:dLbl>
            <c:dLbl>
              <c:idx val="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35F-41C4-B472-C9BEC2D30F7A}"/>
                </c:ext>
              </c:extLst>
            </c:dLbl>
            <c:dLbl>
              <c:idx val="2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35F-41C4-B472-C9BEC2D30F7A}"/>
                </c:ext>
              </c:extLst>
            </c:dLbl>
            <c:dLbl>
              <c:idx val="3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35F-41C4-B472-C9BEC2D30F7A}"/>
                </c:ext>
              </c:extLst>
            </c:dLbl>
            <c:dLbl>
              <c:idx val="4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35F-41C4-B472-C9BEC2D30F7A}"/>
                </c:ext>
              </c:extLst>
            </c:dLbl>
            <c:dLbl>
              <c:idx val="5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635F-41C4-B472-C9BEC2D30F7A}"/>
                </c:ext>
              </c:extLst>
            </c:dLbl>
            <c:dLbl>
              <c:idx val="6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635F-41C4-B472-C9BEC2D30F7A}"/>
                </c:ext>
              </c:extLst>
            </c:dLbl>
            <c:dLbl>
              <c:idx val="7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635F-41C4-B472-C9BEC2D30F7A}"/>
                </c:ext>
              </c:extLst>
            </c:dLbl>
            <c:dLbl>
              <c:idx val="8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635F-41C4-B472-C9BEC2D30F7A}"/>
                </c:ext>
              </c:extLst>
            </c:dLbl>
            <c:dLbl>
              <c:idx val="9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635F-41C4-B472-C9BEC2D30F7A}"/>
                </c:ext>
              </c:extLst>
            </c:dLbl>
            <c:dLbl>
              <c:idx val="1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635F-41C4-B472-C9BEC2D30F7A}"/>
                </c:ext>
              </c:extLst>
            </c:dLbl>
            <c:dLbl>
              <c:idx val="1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635F-41C4-B472-C9BEC2D30F7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74.588999999999999</c:v>
                </c:pt>
                <c:pt idx="1">
                  <c:v>196.94251</c:v>
                </c:pt>
                <c:pt idx="2">
                  <c:v>201.2681</c:v>
                </c:pt>
                <c:pt idx="3">
                  <c:v>342.16902000000005</c:v>
                </c:pt>
                <c:pt idx="4">
                  <c:v>66.681989999999999</c:v>
                </c:pt>
                <c:pt idx="5">
                  <c:v>158.49982</c:v>
                </c:pt>
                <c:pt idx="6">
                  <c:v>8.5076800000000006</c:v>
                </c:pt>
                <c:pt idx="7">
                  <c:v>100.49919</c:v>
                </c:pt>
                <c:pt idx="8">
                  <c:v>168.28008</c:v>
                </c:pt>
                <c:pt idx="9">
                  <c:v>72.819090000000003</c:v>
                </c:pt>
                <c:pt idx="10">
                  <c:v>67.118499999999997</c:v>
                </c:pt>
                <c:pt idx="11">
                  <c:v>15.433909999999999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35F-41C4-B472-C9BEC2D30F7A}"/>
            </c:ext>
          </c:extLst>
        </c:ser>
        <c:ser>
          <c:idx val="1"/>
          <c:order val="1"/>
          <c:spPr>
            <a:ln w="19050" cmpd="sng" algn="ctr">
              <a:solidFill>
                <a:schemeClr val="hlink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635F-41C4-B472-C9BEC2D30F7A}"/>
              </c:ext>
            </c:extLst>
          </c:dPt>
          <c:dLbls>
            <c:dLbl>
              <c:idx val="0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635F-41C4-B472-C9BEC2D30F7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0">
                  <c:v>4.5725200000000008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635F-41C4-B472-C9BEC2D30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0008432"/>
        <c:axId val="1"/>
      </c:lineChart>
      <c:catAx>
        <c:axId val="8800084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2.1690200000000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80008432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F713B8-FEDA-474A-AC11-DF25B4DCBFF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8B283AD-A89D-49C2-AC29-E75A25455A00}">
      <dgm:prSet phldrT="[Texto]"/>
      <dgm:spPr/>
      <dgm:t>
        <a:bodyPr/>
        <a:lstStyle/>
        <a:p>
          <a:r>
            <a:rPr lang="pt-BR" dirty="0"/>
            <a:t>O Que será feito</a:t>
          </a:r>
        </a:p>
      </dgm:t>
    </dgm:pt>
    <dgm:pt modelId="{CBC65BAD-4437-47F7-B72B-0BC6A2E571F8}" type="parTrans" cxnId="{35AB6EC8-0395-4CE0-AD91-A123A17B32D4}">
      <dgm:prSet/>
      <dgm:spPr/>
      <dgm:t>
        <a:bodyPr/>
        <a:lstStyle/>
        <a:p>
          <a:endParaRPr lang="pt-BR"/>
        </a:p>
      </dgm:t>
    </dgm:pt>
    <dgm:pt modelId="{F7F14112-0E2B-4261-B245-7C1C559A68C0}" type="sibTrans" cxnId="{35AB6EC8-0395-4CE0-AD91-A123A17B32D4}">
      <dgm:prSet/>
      <dgm:spPr/>
      <dgm:t>
        <a:bodyPr/>
        <a:lstStyle/>
        <a:p>
          <a:endParaRPr lang="pt-BR"/>
        </a:p>
      </dgm:t>
    </dgm:pt>
    <dgm:pt modelId="{DDC7E4A8-CB62-45FF-A9CA-EE3B789E825F}">
      <dgm:prSet phldrT="[Texto]"/>
      <dgm:spPr/>
      <dgm:t>
        <a:bodyPr/>
        <a:lstStyle/>
        <a:p>
          <a:r>
            <a:rPr lang="pt-BR" dirty="0"/>
            <a:t>Apresentação dos protocolos e fluxos do hospital ao novo médico</a:t>
          </a:r>
        </a:p>
      </dgm:t>
    </dgm:pt>
    <dgm:pt modelId="{EE5046E4-68E3-4BC7-BB44-7AD611CB1F53}" type="parTrans" cxnId="{31671C56-0E83-4FB7-8BC8-8E02DD66258A}">
      <dgm:prSet/>
      <dgm:spPr/>
      <dgm:t>
        <a:bodyPr/>
        <a:lstStyle/>
        <a:p>
          <a:endParaRPr lang="pt-BR"/>
        </a:p>
      </dgm:t>
    </dgm:pt>
    <dgm:pt modelId="{2E43416D-E83F-4F8E-AC02-5DAF7A8E2655}" type="sibTrans" cxnId="{31671C56-0E83-4FB7-8BC8-8E02DD66258A}">
      <dgm:prSet/>
      <dgm:spPr/>
      <dgm:t>
        <a:bodyPr/>
        <a:lstStyle/>
        <a:p>
          <a:endParaRPr lang="pt-BR"/>
        </a:p>
      </dgm:t>
    </dgm:pt>
    <dgm:pt modelId="{8C20B088-9BE6-4135-8C5A-3C4A900F92F6}">
      <dgm:prSet phldrT="[Texto]"/>
      <dgm:spPr/>
      <dgm:t>
        <a:bodyPr/>
        <a:lstStyle/>
        <a:p>
          <a:r>
            <a:rPr lang="pt-BR" dirty="0"/>
            <a:t>Porque será feito</a:t>
          </a:r>
        </a:p>
      </dgm:t>
    </dgm:pt>
    <dgm:pt modelId="{050C6C66-D206-490C-BC0D-CB75205F3098}" type="parTrans" cxnId="{57C8CF5A-127C-4BA6-AA0C-4E2F6F2046AE}">
      <dgm:prSet/>
      <dgm:spPr/>
      <dgm:t>
        <a:bodyPr/>
        <a:lstStyle/>
        <a:p>
          <a:endParaRPr lang="pt-BR"/>
        </a:p>
      </dgm:t>
    </dgm:pt>
    <dgm:pt modelId="{DA560814-E12F-45B9-AE6E-A6CB6479A9CD}" type="sibTrans" cxnId="{57C8CF5A-127C-4BA6-AA0C-4E2F6F2046AE}">
      <dgm:prSet/>
      <dgm:spPr/>
      <dgm:t>
        <a:bodyPr/>
        <a:lstStyle/>
        <a:p>
          <a:endParaRPr lang="pt-BR"/>
        </a:p>
      </dgm:t>
    </dgm:pt>
    <dgm:pt modelId="{0F583B03-2E41-4863-AC0A-F316649AA196}">
      <dgm:prSet phldrT="[Texto]"/>
      <dgm:spPr/>
      <dgm:t>
        <a:bodyPr/>
        <a:lstStyle/>
        <a:p>
          <a:r>
            <a:rPr lang="pt-BR" dirty="0"/>
            <a:t>Necessidade de conhecimento </a:t>
          </a:r>
          <a:r>
            <a:rPr lang="pt-BR"/>
            <a:t>dos processos </a:t>
          </a:r>
          <a:r>
            <a:rPr lang="pt-BR" dirty="0"/>
            <a:t>do hospital antes do 1º plantão</a:t>
          </a:r>
        </a:p>
      </dgm:t>
    </dgm:pt>
    <dgm:pt modelId="{33645264-7546-4B54-85B5-EBEAEDB50034}" type="parTrans" cxnId="{E098EBBB-5D95-4C94-95AB-B0175CCA2A8A}">
      <dgm:prSet/>
      <dgm:spPr/>
      <dgm:t>
        <a:bodyPr/>
        <a:lstStyle/>
        <a:p>
          <a:endParaRPr lang="pt-BR"/>
        </a:p>
      </dgm:t>
    </dgm:pt>
    <dgm:pt modelId="{37C4510A-0252-45B7-BEC5-A4BE145DE1C9}" type="sibTrans" cxnId="{E098EBBB-5D95-4C94-95AB-B0175CCA2A8A}">
      <dgm:prSet/>
      <dgm:spPr/>
      <dgm:t>
        <a:bodyPr/>
        <a:lstStyle/>
        <a:p>
          <a:endParaRPr lang="pt-BR"/>
        </a:p>
      </dgm:t>
    </dgm:pt>
    <dgm:pt modelId="{9F1F61E1-CB71-487B-AB46-598341D31226}">
      <dgm:prSet phldrT="[Texto]"/>
      <dgm:spPr/>
      <dgm:t>
        <a:bodyPr/>
        <a:lstStyle/>
        <a:p>
          <a:r>
            <a:rPr lang="pt-BR" dirty="0"/>
            <a:t>Por quem será feito</a:t>
          </a:r>
        </a:p>
      </dgm:t>
    </dgm:pt>
    <dgm:pt modelId="{B81617B2-D0AA-4C8B-BB65-F82C990E6991}" type="parTrans" cxnId="{2AD4C3FC-900A-4CBE-85B7-BE252A0D81F6}">
      <dgm:prSet/>
      <dgm:spPr/>
      <dgm:t>
        <a:bodyPr/>
        <a:lstStyle/>
        <a:p>
          <a:endParaRPr lang="pt-BR"/>
        </a:p>
      </dgm:t>
    </dgm:pt>
    <dgm:pt modelId="{69E73BA9-3F21-4530-B5B5-2F83FA2F1BB7}" type="sibTrans" cxnId="{2AD4C3FC-900A-4CBE-85B7-BE252A0D81F6}">
      <dgm:prSet/>
      <dgm:spPr/>
      <dgm:t>
        <a:bodyPr/>
        <a:lstStyle/>
        <a:p>
          <a:endParaRPr lang="pt-BR"/>
        </a:p>
      </dgm:t>
    </dgm:pt>
    <dgm:pt modelId="{5FE64CBA-0B67-4AD5-A103-65011F1A4329}">
      <dgm:prSet phldrT="[Texto]"/>
      <dgm:spPr/>
      <dgm:t>
        <a:bodyPr/>
        <a:lstStyle/>
        <a:p>
          <a:r>
            <a:rPr lang="pt-BR" dirty="0"/>
            <a:t>Coordenador de Área</a:t>
          </a:r>
        </a:p>
      </dgm:t>
    </dgm:pt>
    <dgm:pt modelId="{1C1E7ADD-A10F-49EC-A4CF-6EE72EE4D1AD}" type="parTrans" cxnId="{7FE2C90C-2B2C-4403-9BE1-810E6AC7C644}">
      <dgm:prSet/>
      <dgm:spPr/>
      <dgm:t>
        <a:bodyPr/>
        <a:lstStyle/>
        <a:p>
          <a:endParaRPr lang="pt-BR"/>
        </a:p>
      </dgm:t>
    </dgm:pt>
    <dgm:pt modelId="{A6C62299-18A1-4D34-A357-83C07332F606}" type="sibTrans" cxnId="{7FE2C90C-2B2C-4403-9BE1-810E6AC7C644}">
      <dgm:prSet/>
      <dgm:spPr/>
      <dgm:t>
        <a:bodyPr/>
        <a:lstStyle/>
        <a:p>
          <a:endParaRPr lang="pt-BR"/>
        </a:p>
      </dgm:t>
    </dgm:pt>
    <dgm:pt modelId="{48D2CFD7-198E-418A-98DA-D9C74707929E}">
      <dgm:prSet phldrT="[Texto]"/>
      <dgm:spPr/>
      <dgm:t>
        <a:bodyPr/>
        <a:lstStyle/>
        <a:p>
          <a:r>
            <a:rPr lang="pt-BR" dirty="0" err="1"/>
            <a:t>RT’s</a:t>
          </a:r>
          <a:endParaRPr lang="pt-BR" dirty="0"/>
        </a:p>
      </dgm:t>
    </dgm:pt>
    <dgm:pt modelId="{04216525-309C-44E4-854E-CB7666B2AC9B}" type="parTrans" cxnId="{1F2B0B63-2320-499A-AA4D-FCC6F4937F39}">
      <dgm:prSet/>
      <dgm:spPr/>
      <dgm:t>
        <a:bodyPr/>
        <a:lstStyle/>
        <a:p>
          <a:endParaRPr lang="pt-BR"/>
        </a:p>
      </dgm:t>
    </dgm:pt>
    <dgm:pt modelId="{BF3177DE-7D50-446B-AA86-6CDB9EF96E1C}" type="sibTrans" cxnId="{1F2B0B63-2320-499A-AA4D-FCC6F4937F39}">
      <dgm:prSet/>
      <dgm:spPr/>
      <dgm:t>
        <a:bodyPr/>
        <a:lstStyle/>
        <a:p>
          <a:endParaRPr lang="pt-BR"/>
        </a:p>
      </dgm:t>
    </dgm:pt>
    <dgm:pt modelId="{505B5152-D8B3-4C85-B856-32DB3F262EFC}" type="pres">
      <dgm:prSet presAssocID="{29F713B8-FEDA-474A-AC11-DF25B4DCBFFE}" presName="Name0" presStyleCnt="0">
        <dgm:presLayoutVars>
          <dgm:dir/>
          <dgm:animLvl val="lvl"/>
          <dgm:resizeHandles val="exact"/>
        </dgm:presLayoutVars>
      </dgm:prSet>
      <dgm:spPr/>
    </dgm:pt>
    <dgm:pt modelId="{BCA0ADF7-17EA-4C82-8FDB-5B192E505B06}" type="pres">
      <dgm:prSet presAssocID="{C8B283AD-A89D-49C2-AC29-E75A25455A00}" presName="composite" presStyleCnt="0"/>
      <dgm:spPr/>
    </dgm:pt>
    <dgm:pt modelId="{C6AA3261-D547-475A-92E6-D063CA826AC9}" type="pres">
      <dgm:prSet presAssocID="{C8B283AD-A89D-49C2-AC29-E75A25455A00}" presName="parTx" presStyleLbl="alignNode1" presStyleIdx="0" presStyleCnt="3" custLinFactNeighborX="-1736" custLinFactNeighborY="2158">
        <dgm:presLayoutVars>
          <dgm:chMax val="0"/>
          <dgm:chPref val="0"/>
          <dgm:bulletEnabled val="1"/>
        </dgm:presLayoutVars>
      </dgm:prSet>
      <dgm:spPr/>
    </dgm:pt>
    <dgm:pt modelId="{5148A5A0-1F4A-4783-9420-F78CAA02D31E}" type="pres">
      <dgm:prSet presAssocID="{C8B283AD-A89D-49C2-AC29-E75A25455A00}" presName="desTx" presStyleLbl="alignAccFollowNode1" presStyleIdx="0" presStyleCnt="3">
        <dgm:presLayoutVars>
          <dgm:bulletEnabled val="1"/>
        </dgm:presLayoutVars>
      </dgm:prSet>
      <dgm:spPr/>
    </dgm:pt>
    <dgm:pt modelId="{DA45FB1A-9E27-4C17-BD33-5483069534B9}" type="pres">
      <dgm:prSet presAssocID="{F7F14112-0E2B-4261-B245-7C1C559A68C0}" presName="space" presStyleCnt="0"/>
      <dgm:spPr/>
    </dgm:pt>
    <dgm:pt modelId="{E4BEC0C1-4B2D-4916-83AE-DF92B250C0E9}" type="pres">
      <dgm:prSet presAssocID="{8C20B088-9BE6-4135-8C5A-3C4A900F92F6}" presName="composite" presStyleCnt="0"/>
      <dgm:spPr/>
    </dgm:pt>
    <dgm:pt modelId="{EB36638E-DFB9-494B-9628-6EAC3D30AA0A}" type="pres">
      <dgm:prSet presAssocID="{8C20B088-9BE6-4135-8C5A-3C4A900F92F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533DC8C-456F-48F0-94BA-455CFA685805}" type="pres">
      <dgm:prSet presAssocID="{8C20B088-9BE6-4135-8C5A-3C4A900F92F6}" presName="desTx" presStyleLbl="alignAccFollowNode1" presStyleIdx="1" presStyleCnt="3">
        <dgm:presLayoutVars>
          <dgm:bulletEnabled val="1"/>
        </dgm:presLayoutVars>
      </dgm:prSet>
      <dgm:spPr/>
    </dgm:pt>
    <dgm:pt modelId="{53F2649B-8512-46E5-8994-F7A6B067368E}" type="pres">
      <dgm:prSet presAssocID="{DA560814-E12F-45B9-AE6E-A6CB6479A9CD}" presName="space" presStyleCnt="0"/>
      <dgm:spPr/>
    </dgm:pt>
    <dgm:pt modelId="{BA4D0084-5D05-4D8C-A430-621299645B38}" type="pres">
      <dgm:prSet presAssocID="{9F1F61E1-CB71-487B-AB46-598341D31226}" presName="composite" presStyleCnt="0"/>
      <dgm:spPr/>
    </dgm:pt>
    <dgm:pt modelId="{B25D41C5-82C8-4E44-A29E-3D9B51160D3F}" type="pres">
      <dgm:prSet presAssocID="{9F1F61E1-CB71-487B-AB46-598341D3122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2D4E95F-42EF-4BA8-A942-26AD1180B84C}" type="pres">
      <dgm:prSet presAssocID="{9F1F61E1-CB71-487B-AB46-598341D3122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FE2C90C-2B2C-4403-9BE1-810E6AC7C644}" srcId="{9F1F61E1-CB71-487B-AB46-598341D31226}" destId="{5FE64CBA-0B67-4AD5-A103-65011F1A4329}" srcOrd="0" destOrd="0" parTransId="{1C1E7ADD-A10F-49EC-A4CF-6EE72EE4D1AD}" sibTransId="{A6C62299-18A1-4D34-A357-83C07332F606}"/>
    <dgm:cxn modelId="{7AEA5719-4C55-4656-AD63-9FC3E9113C45}" type="presOf" srcId="{9F1F61E1-CB71-487B-AB46-598341D31226}" destId="{B25D41C5-82C8-4E44-A29E-3D9B51160D3F}" srcOrd="0" destOrd="0" presId="urn:microsoft.com/office/officeart/2005/8/layout/hList1"/>
    <dgm:cxn modelId="{1F2B0B63-2320-499A-AA4D-FCC6F4937F39}" srcId="{9F1F61E1-CB71-487B-AB46-598341D31226}" destId="{48D2CFD7-198E-418A-98DA-D9C74707929E}" srcOrd="1" destOrd="0" parTransId="{04216525-309C-44E4-854E-CB7666B2AC9B}" sibTransId="{BF3177DE-7D50-446B-AA86-6CDB9EF96E1C}"/>
    <dgm:cxn modelId="{4A1E2B4B-155A-4799-AD46-E607E37F52E1}" type="presOf" srcId="{29F713B8-FEDA-474A-AC11-DF25B4DCBFFE}" destId="{505B5152-D8B3-4C85-B856-32DB3F262EFC}" srcOrd="0" destOrd="0" presId="urn:microsoft.com/office/officeart/2005/8/layout/hList1"/>
    <dgm:cxn modelId="{C37E016F-FE55-4EE1-8FDB-27743AD0B6C6}" type="presOf" srcId="{C8B283AD-A89D-49C2-AC29-E75A25455A00}" destId="{C6AA3261-D547-475A-92E6-D063CA826AC9}" srcOrd="0" destOrd="0" presId="urn:microsoft.com/office/officeart/2005/8/layout/hList1"/>
    <dgm:cxn modelId="{31671C56-0E83-4FB7-8BC8-8E02DD66258A}" srcId="{C8B283AD-A89D-49C2-AC29-E75A25455A00}" destId="{DDC7E4A8-CB62-45FF-A9CA-EE3B789E825F}" srcOrd="0" destOrd="0" parTransId="{EE5046E4-68E3-4BC7-BB44-7AD611CB1F53}" sibTransId="{2E43416D-E83F-4F8E-AC02-5DAF7A8E2655}"/>
    <dgm:cxn modelId="{57C8CF5A-127C-4BA6-AA0C-4E2F6F2046AE}" srcId="{29F713B8-FEDA-474A-AC11-DF25B4DCBFFE}" destId="{8C20B088-9BE6-4135-8C5A-3C4A900F92F6}" srcOrd="1" destOrd="0" parTransId="{050C6C66-D206-490C-BC0D-CB75205F3098}" sibTransId="{DA560814-E12F-45B9-AE6E-A6CB6479A9CD}"/>
    <dgm:cxn modelId="{3BD6F9B6-691E-4A3C-88D7-6611FB3234B3}" type="presOf" srcId="{0F583B03-2E41-4863-AC0A-F316649AA196}" destId="{8533DC8C-456F-48F0-94BA-455CFA685805}" srcOrd="0" destOrd="0" presId="urn:microsoft.com/office/officeart/2005/8/layout/hList1"/>
    <dgm:cxn modelId="{E098EBBB-5D95-4C94-95AB-B0175CCA2A8A}" srcId="{8C20B088-9BE6-4135-8C5A-3C4A900F92F6}" destId="{0F583B03-2E41-4863-AC0A-F316649AA196}" srcOrd="0" destOrd="0" parTransId="{33645264-7546-4B54-85B5-EBEAEDB50034}" sibTransId="{37C4510A-0252-45B7-BEC5-A4BE145DE1C9}"/>
    <dgm:cxn modelId="{35AB6EC8-0395-4CE0-AD91-A123A17B32D4}" srcId="{29F713B8-FEDA-474A-AC11-DF25B4DCBFFE}" destId="{C8B283AD-A89D-49C2-AC29-E75A25455A00}" srcOrd="0" destOrd="0" parTransId="{CBC65BAD-4437-47F7-B72B-0BC6A2E571F8}" sibTransId="{F7F14112-0E2B-4261-B245-7C1C559A68C0}"/>
    <dgm:cxn modelId="{8D75A1D0-F97C-4A6E-9AA7-E849835298E4}" type="presOf" srcId="{48D2CFD7-198E-418A-98DA-D9C74707929E}" destId="{22D4E95F-42EF-4BA8-A942-26AD1180B84C}" srcOrd="0" destOrd="1" presId="urn:microsoft.com/office/officeart/2005/8/layout/hList1"/>
    <dgm:cxn modelId="{087893D1-A140-46B6-9C12-C5CED7D74C3A}" type="presOf" srcId="{8C20B088-9BE6-4135-8C5A-3C4A900F92F6}" destId="{EB36638E-DFB9-494B-9628-6EAC3D30AA0A}" srcOrd="0" destOrd="0" presId="urn:microsoft.com/office/officeart/2005/8/layout/hList1"/>
    <dgm:cxn modelId="{0F61A2E0-5977-410F-87D9-AB15946578FC}" type="presOf" srcId="{5FE64CBA-0B67-4AD5-A103-65011F1A4329}" destId="{22D4E95F-42EF-4BA8-A942-26AD1180B84C}" srcOrd="0" destOrd="0" presId="urn:microsoft.com/office/officeart/2005/8/layout/hList1"/>
    <dgm:cxn modelId="{8909C5E9-0655-4B9B-82C2-E6EFCDCF6C61}" type="presOf" srcId="{DDC7E4A8-CB62-45FF-A9CA-EE3B789E825F}" destId="{5148A5A0-1F4A-4783-9420-F78CAA02D31E}" srcOrd="0" destOrd="0" presId="urn:microsoft.com/office/officeart/2005/8/layout/hList1"/>
    <dgm:cxn modelId="{2AD4C3FC-900A-4CBE-85B7-BE252A0D81F6}" srcId="{29F713B8-FEDA-474A-AC11-DF25B4DCBFFE}" destId="{9F1F61E1-CB71-487B-AB46-598341D31226}" srcOrd="2" destOrd="0" parTransId="{B81617B2-D0AA-4C8B-BB65-F82C990E6991}" sibTransId="{69E73BA9-3F21-4530-B5B5-2F83FA2F1BB7}"/>
    <dgm:cxn modelId="{9B09B3BA-24E6-4632-9C07-695A3BCEC246}" type="presParOf" srcId="{505B5152-D8B3-4C85-B856-32DB3F262EFC}" destId="{BCA0ADF7-17EA-4C82-8FDB-5B192E505B06}" srcOrd="0" destOrd="0" presId="urn:microsoft.com/office/officeart/2005/8/layout/hList1"/>
    <dgm:cxn modelId="{B75BD4C8-0FB7-4C09-93F5-AAE11013B003}" type="presParOf" srcId="{BCA0ADF7-17EA-4C82-8FDB-5B192E505B06}" destId="{C6AA3261-D547-475A-92E6-D063CA826AC9}" srcOrd="0" destOrd="0" presId="urn:microsoft.com/office/officeart/2005/8/layout/hList1"/>
    <dgm:cxn modelId="{952A06C5-B251-4B0C-A612-831C476501C4}" type="presParOf" srcId="{BCA0ADF7-17EA-4C82-8FDB-5B192E505B06}" destId="{5148A5A0-1F4A-4783-9420-F78CAA02D31E}" srcOrd="1" destOrd="0" presId="urn:microsoft.com/office/officeart/2005/8/layout/hList1"/>
    <dgm:cxn modelId="{619E734D-ADF8-4094-BF55-06DAB9071AC5}" type="presParOf" srcId="{505B5152-D8B3-4C85-B856-32DB3F262EFC}" destId="{DA45FB1A-9E27-4C17-BD33-5483069534B9}" srcOrd="1" destOrd="0" presId="urn:microsoft.com/office/officeart/2005/8/layout/hList1"/>
    <dgm:cxn modelId="{0D94498C-ECC2-4DFD-85CD-5E238EFE180D}" type="presParOf" srcId="{505B5152-D8B3-4C85-B856-32DB3F262EFC}" destId="{E4BEC0C1-4B2D-4916-83AE-DF92B250C0E9}" srcOrd="2" destOrd="0" presId="urn:microsoft.com/office/officeart/2005/8/layout/hList1"/>
    <dgm:cxn modelId="{D8FDFCAD-859E-4C49-818D-5C7121965A11}" type="presParOf" srcId="{E4BEC0C1-4B2D-4916-83AE-DF92B250C0E9}" destId="{EB36638E-DFB9-494B-9628-6EAC3D30AA0A}" srcOrd="0" destOrd="0" presId="urn:microsoft.com/office/officeart/2005/8/layout/hList1"/>
    <dgm:cxn modelId="{90867E1E-68B2-4551-91C9-DD342A0476CB}" type="presParOf" srcId="{E4BEC0C1-4B2D-4916-83AE-DF92B250C0E9}" destId="{8533DC8C-456F-48F0-94BA-455CFA685805}" srcOrd="1" destOrd="0" presId="urn:microsoft.com/office/officeart/2005/8/layout/hList1"/>
    <dgm:cxn modelId="{1ACDA671-3C6D-4F15-88AF-AAB73CDCE9A6}" type="presParOf" srcId="{505B5152-D8B3-4C85-B856-32DB3F262EFC}" destId="{53F2649B-8512-46E5-8994-F7A6B067368E}" srcOrd="3" destOrd="0" presId="urn:microsoft.com/office/officeart/2005/8/layout/hList1"/>
    <dgm:cxn modelId="{2D0D241F-86DC-4553-B514-91865615F39A}" type="presParOf" srcId="{505B5152-D8B3-4C85-B856-32DB3F262EFC}" destId="{BA4D0084-5D05-4D8C-A430-621299645B38}" srcOrd="4" destOrd="0" presId="urn:microsoft.com/office/officeart/2005/8/layout/hList1"/>
    <dgm:cxn modelId="{B4D7AC10-2DA3-4BA5-A009-759D5F5048E6}" type="presParOf" srcId="{BA4D0084-5D05-4D8C-A430-621299645B38}" destId="{B25D41C5-82C8-4E44-A29E-3D9B51160D3F}" srcOrd="0" destOrd="0" presId="urn:microsoft.com/office/officeart/2005/8/layout/hList1"/>
    <dgm:cxn modelId="{49285EA2-2FBA-4F99-B283-4DC20E12EA79}" type="presParOf" srcId="{BA4D0084-5D05-4D8C-A430-621299645B38}" destId="{22D4E95F-42EF-4BA8-A942-26AD1180B84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F713B8-FEDA-474A-AC11-DF25B4DCBFF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8B283AD-A89D-49C2-AC29-E75A25455A00}">
      <dgm:prSet phldrT="[Texto]"/>
      <dgm:spPr/>
      <dgm:t>
        <a:bodyPr/>
        <a:lstStyle/>
        <a:p>
          <a:r>
            <a:rPr lang="pt-BR" dirty="0"/>
            <a:t>Quando será feito</a:t>
          </a:r>
        </a:p>
      </dgm:t>
    </dgm:pt>
    <dgm:pt modelId="{CBC65BAD-4437-47F7-B72B-0BC6A2E571F8}" type="parTrans" cxnId="{35AB6EC8-0395-4CE0-AD91-A123A17B32D4}">
      <dgm:prSet/>
      <dgm:spPr/>
      <dgm:t>
        <a:bodyPr/>
        <a:lstStyle/>
        <a:p>
          <a:endParaRPr lang="pt-BR"/>
        </a:p>
      </dgm:t>
    </dgm:pt>
    <dgm:pt modelId="{F7F14112-0E2B-4261-B245-7C1C559A68C0}" type="sibTrans" cxnId="{35AB6EC8-0395-4CE0-AD91-A123A17B32D4}">
      <dgm:prSet/>
      <dgm:spPr/>
      <dgm:t>
        <a:bodyPr/>
        <a:lstStyle/>
        <a:p>
          <a:endParaRPr lang="pt-BR"/>
        </a:p>
      </dgm:t>
    </dgm:pt>
    <dgm:pt modelId="{DDC7E4A8-CB62-45FF-A9CA-EE3B789E825F}">
      <dgm:prSet phldrT="[Texto]"/>
      <dgm:spPr/>
      <dgm:t>
        <a:bodyPr/>
        <a:lstStyle/>
        <a:p>
          <a:r>
            <a:rPr lang="pt-BR" dirty="0"/>
            <a:t>Início imediato</a:t>
          </a:r>
        </a:p>
      </dgm:t>
    </dgm:pt>
    <dgm:pt modelId="{EE5046E4-68E3-4BC7-BB44-7AD611CB1F53}" type="parTrans" cxnId="{31671C56-0E83-4FB7-8BC8-8E02DD66258A}">
      <dgm:prSet/>
      <dgm:spPr/>
      <dgm:t>
        <a:bodyPr/>
        <a:lstStyle/>
        <a:p>
          <a:endParaRPr lang="pt-BR"/>
        </a:p>
      </dgm:t>
    </dgm:pt>
    <dgm:pt modelId="{2E43416D-E83F-4F8E-AC02-5DAF7A8E2655}" type="sibTrans" cxnId="{31671C56-0E83-4FB7-8BC8-8E02DD66258A}">
      <dgm:prSet/>
      <dgm:spPr/>
      <dgm:t>
        <a:bodyPr/>
        <a:lstStyle/>
        <a:p>
          <a:endParaRPr lang="pt-BR"/>
        </a:p>
      </dgm:t>
    </dgm:pt>
    <dgm:pt modelId="{206F9C40-7FC9-4FD5-8F03-D68235CAE2D0}">
      <dgm:prSet phldrT="[Texto]"/>
      <dgm:spPr/>
      <dgm:t>
        <a:bodyPr/>
        <a:lstStyle/>
        <a:p>
          <a:r>
            <a:rPr lang="pt-BR" dirty="0"/>
            <a:t>Quanto custará</a:t>
          </a:r>
        </a:p>
      </dgm:t>
    </dgm:pt>
    <dgm:pt modelId="{B199D3CD-9AB5-46F5-8120-0A905B901F9D}" type="parTrans" cxnId="{C048D7F0-20A9-4957-BFCD-E86A4866B1C2}">
      <dgm:prSet/>
      <dgm:spPr/>
      <dgm:t>
        <a:bodyPr/>
        <a:lstStyle/>
        <a:p>
          <a:endParaRPr lang="pt-BR"/>
        </a:p>
      </dgm:t>
    </dgm:pt>
    <dgm:pt modelId="{61620FCF-480B-4CF9-938A-D44D4630EE41}" type="sibTrans" cxnId="{C048D7F0-20A9-4957-BFCD-E86A4866B1C2}">
      <dgm:prSet/>
      <dgm:spPr/>
      <dgm:t>
        <a:bodyPr/>
        <a:lstStyle/>
        <a:p>
          <a:endParaRPr lang="pt-BR"/>
        </a:p>
      </dgm:t>
    </dgm:pt>
    <dgm:pt modelId="{8C20B088-9BE6-4135-8C5A-3C4A900F92F6}">
      <dgm:prSet phldrT="[Texto]"/>
      <dgm:spPr/>
      <dgm:t>
        <a:bodyPr/>
        <a:lstStyle/>
        <a:p>
          <a:r>
            <a:rPr lang="pt-BR" dirty="0"/>
            <a:t>Onde será feito</a:t>
          </a:r>
        </a:p>
      </dgm:t>
    </dgm:pt>
    <dgm:pt modelId="{050C6C66-D206-490C-BC0D-CB75205F3098}" type="parTrans" cxnId="{57C8CF5A-127C-4BA6-AA0C-4E2F6F2046AE}">
      <dgm:prSet/>
      <dgm:spPr/>
      <dgm:t>
        <a:bodyPr/>
        <a:lstStyle/>
        <a:p>
          <a:endParaRPr lang="pt-BR"/>
        </a:p>
      </dgm:t>
    </dgm:pt>
    <dgm:pt modelId="{DA560814-E12F-45B9-AE6E-A6CB6479A9CD}" type="sibTrans" cxnId="{57C8CF5A-127C-4BA6-AA0C-4E2F6F2046AE}">
      <dgm:prSet/>
      <dgm:spPr/>
      <dgm:t>
        <a:bodyPr/>
        <a:lstStyle/>
        <a:p>
          <a:endParaRPr lang="pt-BR"/>
        </a:p>
      </dgm:t>
    </dgm:pt>
    <dgm:pt modelId="{0F583B03-2E41-4863-AC0A-F316649AA196}">
      <dgm:prSet phldrT="[Texto]"/>
      <dgm:spPr/>
      <dgm:t>
        <a:bodyPr/>
        <a:lstStyle/>
        <a:p>
          <a:r>
            <a:rPr lang="pt-BR" dirty="0"/>
            <a:t>Sala de Emergência e Coordenação do </a:t>
          </a:r>
          <a:r>
            <a:rPr lang="pt-BR"/>
            <a:t>Pronto Socorro</a:t>
          </a:r>
          <a:endParaRPr lang="pt-BR" dirty="0"/>
        </a:p>
      </dgm:t>
    </dgm:pt>
    <dgm:pt modelId="{33645264-7546-4B54-85B5-EBEAEDB50034}" type="parTrans" cxnId="{E098EBBB-5D95-4C94-95AB-B0175CCA2A8A}">
      <dgm:prSet/>
      <dgm:spPr/>
      <dgm:t>
        <a:bodyPr/>
        <a:lstStyle/>
        <a:p>
          <a:endParaRPr lang="pt-BR"/>
        </a:p>
      </dgm:t>
    </dgm:pt>
    <dgm:pt modelId="{37C4510A-0252-45B7-BEC5-A4BE145DE1C9}" type="sibTrans" cxnId="{E098EBBB-5D95-4C94-95AB-B0175CCA2A8A}">
      <dgm:prSet/>
      <dgm:spPr/>
      <dgm:t>
        <a:bodyPr/>
        <a:lstStyle/>
        <a:p>
          <a:endParaRPr lang="pt-BR"/>
        </a:p>
      </dgm:t>
    </dgm:pt>
    <dgm:pt modelId="{9F1F61E1-CB71-487B-AB46-598341D31226}">
      <dgm:prSet phldrT="[Texto]"/>
      <dgm:spPr/>
      <dgm:t>
        <a:bodyPr/>
        <a:lstStyle/>
        <a:p>
          <a:r>
            <a:rPr lang="pt-BR" dirty="0"/>
            <a:t>Como será feito</a:t>
          </a:r>
        </a:p>
      </dgm:t>
    </dgm:pt>
    <dgm:pt modelId="{B81617B2-D0AA-4C8B-BB65-F82C990E6991}" type="parTrans" cxnId="{2AD4C3FC-900A-4CBE-85B7-BE252A0D81F6}">
      <dgm:prSet/>
      <dgm:spPr/>
      <dgm:t>
        <a:bodyPr/>
        <a:lstStyle/>
        <a:p>
          <a:endParaRPr lang="pt-BR"/>
        </a:p>
      </dgm:t>
    </dgm:pt>
    <dgm:pt modelId="{69E73BA9-3F21-4530-B5B5-2F83FA2F1BB7}" type="sibTrans" cxnId="{2AD4C3FC-900A-4CBE-85B7-BE252A0D81F6}">
      <dgm:prSet/>
      <dgm:spPr/>
      <dgm:t>
        <a:bodyPr/>
        <a:lstStyle/>
        <a:p>
          <a:endParaRPr lang="pt-BR"/>
        </a:p>
      </dgm:t>
    </dgm:pt>
    <dgm:pt modelId="{5FE64CBA-0B67-4AD5-A103-65011F1A4329}">
      <dgm:prSet phldrT="[Texto]"/>
      <dgm:spPr/>
      <dgm:t>
        <a:bodyPr/>
        <a:lstStyle/>
        <a:p>
          <a:r>
            <a:rPr lang="pt-BR" dirty="0"/>
            <a:t>Apresentação presencial, vídeos, Pílulas do Conhecimento e Manual de Consulta</a:t>
          </a:r>
        </a:p>
      </dgm:t>
    </dgm:pt>
    <dgm:pt modelId="{1C1E7ADD-A10F-49EC-A4CF-6EE72EE4D1AD}" type="parTrans" cxnId="{7FE2C90C-2B2C-4403-9BE1-810E6AC7C644}">
      <dgm:prSet/>
      <dgm:spPr/>
      <dgm:t>
        <a:bodyPr/>
        <a:lstStyle/>
        <a:p>
          <a:endParaRPr lang="pt-BR"/>
        </a:p>
      </dgm:t>
    </dgm:pt>
    <dgm:pt modelId="{A6C62299-18A1-4D34-A357-83C07332F606}" type="sibTrans" cxnId="{7FE2C90C-2B2C-4403-9BE1-810E6AC7C644}">
      <dgm:prSet/>
      <dgm:spPr/>
      <dgm:t>
        <a:bodyPr/>
        <a:lstStyle/>
        <a:p>
          <a:endParaRPr lang="pt-BR"/>
        </a:p>
      </dgm:t>
    </dgm:pt>
    <dgm:pt modelId="{DA6FB914-18D1-4953-BBF2-A5BC2D44EC1F}">
      <dgm:prSet/>
      <dgm:spPr/>
      <dgm:t>
        <a:bodyPr/>
        <a:lstStyle/>
        <a:p>
          <a:r>
            <a:rPr lang="pt-BR" dirty="0"/>
            <a:t>Custo Zero</a:t>
          </a:r>
        </a:p>
      </dgm:t>
    </dgm:pt>
    <dgm:pt modelId="{E9B8EAC9-8627-44F3-A0A7-FE3341B391E3}" type="parTrans" cxnId="{251ABD7C-6868-4D27-8681-7410C3450E70}">
      <dgm:prSet/>
      <dgm:spPr/>
      <dgm:t>
        <a:bodyPr/>
        <a:lstStyle/>
        <a:p>
          <a:endParaRPr lang="pt-BR"/>
        </a:p>
      </dgm:t>
    </dgm:pt>
    <dgm:pt modelId="{B9E2AC19-4C92-4833-8A55-3744A6C92C00}" type="sibTrans" cxnId="{251ABD7C-6868-4D27-8681-7410C3450E70}">
      <dgm:prSet/>
      <dgm:spPr/>
      <dgm:t>
        <a:bodyPr/>
        <a:lstStyle/>
        <a:p>
          <a:endParaRPr lang="pt-BR"/>
        </a:p>
      </dgm:t>
    </dgm:pt>
    <dgm:pt modelId="{505B5152-D8B3-4C85-B856-32DB3F262EFC}" type="pres">
      <dgm:prSet presAssocID="{29F713B8-FEDA-474A-AC11-DF25B4DCBFFE}" presName="Name0" presStyleCnt="0">
        <dgm:presLayoutVars>
          <dgm:dir/>
          <dgm:animLvl val="lvl"/>
          <dgm:resizeHandles val="exact"/>
        </dgm:presLayoutVars>
      </dgm:prSet>
      <dgm:spPr/>
    </dgm:pt>
    <dgm:pt modelId="{BCA0ADF7-17EA-4C82-8FDB-5B192E505B06}" type="pres">
      <dgm:prSet presAssocID="{C8B283AD-A89D-49C2-AC29-E75A25455A00}" presName="composite" presStyleCnt="0"/>
      <dgm:spPr/>
    </dgm:pt>
    <dgm:pt modelId="{C6AA3261-D547-475A-92E6-D063CA826AC9}" type="pres">
      <dgm:prSet presAssocID="{C8B283AD-A89D-49C2-AC29-E75A25455A00}" presName="parTx" presStyleLbl="alignNode1" presStyleIdx="0" presStyleCnt="4" custLinFactNeighborX="-1736" custLinFactNeighborY="2158">
        <dgm:presLayoutVars>
          <dgm:chMax val="0"/>
          <dgm:chPref val="0"/>
          <dgm:bulletEnabled val="1"/>
        </dgm:presLayoutVars>
      </dgm:prSet>
      <dgm:spPr/>
    </dgm:pt>
    <dgm:pt modelId="{5148A5A0-1F4A-4783-9420-F78CAA02D31E}" type="pres">
      <dgm:prSet presAssocID="{C8B283AD-A89D-49C2-AC29-E75A25455A00}" presName="desTx" presStyleLbl="alignAccFollowNode1" presStyleIdx="0" presStyleCnt="4">
        <dgm:presLayoutVars>
          <dgm:bulletEnabled val="1"/>
        </dgm:presLayoutVars>
      </dgm:prSet>
      <dgm:spPr/>
    </dgm:pt>
    <dgm:pt modelId="{DA45FB1A-9E27-4C17-BD33-5483069534B9}" type="pres">
      <dgm:prSet presAssocID="{F7F14112-0E2B-4261-B245-7C1C559A68C0}" presName="space" presStyleCnt="0"/>
      <dgm:spPr/>
    </dgm:pt>
    <dgm:pt modelId="{C01FE79E-E93A-4B2E-9883-6623E5EBCA56}" type="pres">
      <dgm:prSet presAssocID="{206F9C40-7FC9-4FD5-8F03-D68235CAE2D0}" presName="composite" presStyleCnt="0"/>
      <dgm:spPr/>
    </dgm:pt>
    <dgm:pt modelId="{F7EAE630-D322-4D95-B53A-AB3926695C67}" type="pres">
      <dgm:prSet presAssocID="{206F9C40-7FC9-4FD5-8F03-D68235CAE2D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C08FA76-B80E-4D66-9E72-8D434314124D}" type="pres">
      <dgm:prSet presAssocID="{206F9C40-7FC9-4FD5-8F03-D68235CAE2D0}" presName="desTx" presStyleLbl="alignAccFollowNode1" presStyleIdx="1" presStyleCnt="4">
        <dgm:presLayoutVars>
          <dgm:bulletEnabled val="1"/>
        </dgm:presLayoutVars>
      </dgm:prSet>
      <dgm:spPr/>
    </dgm:pt>
    <dgm:pt modelId="{0F5E18BC-C13D-4CCD-875B-3CFD6EFF33C9}" type="pres">
      <dgm:prSet presAssocID="{61620FCF-480B-4CF9-938A-D44D4630EE41}" presName="space" presStyleCnt="0"/>
      <dgm:spPr/>
    </dgm:pt>
    <dgm:pt modelId="{E4BEC0C1-4B2D-4916-83AE-DF92B250C0E9}" type="pres">
      <dgm:prSet presAssocID="{8C20B088-9BE6-4135-8C5A-3C4A900F92F6}" presName="composite" presStyleCnt="0"/>
      <dgm:spPr/>
    </dgm:pt>
    <dgm:pt modelId="{EB36638E-DFB9-494B-9628-6EAC3D30AA0A}" type="pres">
      <dgm:prSet presAssocID="{8C20B088-9BE6-4135-8C5A-3C4A900F92F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533DC8C-456F-48F0-94BA-455CFA685805}" type="pres">
      <dgm:prSet presAssocID="{8C20B088-9BE6-4135-8C5A-3C4A900F92F6}" presName="desTx" presStyleLbl="alignAccFollowNode1" presStyleIdx="2" presStyleCnt="4">
        <dgm:presLayoutVars>
          <dgm:bulletEnabled val="1"/>
        </dgm:presLayoutVars>
      </dgm:prSet>
      <dgm:spPr/>
    </dgm:pt>
    <dgm:pt modelId="{53F2649B-8512-46E5-8994-F7A6B067368E}" type="pres">
      <dgm:prSet presAssocID="{DA560814-E12F-45B9-AE6E-A6CB6479A9CD}" presName="space" presStyleCnt="0"/>
      <dgm:spPr/>
    </dgm:pt>
    <dgm:pt modelId="{BA4D0084-5D05-4D8C-A430-621299645B38}" type="pres">
      <dgm:prSet presAssocID="{9F1F61E1-CB71-487B-AB46-598341D31226}" presName="composite" presStyleCnt="0"/>
      <dgm:spPr/>
    </dgm:pt>
    <dgm:pt modelId="{B25D41C5-82C8-4E44-A29E-3D9B51160D3F}" type="pres">
      <dgm:prSet presAssocID="{9F1F61E1-CB71-487B-AB46-598341D3122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22D4E95F-42EF-4BA8-A942-26AD1180B84C}" type="pres">
      <dgm:prSet presAssocID="{9F1F61E1-CB71-487B-AB46-598341D3122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7FE2C90C-2B2C-4403-9BE1-810E6AC7C644}" srcId="{9F1F61E1-CB71-487B-AB46-598341D31226}" destId="{5FE64CBA-0B67-4AD5-A103-65011F1A4329}" srcOrd="0" destOrd="0" parTransId="{1C1E7ADD-A10F-49EC-A4CF-6EE72EE4D1AD}" sibTransId="{A6C62299-18A1-4D34-A357-83C07332F606}"/>
    <dgm:cxn modelId="{7AEA5719-4C55-4656-AD63-9FC3E9113C45}" type="presOf" srcId="{9F1F61E1-CB71-487B-AB46-598341D31226}" destId="{B25D41C5-82C8-4E44-A29E-3D9B51160D3F}" srcOrd="0" destOrd="0" presId="urn:microsoft.com/office/officeart/2005/8/layout/hList1"/>
    <dgm:cxn modelId="{848AD028-3148-415C-B1B1-35014F54A7CC}" type="presOf" srcId="{DA6FB914-18D1-4953-BBF2-A5BC2D44EC1F}" destId="{1C08FA76-B80E-4D66-9E72-8D434314124D}" srcOrd="0" destOrd="0" presId="urn:microsoft.com/office/officeart/2005/8/layout/hList1"/>
    <dgm:cxn modelId="{4A1E2B4B-155A-4799-AD46-E607E37F52E1}" type="presOf" srcId="{29F713B8-FEDA-474A-AC11-DF25B4DCBFFE}" destId="{505B5152-D8B3-4C85-B856-32DB3F262EFC}" srcOrd="0" destOrd="0" presId="urn:microsoft.com/office/officeart/2005/8/layout/hList1"/>
    <dgm:cxn modelId="{14B0846C-BCA8-4F44-94CD-884F92CF2816}" type="presOf" srcId="{206F9C40-7FC9-4FD5-8F03-D68235CAE2D0}" destId="{F7EAE630-D322-4D95-B53A-AB3926695C67}" srcOrd="0" destOrd="0" presId="urn:microsoft.com/office/officeart/2005/8/layout/hList1"/>
    <dgm:cxn modelId="{C37E016F-FE55-4EE1-8FDB-27743AD0B6C6}" type="presOf" srcId="{C8B283AD-A89D-49C2-AC29-E75A25455A00}" destId="{C6AA3261-D547-475A-92E6-D063CA826AC9}" srcOrd="0" destOrd="0" presId="urn:microsoft.com/office/officeart/2005/8/layout/hList1"/>
    <dgm:cxn modelId="{31671C56-0E83-4FB7-8BC8-8E02DD66258A}" srcId="{C8B283AD-A89D-49C2-AC29-E75A25455A00}" destId="{DDC7E4A8-CB62-45FF-A9CA-EE3B789E825F}" srcOrd="0" destOrd="0" parTransId="{EE5046E4-68E3-4BC7-BB44-7AD611CB1F53}" sibTransId="{2E43416D-E83F-4F8E-AC02-5DAF7A8E2655}"/>
    <dgm:cxn modelId="{57C8CF5A-127C-4BA6-AA0C-4E2F6F2046AE}" srcId="{29F713B8-FEDA-474A-AC11-DF25B4DCBFFE}" destId="{8C20B088-9BE6-4135-8C5A-3C4A900F92F6}" srcOrd="2" destOrd="0" parTransId="{050C6C66-D206-490C-BC0D-CB75205F3098}" sibTransId="{DA560814-E12F-45B9-AE6E-A6CB6479A9CD}"/>
    <dgm:cxn modelId="{251ABD7C-6868-4D27-8681-7410C3450E70}" srcId="{206F9C40-7FC9-4FD5-8F03-D68235CAE2D0}" destId="{DA6FB914-18D1-4953-BBF2-A5BC2D44EC1F}" srcOrd="0" destOrd="0" parTransId="{E9B8EAC9-8627-44F3-A0A7-FE3341B391E3}" sibTransId="{B9E2AC19-4C92-4833-8A55-3744A6C92C00}"/>
    <dgm:cxn modelId="{3BD6F9B6-691E-4A3C-88D7-6611FB3234B3}" type="presOf" srcId="{0F583B03-2E41-4863-AC0A-F316649AA196}" destId="{8533DC8C-456F-48F0-94BA-455CFA685805}" srcOrd="0" destOrd="0" presId="urn:microsoft.com/office/officeart/2005/8/layout/hList1"/>
    <dgm:cxn modelId="{E098EBBB-5D95-4C94-95AB-B0175CCA2A8A}" srcId="{8C20B088-9BE6-4135-8C5A-3C4A900F92F6}" destId="{0F583B03-2E41-4863-AC0A-F316649AA196}" srcOrd="0" destOrd="0" parTransId="{33645264-7546-4B54-85B5-EBEAEDB50034}" sibTransId="{37C4510A-0252-45B7-BEC5-A4BE145DE1C9}"/>
    <dgm:cxn modelId="{35AB6EC8-0395-4CE0-AD91-A123A17B32D4}" srcId="{29F713B8-FEDA-474A-AC11-DF25B4DCBFFE}" destId="{C8B283AD-A89D-49C2-AC29-E75A25455A00}" srcOrd="0" destOrd="0" parTransId="{CBC65BAD-4437-47F7-B72B-0BC6A2E571F8}" sibTransId="{F7F14112-0E2B-4261-B245-7C1C559A68C0}"/>
    <dgm:cxn modelId="{087893D1-A140-46B6-9C12-C5CED7D74C3A}" type="presOf" srcId="{8C20B088-9BE6-4135-8C5A-3C4A900F92F6}" destId="{EB36638E-DFB9-494B-9628-6EAC3D30AA0A}" srcOrd="0" destOrd="0" presId="urn:microsoft.com/office/officeart/2005/8/layout/hList1"/>
    <dgm:cxn modelId="{0F61A2E0-5977-410F-87D9-AB15946578FC}" type="presOf" srcId="{5FE64CBA-0B67-4AD5-A103-65011F1A4329}" destId="{22D4E95F-42EF-4BA8-A942-26AD1180B84C}" srcOrd="0" destOrd="0" presId="urn:microsoft.com/office/officeart/2005/8/layout/hList1"/>
    <dgm:cxn modelId="{8909C5E9-0655-4B9B-82C2-E6EFCDCF6C61}" type="presOf" srcId="{DDC7E4A8-CB62-45FF-A9CA-EE3B789E825F}" destId="{5148A5A0-1F4A-4783-9420-F78CAA02D31E}" srcOrd="0" destOrd="0" presId="urn:microsoft.com/office/officeart/2005/8/layout/hList1"/>
    <dgm:cxn modelId="{C048D7F0-20A9-4957-BFCD-E86A4866B1C2}" srcId="{29F713B8-FEDA-474A-AC11-DF25B4DCBFFE}" destId="{206F9C40-7FC9-4FD5-8F03-D68235CAE2D0}" srcOrd="1" destOrd="0" parTransId="{B199D3CD-9AB5-46F5-8120-0A905B901F9D}" sibTransId="{61620FCF-480B-4CF9-938A-D44D4630EE41}"/>
    <dgm:cxn modelId="{2AD4C3FC-900A-4CBE-85B7-BE252A0D81F6}" srcId="{29F713B8-FEDA-474A-AC11-DF25B4DCBFFE}" destId="{9F1F61E1-CB71-487B-AB46-598341D31226}" srcOrd="3" destOrd="0" parTransId="{B81617B2-D0AA-4C8B-BB65-F82C990E6991}" sibTransId="{69E73BA9-3F21-4530-B5B5-2F83FA2F1BB7}"/>
    <dgm:cxn modelId="{9B09B3BA-24E6-4632-9C07-695A3BCEC246}" type="presParOf" srcId="{505B5152-D8B3-4C85-B856-32DB3F262EFC}" destId="{BCA0ADF7-17EA-4C82-8FDB-5B192E505B06}" srcOrd="0" destOrd="0" presId="urn:microsoft.com/office/officeart/2005/8/layout/hList1"/>
    <dgm:cxn modelId="{B75BD4C8-0FB7-4C09-93F5-AAE11013B003}" type="presParOf" srcId="{BCA0ADF7-17EA-4C82-8FDB-5B192E505B06}" destId="{C6AA3261-D547-475A-92E6-D063CA826AC9}" srcOrd="0" destOrd="0" presId="urn:microsoft.com/office/officeart/2005/8/layout/hList1"/>
    <dgm:cxn modelId="{952A06C5-B251-4B0C-A612-831C476501C4}" type="presParOf" srcId="{BCA0ADF7-17EA-4C82-8FDB-5B192E505B06}" destId="{5148A5A0-1F4A-4783-9420-F78CAA02D31E}" srcOrd="1" destOrd="0" presId="urn:microsoft.com/office/officeart/2005/8/layout/hList1"/>
    <dgm:cxn modelId="{619E734D-ADF8-4094-BF55-06DAB9071AC5}" type="presParOf" srcId="{505B5152-D8B3-4C85-B856-32DB3F262EFC}" destId="{DA45FB1A-9E27-4C17-BD33-5483069534B9}" srcOrd="1" destOrd="0" presId="urn:microsoft.com/office/officeart/2005/8/layout/hList1"/>
    <dgm:cxn modelId="{27ED879A-0BC3-4859-8637-451E423E05D0}" type="presParOf" srcId="{505B5152-D8B3-4C85-B856-32DB3F262EFC}" destId="{C01FE79E-E93A-4B2E-9883-6623E5EBCA56}" srcOrd="2" destOrd="0" presId="urn:microsoft.com/office/officeart/2005/8/layout/hList1"/>
    <dgm:cxn modelId="{8C0F1AC8-DE3A-4D09-AD08-9FFF95539142}" type="presParOf" srcId="{C01FE79E-E93A-4B2E-9883-6623E5EBCA56}" destId="{F7EAE630-D322-4D95-B53A-AB3926695C67}" srcOrd="0" destOrd="0" presId="urn:microsoft.com/office/officeart/2005/8/layout/hList1"/>
    <dgm:cxn modelId="{EB70FF1C-5C35-45E4-960D-FD146F89BF27}" type="presParOf" srcId="{C01FE79E-E93A-4B2E-9883-6623E5EBCA56}" destId="{1C08FA76-B80E-4D66-9E72-8D434314124D}" srcOrd="1" destOrd="0" presId="urn:microsoft.com/office/officeart/2005/8/layout/hList1"/>
    <dgm:cxn modelId="{64B16AB5-256E-4088-8190-56D2FBC38805}" type="presParOf" srcId="{505B5152-D8B3-4C85-B856-32DB3F262EFC}" destId="{0F5E18BC-C13D-4CCD-875B-3CFD6EFF33C9}" srcOrd="3" destOrd="0" presId="urn:microsoft.com/office/officeart/2005/8/layout/hList1"/>
    <dgm:cxn modelId="{0D94498C-ECC2-4DFD-85CD-5E238EFE180D}" type="presParOf" srcId="{505B5152-D8B3-4C85-B856-32DB3F262EFC}" destId="{E4BEC0C1-4B2D-4916-83AE-DF92B250C0E9}" srcOrd="4" destOrd="0" presId="urn:microsoft.com/office/officeart/2005/8/layout/hList1"/>
    <dgm:cxn modelId="{D8FDFCAD-859E-4C49-818D-5C7121965A11}" type="presParOf" srcId="{E4BEC0C1-4B2D-4916-83AE-DF92B250C0E9}" destId="{EB36638E-DFB9-494B-9628-6EAC3D30AA0A}" srcOrd="0" destOrd="0" presId="urn:microsoft.com/office/officeart/2005/8/layout/hList1"/>
    <dgm:cxn modelId="{90867E1E-68B2-4551-91C9-DD342A0476CB}" type="presParOf" srcId="{E4BEC0C1-4B2D-4916-83AE-DF92B250C0E9}" destId="{8533DC8C-456F-48F0-94BA-455CFA685805}" srcOrd="1" destOrd="0" presId="urn:microsoft.com/office/officeart/2005/8/layout/hList1"/>
    <dgm:cxn modelId="{1ACDA671-3C6D-4F15-88AF-AAB73CDCE9A6}" type="presParOf" srcId="{505B5152-D8B3-4C85-B856-32DB3F262EFC}" destId="{53F2649B-8512-46E5-8994-F7A6B067368E}" srcOrd="5" destOrd="0" presId="urn:microsoft.com/office/officeart/2005/8/layout/hList1"/>
    <dgm:cxn modelId="{2D0D241F-86DC-4553-B514-91865615F39A}" type="presParOf" srcId="{505B5152-D8B3-4C85-B856-32DB3F262EFC}" destId="{BA4D0084-5D05-4D8C-A430-621299645B38}" srcOrd="6" destOrd="0" presId="urn:microsoft.com/office/officeart/2005/8/layout/hList1"/>
    <dgm:cxn modelId="{B4D7AC10-2DA3-4BA5-A009-759D5F5048E6}" type="presParOf" srcId="{BA4D0084-5D05-4D8C-A430-621299645B38}" destId="{B25D41C5-82C8-4E44-A29E-3D9B51160D3F}" srcOrd="0" destOrd="0" presId="urn:microsoft.com/office/officeart/2005/8/layout/hList1"/>
    <dgm:cxn modelId="{49285EA2-2FBA-4F99-B283-4DC20E12EA79}" type="presParOf" srcId="{BA4D0084-5D05-4D8C-A430-621299645B38}" destId="{22D4E95F-42EF-4BA8-A942-26AD1180B84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A3261-D547-475A-92E6-D063CA826AC9}">
      <dsp:nvSpPr>
        <dsp:cNvPr id="0" name=""/>
        <dsp:cNvSpPr/>
      </dsp:nvSpPr>
      <dsp:spPr>
        <a:xfrm>
          <a:off x="0" y="815473"/>
          <a:ext cx="2476500" cy="937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O Que será feito</a:t>
          </a:r>
        </a:p>
      </dsp:txBody>
      <dsp:txXfrm>
        <a:off x="0" y="815473"/>
        <a:ext cx="2476500" cy="937706"/>
      </dsp:txXfrm>
    </dsp:sp>
    <dsp:sp modelId="{5148A5A0-1F4A-4783-9420-F78CAA02D31E}">
      <dsp:nvSpPr>
        <dsp:cNvPr id="0" name=""/>
        <dsp:cNvSpPr/>
      </dsp:nvSpPr>
      <dsp:spPr>
        <a:xfrm>
          <a:off x="2540" y="1732944"/>
          <a:ext cx="2476500" cy="28904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Apresentação dos protocolos e fluxos do hospital ao novo médico</a:t>
          </a:r>
        </a:p>
      </dsp:txBody>
      <dsp:txXfrm>
        <a:off x="2540" y="1732944"/>
        <a:ext cx="2476500" cy="2890485"/>
      </dsp:txXfrm>
    </dsp:sp>
    <dsp:sp modelId="{EB36638E-DFB9-494B-9628-6EAC3D30AA0A}">
      <dsp:nvSpPr>
        <dsp:cNvPr id="0" name=""/>
        <dsp:cNvSpPr/>
      </dsp:nvSpPr>
      <dsp:spPr>
        <a:xfrm>
          <a:off x="2825750" y="795237"/>
          <a:ext cx="2476500" cy="937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Porque será feito</a:t>
          </a:r>
        </a:p>
      </dsp:txBody>
      <dsp:txXfrm>
        <a:off x="2825750" y="795237"/>
        <a:ext cx="2476500" cy="937706"/>
      </dsp:txXfrm>
    </dsp:sp>
    <dsp:sp modelId="{8533DC8C-456F-48F0-94BA-455CFA685805}">
      <dsp:nvSpPr>
        <dsp:cNvPr id="0" name=""/>
        <dsp:cNvSpPr/>
      </dsp:nvSpPr>
      <dsp:spPr>
        <a:xfrm>
          <a:off x="2825750" y="1732944"/>
          <a:ext cx="2476500" cy="28904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Necessidade de conhecimento </a:t>
          </a:r>
          <a:r>
            <a:rPr lang="pt-BR" sz="2600" kern="1200"/>
            <a:t>dos processos </a:t>
          </a:r>
          <a:r>
            <a:rPr lang="pt-BR" sz="2600" kern="1200" dirty="0"/>
            <a:t>do hospital antes do 1º plantão</a:t>
          </a:r>
        </a:p>
      </dsp:txBody>
      <dsp:txXfrm>
        <a:off x="2825750" y="1732944"/>
        <a:ext cx="2476500" cy="2890485"/>
      </dsp:txXfrm>
    </dsp:sp>
    <dsp:sp modelId="{B25D41C5-82C8-4E44-A29E-3D9B51160D3F}">
      <dsp:nvSpPr>
        <dsp:cNvPr id="0" name=""/>
        <dsp:cNvSpPr/>
      </dsp:nvSpPr>
      <dsp:spPr>
        <a:xfrm>
          <a:off x="5648960" y="795237"/>
          <a:ext cx="2476500" cy="9377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Por quem será feito</a:t>
          </a:r>
        </a:p>
      </dsp:txBody>
      <dsp:txXfrm>
        <a:off x="5648960" y="795237"/>
        <a:ext cx="2476500" cy="937706"/>
      </dsp:txXfrm>
    </dsp:sp>
    <dsp:sp modelId="{22D4E95F-42EF-4BA8-A942-26AD1180B84C}">
      <dsp:nvSpPr>
        <dsp:cNvPr id="0" name=""/>
        <dsp:cNvSpPr/>
      </dsp:nvSpPr>
      <dsp:spPr>
        <a:xfrm>
          <a:off x="5648960" y="1732944"/>
          <a:ext cx="2476500" cy="28904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/>
            <a:t>Coordenador de Área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kern="1200" dirty="0" err="1"/>
            <a:t>RT’s</a:t>
          </a:r>
          <a:endParaRPr lang="pt-BR" sz="2600" kern="1200" dirty="0"/>
        </a:p>
      </dsp:txBody>
      <dsp:txXfrm>
        <a:off x="5648960" y="1732944"/>
        <a:ext cx="2476500" cy="2890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A3261-D547-475A-92E6-D063CA826AC9}">
      <dsp:nvSpPr>
        <dsp:cNvPr id="0" name=""/>
        <dsp:cNvSpPr/>
      </dsp:nvSpPr>
      <dsp:spPr>
        <a:xfrm>
          <a:off x="0" y="1384031"/>
          <a:ext cx="1837531" cy="653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Quando será feito</a:t>
          </a:r>
        </a:p>
      </dsp:txBody>
      <dsp:txXfrm>
        <a:off x="0" y="1384031"/>
        <a:ext cx="1837531" cy="653782"/>
      </dsp:txXfrm>
    </dsp:sp>
    <dsp:sp modelId="{5148A5A0-1F4A-4783-9420-F78CAA02D31E}">
      <dsp:nvSpPr>
        <dsp:cNvPr id="0" name=""/>
        <dsp:cNvSpPr/>
      </dsp:nvSpPr>
      <dsp:spPr>
        <a:xfrm>
          <a:off x="3055" y="2023705"/>
          <a:ext cx="1837531" cy="20250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Início imediato</a:t>
          </a:r>
        </a:p>
      </dsp:txBody>
      <dsp:txXfrm>
        <a:off x="3055" y="2023705"/>
        <a:ext cx="1837531" cy="2025037"/>
      </dsp:txXfrm>
    </dsp:sp>
    <dsp:sp modelId="{F7EAE630-D322-4D95-B53A-AB3926695C67}">
      <dsp:nvSpPr>
        <dsp:cNvPr id="0" name=""/>
        <dsp:cNvSpPr/>
      </dsp:nvSpPr>
      <dsp:spPr>
        <a:xfrm>
          <a:off x="2097841" y="1369923"/>
          <a:ext cx="1837531" cy="653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Quanto custará</a:t>
          </a:r>
        </a:p>
      </dsp:txBody>
      <dsp:txXfrm>
        <a:off x="2097841" y="1369923"/>
        <a:ext cx="1837531" cy="653782"/>
      </dsp:txXfrm>
    </dsp:sp>
    <dsp:sp modelId="{1C08FA76-B80E-4D66-9E72-8D434314124D}">
      <dsp:nvSpPr>
        <dsp:cNvPr id="0" name=""/>
        <dsp:cNvSpPr/>
      </dsp:nvSpPr>
      <dsp:spPr>
        <a:xfrm>
          <a:off x="2097841" y="2023705"/>
          <a:ext cx="1837531" cy="20250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Custo Zero</a:t>
          </a:r>
        </a:p>
      </dsp:txBody>
      <dsp:txXfrm>
        <a:off x="2097841" y="2023705"/>
        <a:ext cx="1837531" cy="2025037"/>
      </dsp:txXfrm>
    </dsp:sp>
    <dsp:sp modelId="{EB36638E-DFB9-494B-9628-6EAC3D30AA0A}">
      <dsp:nvSpPr>
        <dsp:cNvPr id="0" name=""/>
        <dsp:cNvSpPr/>
      </dsp:nvSpPr>
      <dsp:spPr>
        <a:xfrm>
          <a:off x="4192627" y="1369923"/>
          <a:ext cx="1837531" cy="653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Onde será feito</a:t>
          </a:r>
        </a:p>
      </dsp:txBody>
      <dsp:txXfrm>
        <a:off x="4192627" y="1369923"/>
        <a:ext cx="1837531" cy="653782"/>
      </dsp:txXfrm>
    </dsp:sp>
    <dsp:sp modelId="{8533DC8C-456F-48F0-94BA-455CFA685805}">
      <dsp:nvSpPr>
        <dsp:cNvPr id="0" name=""/>
        <dsp:cNvSpPr/>
      </dsp:nvSpPr>
      <dsp:spPr>
        <a:xfrm>
          <a:off x="4192627" y="2023705"/>
          <a:ext cx="1837531" cy="20250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Sala de Emergência e Coordenação do </a:t>
          </a:r>
          <a:r>
            <a:rPr lang="pt-BR" sz="1800" kern="1200"/>
            <a:t>Pronto Socorro</a:t>
          </a:r>
          <a:endParaRPr lang="pt-BR" sz="1800" kern="1200" dirty="0"/>
        </a:p>
      </dsp:txBody>
      <dsp:txXfrm>
        <a:off x="4192627" y="2023705"/>
        <a:ext cx="1837531" cy="2025037"/>
      </dsp:txXfrm>
    </dsp:sp>
    <dsp:sp modelId="{B25D41C5-82C8-4E44-A29E-3D9B51160D3F}">
      <dsp:nvSpPr>
        <dsp:cNvPr id="0" name=""/>
        <dsp:cNvSpPr/>
      </dsp:nvSpPr>
      <dsp:spPr>
        <a:xfrm>
          <a:off x="6287412" y="1369923"/>
          <a:ext cx="1837531" cy="653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Como será feito</a:t>
          </a:r>
        </a:p>
      </dsp:txBody>
      <dsp:txXfrm>
        <a:off x="6287412" y="1369923"/>
        <a:ext cx="1837531" cy="653782"/>
      </dsp:txXfrm>
    </dsp:sp>
    <dsp:sp modelId="{22D4E95F-42EF-4BA8-A942-26AD1180B84C}">
      <dsp:nvSpPr>
        <dsp:cNvPr id="0" name=""/>
        <dsp:cNvSpPr/>
      </dsp:nvSpPr>
      <dsp:spPr>
        <a:xfrm>
          <a:off x="6287412" y="2023705"/>
          <a:ext cx="1837531" cy="20250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Apresentação presencial, vídeos, Pílulas do Conhecimento e Manual de Consulta</a:t>
          </a:r>
        </a:p>
      </dsp:txBody>
      <dsp:txXfrm>
        <a:off x="6287412" y="2023705"/>
        <a:ext cx="1837531" cy="2025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57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20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232501CF-1319-D545-941D-2F87DD3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8EAE-9D04-FC4F-8F81-8141945ECF98}" type="datetimeFigureOut">
              <a:rPr lang="pt-BR"/>
              <a:pPr>
                <a:defRPr/>
              </a:pPr>
              <a:t>05/03/2025</a:t>
            </a:fld>
            <a:endParaRPr lang="pt-BR" dirty="0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69841197-C708-1246-8A25-46BBB4E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6B4D4B7B-20C9-D141-8CB2-B264773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0C4ED-6647-A742-B8E7-9ABE29A7E515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5798DC3-6167-4F90-B6F4-3D12CE15F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200" y="130699"/>
            <a:ext cx="1002952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44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34" Type="http://schemas.openxmlformats.org/officeDocument/2006/relationships/image" Target="../media/image33.emf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1.%2025\01.%2025%20-%20Relat&#243;rio%20Financeiro%20(HMMD).xlsx!Tabelas!L2C3:L26C13" TargetMode="Externa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29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chart" Target="../charts/chart4.xml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image" Target="../media/image32.emf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chart" Target="../charts/chart3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oleObject" Target="../embeddings/oleObject1.bin"/><Relationship Id="rId30" Type="http://schemas.microsoft.com/office/2007/relationships/hdphoto" Target="../media/hdphoto2.wdp"/><Relationship Id="rId8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1.%2025\01.%2025%20-%20Relat&#243;rio%20Financeiro%20(HMMD).xlsx!1.%20P&amp;L%20HMMD!L3C3:L49C55" TargetMode="Externa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49.xml"/><Relationship Id="rId21" Type="http://schemas.openxmlformats.org/officeDocument/2006/relationships/tags" Target="../tags/tag44.xml"/><Relationship Id="rId42" Type="http://schemas.openxmlformats.org/officeDocument/2006/relationships/tags" Target="../tags/tag65.xml"/><Relationship Id="rId47" Type="http://schemas.openxmlformats.org/officeDocument/2006/relationships/tags" Target="../tags/tag70.xml"/><Relationship Id="rId63" Type="http://schemas.openxmlformats.org/officeDocument/2006/relationships/tags" Target="../tags/tag86.xml"/><Relationship Id="rId68" Type="http://schemas.openxmlformats.org/officeDocument/2006/relationships/oleObject" Target="../embeddings/oleObject2.bin"/><Relationship Id="rId16" Type="http://schemas.openxmlformats.org/officeDocument/2006/relationships/tags" Target="../tags/tag39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tags" Target="../tags/tag60.xml"/><Relationship Id="rId40" Type="http://schemas.openxmlformats.org/officeDocument/2006/relationships/tags" Target="../tags/tag63.xml"/><Relationship Id="rId45" Type="http://schemas.openxmlformats.org/officeDocument/2006/relationships/tags" Target="../tags/tag68.xml"/><Relationship Id="rId53" Type="http://schemas.openxmlformats.org/officeDocument/2006/relationships/tags" Target="../tags/tag76.xml"/><Relationship Id="rId58" Type="http://schemas.openxmlformats.org/officeDocument/2006/relationships/tags" Target="../tags/tag81.xml"/><Relationship Id="rId66" Type="http://schemas.openxmlformats.org/officeDocument/2006/relationships/tags" Target="../tags/tag89.xml"/><Relationship Id="rId74" Type="http://schemas.openxmlformats.org/officeDocument/2006/relationships/chart" Target="../charts/chart7.xml"/><Relationship Id="rId5" Type="http://schemas.openxmlformats.org/officeDocument/2006/relationships/tags" Target="../tags/tag28.xml"/><Relationship Id="rId61" Type="http://schemas.openxmlformats.org/officeDocument/2006/relationships/tags" Target="../tags/tag84.xml"/><Relationship Id="rId19" Type="http://schemas.openxmlformats.org/officeDocument/2006/relationships/tags" Target="../tags/tag4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tags" Target="../tags/tag58.xml"/><Relationship Id="rId43" Type="http://schemas.openxmlformats.org/officeDocument/2006/relationships/tags" Target="../tags/tag66.xml"/><Relationship Id="rId48" Type="http://schemas.openxmlformats.org/officeDocument/2006/relationships/tags" Target="../tags/tag71.xml"/><Relationship Id="rId56" Type="http://schemas.openxmlformats.org/officeDocument/2006/relationships/tags" Target="../tags/tag79.xml"/><Relationship Id="rId64" Type="http://schemas.openxmlformats.org/officeDocument/2006/relationships/tags" Target="../tags/tag87.xml"/><Relationship Id="rId69" Type="http://schemas.openxmlformats.org/officeDocument/2006/relationships/image" Target="../media/image32.emf"/><Relationship Id="rId77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1.%2025\01.%2025%20-%20Relat&#243;rio%20Financeiro%20(HMMD).xlsx!Tabelas!L29C3:L40C13" TargetMode="External"/><Relationship Id="rId8" Type="http://schemas.openxmlformats.org/officeDocument/2006/relationships/tags" Target="../tags/tag31.xml"/><Relationship Id="rId51" Type="http://schemas.openxmlformats.org/officeDocument/2006/relationships/tags" Target="../tags/tag74.xml"/><Relationship Id="rId72" Type="http://schemas.openxmlformats.org/officeDocument/2006/relationships/chart" Target="../charts/chart5.xml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tags" Target="../tags/tag61.xml"/><Relationship Id="rId46" Type="http://schemas.openxmlformats.org/officeDocument/2006/relationships/tags" Target="../tags/tag69.xml"/><Relationship Id="rId59" Type="http://schemas.openxmlformats.org/officeDocument/2006/relationships/tags" Target="../tags/tag82.xml"/><Relationship Id="rId67" Type="http://schemas.openxmlformats.org/officeDocument/2006/relationships/slideLayout" Target="../slideLayouts/slideLayout1.xml"/><Relationship Id="rId20" Type="http://schemas.openxmlformats.org/officeDocument/2006/relationships/tags" Target="../tags/tag43.xml"/><Relationship Id="rId41" Type="http://schemas.openxmlformats.org/officeDocument/2006/relationships/tags" Target="../tags/tag64.xml"/><Relationship Id="rId54" Type="http://schemas.openxmlformats.org/officeDocument/2006/relationships/tags" Target="../tags/tag77.xml"/><Relationship Id="rId62" Type="http://schemas.openxmlformats.org/officeDocument/2006/relationships/tags" Target="../tags/tag85.xml"/><Relationship Id="rId70" Type="http://schemas.openxmlformats.org/officeDocument/2006/relationships/image" Target="../media/image5.png"/><Relationship Id="rId75" Type="http://schemas.openxmlformats.org/officeDocument/2006/relationships/chart" Target="../charts/chart8.xml"/><Relationship Id="rId1" Type="http://schemas.openxmlformats.org/officeDocument/2006/relationships/vmlDrawing" Target="../drawings/vmlDrawing3.vml"/><Relationship Id="rId6" Type="http://schemas.openxmlformats.org/officeDocument/2006/relationships/tags" Target="../tags/tag29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tags" Target="../tags/tag59.xml"/><Relationship Id="rId49" Type="http://schemas.openxmlformats.org/officeDocument/2006/relationships/tags" Target="../tags/tag72.xml"/><Relationship Id="rId57" Type="http://schemas.openxmlformats.org/officeDocument/2006/relationships/tags" Target="../tags/tag80.xml"/><Relationship Id="rId10" Type="http://schemas.openxmlformats.org/officeDocument/2006/relationships/tags" Target="../tags/tag33.xml"/><Relationship Id="rId31" Type="http://schemas.openxmlformats.org/officeDocument/2006/relationships/tags" Target="../tags/tag54.xml"/><Relationship Id="rId44" Type="http://schemas.openxmlformats.org/officeDocument/2006/relationships/tags" Target="../tags/tag67.xml"/><Relationship Id="rId52" Type="http://schemas.openxmlformats.org/officeDocument/2006/relationships/tags" Target="../tags/tag75.xml"/><Relationship Id="rId60" Type="http://schemas.openxmlformats.org/officeDocument/2006/relationships/tags" Target="../tags/tag83.xml"/><Relationship Id="rId65" Type="http://schemas.openxmlformats.org/officeDocument/2006/relationships/tags" Target="../tags/tag88.xml"/><Relationship Id="rId73" Type="http://schemas.openxmlformats.org/officeDocument/2006/relationships/chart" Target="../charts/chart6.xml"/><Relationship Id="rId78" Type="http://schemas.openxmlformats.org/officeDocument/2006/relationships/image" Target="../media/image35.emf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39" Type="http://schemas.openxmlformats.org/officeDocument/2006/relationships/tags" Target="../tags/tag62.xml"/><Relationship Id="rId34" Type="http://schemas.openxmlformats.org/officeDocument/2006/relationships/tags" Target="../tags/tag57.xml"/><Relationship Id="rId50" Type="http://schemas.openxmlformats.org/officeDocument/2006/relationships/tags" Target="../tags/tag73.xml"/><Relationship Id="rId55" Type="http://schemas.openxmlformats.org/officeDocument/2006/relationships/tags" Target="../tags/tag78.xml"/><Relationship Id="rId76" Type="http://schemas.openxmlformats.org/officeDocument/2006/relationships/chart" Target="../charts/chart9.xml"/><Relationship Id="rId7" Type="http://schemas.openxmlformats.org/officeDocument/2006/relationships/tags" Target="../tags/tag30.xml"/><Relationship Id="rId71" Type="http://schemas.microsoft.com/office/2007/relationships/hdphoto" Target="../media/hdphoto2.wdp"/><Relationship Id="rId2" Type="http://schemas.openxmlformats.org/officeDocument/2006/relationships/tags" Target="../tags/tag25.xml"/><Relationship Id="rId29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37.emf"/><Relationship Id="rId4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2.wdp"/><Relationship Id="rId7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Fevereiro</a:t>
            </a:r>
            <a:r>
              <a:rPr lang="pt-BR" sz="2800" dirty="0">
                <a:solidFill>
                  <a:srgbClr val="399593"/>
                </a:solidFill>
              </a:rPr>
              <a:t> de 2025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A0C697E-E6B6-4A10-8508-EF484E995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265" y="714002"/>
            <a:ext cx="9050262" cy="25431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D5E67F8-3D87-4D0E-AE0B-00C1AD3FA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265" y="3428582"/>
            <a:ext cx="9050262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4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E83D86-CE47-493C-AE0F-C9C6C550D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688915"/>
            <a:ext cx="9020175" cy="25336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05F5FF7-8901-41C8-B5FD-ABF14CBB9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418838"/>
            <a:ext cx="9020175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6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FA7BD3-3EC5-4EAF-88C5-698A0584A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712618"/>
            <a:ext cx="9020175" cy="25431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81CDEA-8536-4F8A-9223-642F36EF4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3425814"/>
            <a:ext cx="90201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2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D5EBF6D-B8C5-4E80-8026-DBA736110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90" y="765709"/>
            <a:ext cx="9063228" cy="2533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2AE0F48-E98C-4AB7-A920-89B1E3267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75" y="3427721"/>
            <a:ext cx="9049616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87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370AE9-B98B-4550-A62F-006C01E0C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476" y="1700808"/>
            <a:ext cx="943304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291B937-4FE2-4BE3-88D0-6D1114A9A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8640"/>
            <a:ext cx="10240207" cy="576064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4AB3BAF-18A0-4B56-8EDA-BA751B0DC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52" y="2204864"/>
            <a:ext cx="2537072" cy="21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9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0A7AFEF-13B3-4786-B10A-E8A742F2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8640"/>
            <a:ext cx="10297143" cy="57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Janeiro 2025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9192344" y="692696"/>
            <a:ext cx="29236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pt-BR" sz="1400" dirty="0">
                <a:latin typeface="+mn-lt"/>
              </a:rPr>
              <a:t>Média </a:t>
            </a:r>
            <a:r>
              <a:rPr lang="pt-BR" sz="1400" dirty="0" err="1">
                <a:latin typeface="+mn-lt"/>
              </a:rPr>
              <a:t>headcount</a:t>
            </a:r>
            <a:r>
              <a:rPr lang="pt-BR" sz="1400" dirty="0">
                <a:latin typeface="+mn-lt"/>
              </a:rPr>
              <a:t> 12 últimos meses</a:t>
            </a:r>
          </a:p>
          <a:p>
            <a:pPr algn="ctr"/>
            <a:r>
              <a:rPr lang="pt-BR" sz="1400" dirty="0">
                <a:latin typeface="+mn-lt"/>
              </a:rPr>
              <a:t>2297</a:t>
            </a:r>
          </a:p>
          <a:p>
            <a:pPr algn="ctr"/>
            <a:endParaRPr lang="pt-BR" sz="1400" dirty="0">
              <a:latin typeface="+mn-lt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GraphicFramePr>
            <a:graphicFrameLocks/>
          </p:cNvGraphicFramePr>
          <p:nvPr/>
        </p:nvGraphicFramePr>
        <p:xfrm>
          <a:off x="839416" y="4653136"/>
          <a:ext cx="10085915" cy="136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GraphicFramePr>
            <a:graphicFrameLocks/>
          </p:cNvGraphicFramePr>
          <p:nvPr/>
        </p:nvGraphicFramePr>
        <p:xfrm>
          <a:off x="-10920" y="-28682"/>
          <a:ext cx="12213839" cy="493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6047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695400" y="1052736"/>
            <a:ext cx="97210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do Paciente – Dr. Felipe / Treinamento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Médico -   Dr. Paulo / Produtividade e Escalas Médicas – Dra. Mariana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3544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CEC476ED-81B3-474C-CCB4-2BDD08FC80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Slide do think-cell" r:id="rId27" imgW="395" imgH="396" progId="TCLayout.ActiveDocument.1">
                  <p:embed/>
                </p:oleObj>
              </mc:Choice>
              <mc:Fallback>
                <p:oleObj name="Slide do think-cell" r:id="rId27" imgW="395" imgH="39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C476ED-81B3-474C-CCB4-2BDD08FC8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5B9435-E6BE-4869-8937-A5023DD09C29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Destaques Financeiros| Janeiro 2025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149">
            <a:extLst>
              <a:ext uri="{FF2B5EF4-FFF2-40B4-BE49-F238E27FC236}">
                <a16:creationId xmlns:a16="http://schemas.microsoft.com/office/drawing/2014/main" id="{3A6290B4-8901-4680-2831-39C45EDAC90E}"/>
              </a:ext>
            </a:extLst>
          </p:cNvPr>
          <p:cNvGrpSpPr/>
          <p:nvPr/>
        </p:nvGrpSpPr>
        <p:grpSpPr>
          <a:xfrm>
            <a:off x="136527" y="999273"/>
            <a:ext cx="8263730" cy="5094023"/>
            <a:chOff x="4663440" y="1389859"/>
            <a:chExt cx="6868160" cy="4840284"/>
          </a:xfrm>
        </p:grpSpPr>
        <p:sp>
          <p:nvSpPr>
            <p:cNvPr id="6" name="Rectangle 150">
              <a:extLst>
                <a:ext uri="{FF2B5EF4-FFF2-40B4-BE49-F238E27FC236}">
                  <a16:creationId xmlns:a16="http://schemas.microsoft.com/office/drawing/2014/main" id="{C9464DAD-08D9-6FAC-739C-519BD32C7493}"/>
                </a:ext>
              </a:extLst>
            </p:cNvPr>
            <p:cNvSpPr/>
            <p:nvPr/>
          </p:nvSpPr>
          <p:spPr>
            <a:xfrm>
              <a:off x="4668520" y="1389859"/>
              <a:ext cx="6858000" cy="4840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52" fontAlgn="auto">
                <a:spcBef>
                  <a:spcPts val="0"/>
                </a:spcBef>
                <a:spcAft>
                  <a:spcPts val="0"/>
                </a:spcAft>
              </a:pPr>
              <a:endParaRPr lang="en-US" sz="124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Connector 151">
              <a:extLst>
                <a:ext uri="{FF2B5EF4-FFF2-40B4-BE49-F238E27FC236}">
                  <a16:creationId xmlns:a16="http://schemas.microsoft.com/office/drawing/2014/main" id="{A622CC57-0787-3B2E-CB94-4A57EF08879D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1389859"/>
              <a:ext cx="6868160" cy="0"/>
            </a:xfrm>
            <a:prstGeom prst="line">
              <a:avLst/>
            </a:prstGeom>
            <a:ln w="12700">
              <a:solidFill>
                <a:srgbClr val="3995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2">
              <a:extLst>
                <a:ext uri="{FF2B5EF4-FFF2-40B4-BE49-F238E27FC236}">
                  <a16:creationId xmlns:a16="http://schemas.microsoft.com/office/drawing/2014/main" id="{4D46ED22-34CF-4943-378E-E3E5B851695B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6230143"/>
              <a:ext cx="6868160" cy="0"/>
            </a:xfrm>
            <a:prstGeom prst="line">
              <a:avLst/>
            </a:prstGeom>
            <a:ln w="12700">
              <a:solidFill>
                <a:srgbClr val="004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4">
            <a:extLst>
              <a:ext uri="{FF2B5EF4-FFF2-40B4-BE49-F238E27FC236}">
                <a16:creationId xmlns:a16="http://schemas.microsoft.com/office/drawing/2014/main" id="{87622168-D6A1-C16D-6626-404AB9329188}"/>
              </a:ext>
            </a:extLst>
          </p:cNvPr>
          <p:cNvSpPr/>
          <p:nvPr/>
        </p:nvSpPr>
        <p:spPr>
          <a:xfrm>
            <a:off x="79188" y="673334"/>
            <a:ext cx="454064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39959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 e Posição de Caixa</a:t>
            </a:r>
          </a:p>
        </p:txBody>
      </p:sp>
      <p:graphicFrame>
        <p:nvGraphicFramePr>
          <p:cNvPr id="75" name="Chart 3">
            <a:extLst>
              <a:ext uri="{FF2B5EF4-FFF2-40B4-BE49-F238E27FC236}">
                <a16:creationId xmlns:a16="http://schemas.microsoft.com/office/drawing/2014/main" id="{85F7D3F0-89BA-24A4-A6ED-5C898BDE24C4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80975" y="4481513"/>
          <a:ext cx="8158163" cy="99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53E03636-AC29-DFF3-CCBC-E31ED83CAF8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365375" y="4200525"/>
            <a:ext cx="179388" cy="133350"/>
          </a:xfrm>
          <a:prstGeom prst="rect">
            <a:avLst/>
          </a:prstGeom>
          <a:solidFill>
            <a:srgbClr val="364D6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E02BE3B-7420-4081-EDE3-9D8730E79C6D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3451225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8A1FDD-6B9B-54C9-42D5-B79ED831EEA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H="1">
            <a:off x="3187700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F3F70B0F-58FC-3CF4-1D38-B1BD4A086C4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316288" y="4235450"/>
            <a:ext cx="63500" cy="635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894036D-6081-A67F-6294-E270A176AC9A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2595563" y="4208463"/>
            <a:ext cx="4810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4FB318CC-CE3F-4B4A-83DC-29E3F5B738F3}" type="datetime'''''''''''''R''''''e''''''''''p''as''s''''e''''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Repasses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E2449F15-40AC-3E70-FC6B-A2FBB3BB19F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3568700" y="4208463"/>
            <a:ext cx="706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88B2CD1B-3EED-41E8-AEEA-75CCD222DBBF}" type="datetime'''''Gast''''''o''''''s T''''''''''ota''''i''''''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Gastos Totais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9" name="Chart 3">
            <a:extLst>
              <a:ext uri="{FF2B5EF4-FFF2-40B4-BE49-F238E27FC236}">
                <a16:creationId xmlns:a16="http://schemas.microsoft.com/office/drawing/2014/main" id="{C0B76B5D-0D9E-2AFF-0C92-2EBF43CEF880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180975" y="5238750"/>
          <a:ext cx="8158163" cy="83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6AD6407-9CE2-09F5-A916-5782609828F3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98463" y="5889625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8FE25A3-593F-466B-9FFB-4D02F0D931C6}" type="datetime'''j''a''n''''''''''''''''''''''-''''''''2''''''4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jan-24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C201FFC-9B20-7CDB-273E-C46758C53CF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014413" y="5889625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8F5723-08F8-4A45-A5C3-85B229E63EA3}" type="datetime'''''''''''fe''''v''''''-''''''''''''''''''''''''2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fev-24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2A10262-7A99-B3D4-A4D9-062D95CB7057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604963" y="5889625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F935584-8E21-4CC2-839D-87153E64DD3F}" type="datetime'''''''''m''''''a''''''''''''''''''''''r''-''2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mar-24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7D6B76C-6EF8-B5B3-A9F6-835ED9E36560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236788" y="5889625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C0E86CA-A91E-4AF1-854F-6D75CF9E5361}" type="datetime'''a''b''''''r''''-''''''''2''''''''''''''''''''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abr-24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F52CFE-A739-4C64-21CE-BD307FEF6481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841625" y="5889625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6A9E5A2-E2A5-4861-ADDC-6EDDFCC18F9B}" type="datetime'''''m''''''a''''''''''''i''''''-''''''''2''''''''''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C830340-A6B9-35AA-75CD-8E99BEE0A0D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470275" y="5889625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6B6C74E-ECB6-4F91-A36A-BD711E95A631}" type="datetime'''''''''''''''''''''j''''''u''''n''''''''-''''''''''2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7230226-31B8-3128-B98C-71D207BAC3DF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103688" y="5889625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8587088-6123-4C9B-8F85-030C63FB5625}" type="datetime'''j''''''''u''''l''''''''''''''''''''''''''-''2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A30F05-774B-5F7D-2705-6142BB61EBEA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687888" y="5889625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EDEA0A2-59C2-49CC-9E51-F355E4FEDE61}" type="datetime'ag''''''''''''''''''''o''''-''''''''''''''''''2''''''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02CA6B6-7C78-F1BA-2C1A-78D5AD2D198C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319713" y="5889625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8FF9734-CEDB-4581-8795-B28AE6019F48}" type="datetime'''''s''''''''e''''''''''''''''''''''''''''t-2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EDF2199-11CC-29AE-AD2A-68E587563A54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922962" y="5889625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7AE0D7D-4F72-4BCC-AAA5-17CE05B2909B}" type="datetime'o''u''''t''-''''24''''''''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D496D4-1F47-A2AD-8117-E4EEE97AB58B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6529388" y="5889625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3056622-11D0-4DA4-8303-2D58835D5739}" type="datetime'''n''o''''''''v''-''''''''''''''''''''''2''''''''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34018-B8B7-1291-C56D-CC4F292995F8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7153275" y="5889625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4E77D02-2955-4406-B964-4D769895AF94}" type="datetime'''''''''''''de''''z''''''''''''''''''''''-2''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B9CC01-6DB8-9AC2-4CE8-45511285C80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7777163" y="5889625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BC7E4A-E55C-4002-A890-75F194633006}" type="datetime'ja''''''''''''''''''''''''''''n-''''''''''''''2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jan-25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3BB37B2-112D-CCF9-2E48-4D47ACBEF87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4519613" y="4197350"/>
            <a:ext cx="179388" cy="133350"/>
          </a:xfrm>
          <a:prstGeom prst="rect">
            <a:avLst/>
          </a:prstGeom>
          <a:solidFill>
            <a:srgbClr val="969696"/>
          </a:soli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FE1D7D-5963-9F30-6373-237130CEFA00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749800" y="4192588"/>
            <a:ext cx="958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4A3AC1A-8E79-4CC6-8051-93168ED78338}" type="datetime'''C''''ai''x''''a e Ap''l''''''''ic''''''''''açõe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Caixa e Aplicações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tângulo 4">
            <a:extLst>
              <a:ext uri="{FF2B5EF4-FFF2-40B4-BE49-F238E27FC236}">
                <a16:creationId xmlns:a16="http://schemas.microsoft.com/office/drawing/2014/main" id="{2B8662D8-AC66-34DB-AB06-77A96C2CF636}"/>
              </a:ext>
            </a:extLst>
          </p:cNvPr>
          <p:cNvSpPr/>
          <p:nvPr/>
        </p:nvSpPr>
        <p:spPr>
          <a:xfrm>
            <a:off x="144263" y="4149445"/>
            <a:ext cx="45406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Evolução Mensal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MM)</a:t>
            </a:r>
          </a:p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Últimos 12 meses</a:t>
            </a:r>
          </a:p>
        </p:txBody>
      </p:sp>
      <p:sp>
        <p:nvSpPr>
          <p:cNvPr id="64" name="Retângulo 4">
            <a:extLst>
              <a:ext uri="{FF2B5EF4-FFF2-40B4-BE49-F238E27FC236}">
                <a16:creationId xmlns:a16="http://schemas.microsoft.com/office/drawing/2014/main" id="{5BA7DA4E-58E2-83ED-2BFC-DC83E8A7BE18}"/>
              </a:ext>
            </a:extLst>
          </p:cNvPr>
          <p:cNvSpPr/>
          <p:nvPr/>
        </p:nvSpPr>
        <p:spPr>
          <a:xfrm>
            <a:off x="8487950" y="999273"/>
            <a:ext cx="3523075" cy="32316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Em janeiro, os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gastos totais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ficaram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3,8% acima do plano de trabalho pactuado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sendo as linhas de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Outras Despesas (13,3% acima), Mão de Obra (4,0% acima)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Material e Medicamentos (8,0% acima).</a:t>
            </a: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plano de trabalho permanece congelado com o mesmo valor de dez/24 (R$ 28,3MM).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E, estão sendo negociados valores complementares para os acordos coletivos e inflações acumuladas para reequilíbrio do contrato.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Em janeiro, o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déficit total é de R$ 0,8MM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 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saldo de caixa e aplicações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foi de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R$ 11,8MM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04DEF3C8-4C80-2D31-0DE1-D88A98D8F3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352" y="1062583"/>
          <a:ext cx="5376615" cy="3014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Worksheet" r:id="rId33" imgW="9525148" imgH="5340519" progId="Excel.Sheet.12">
                  <p:link updateAutomatic="1"/>
                </p:oleObj>
              </mc:Choice>
              <mc:Fallback>
                <p:oleObj name="Worksheet" r:id="rId33" imgW="9525148" imgH="5340519" progId="Excel.Sheet.12">
                  <p:link updateAutomatic="1"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04DEF3C8-4C80-2D31-0DE1-D88A98D8F3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63352" y="1062583"/>
                        <a:ext cx="5376615" cy="3014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2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571C61-B77E-1A9A-F85F-8F628237A088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Demonstrativo</a:t>
            </a: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de </a:t>
            </a:r>
            <a:r>
              <a:rPr lang="en-US" sz="2800" b="1" dirty="0" err="1">
                <a:solidFill>
                  <a:srgbClr val="006A6B"/>
                </a:solidFill>
                <a:latin typeface="Trebuchet MS" panose="020B0603020202020204" pitchFamily="34" charset="0"/>
              </a:rPr>
              <a:t>Resultados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AFA0E764-AB6F-D757-8595-31F138DAAC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0388" y="719138"/>
          <a:ext cx="599122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Worksheet" r:id="rId5" imgW="7772499" imgH="7029648" progId="Excel.Sheet.12">
                  <p:link updateAutomatic="1"/>
                </p:oleObj>
              </mc:Choice>
              <mc:Fallback>
                <p:oleObj name="Worksheet" r:id="rId5" imgW="7772499" imgH="7029648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AFA0E764-AB6F-D757-8595-31F138DAAC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0388" y="719138"/>
                        <a:ext cx="599122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984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hink-cell data - do not delete" hidden="1">
            <a:extLst>
              <a:ext uri="{FF2B5EF4-FFF2-40B4-BE49-F238E27FC236}">
                <a16:creationId xmlns:a16="http://schemas.microsoft.com/office/drawing/2014/main" id="{DACBE8DC-9932-596D-8047-74EBC29AC7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Slide do think-cell" r:id="rId68" imgW="395" imgH="396" progId="TCLayout.ActiveDocument.1">
                  <p:embed/>
                </p:oleObj>
              </mc:Choice>
              <mc:Fallback>
                <p:oleObj name="Slide do think-cell" r:id="rId68" imgW="395" imgH="396" progId="TCLayout.ActiveDocument.1">
                  <p:embed/>
                  <p:pic>
                    <p:nvPicPr>
                      <p:cNvPr id="1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CBE8DC-9932-596D-8047-74EBC29AC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3C80E2-8364-B7CB-6C2E-F17D5C63CD5D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Composição do Resultado | Repasses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916896A9-6812-4913-9498-17690C8492A1}"/>
              </a:ext>
            </a:extLst>
          </p:cNvPr>
          <p:cNvCxnSpPr>
            <a:cxnSpLocks/>
          </p:cNvCxnSpPr>
          <p:nvPr/>
        </p:nvCxnSpPr>
        <p:spPr>
          <a:xfrm>
            <a:off x="191344" y="1124744"/>
            <a:ext cx="30704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73">
            <a:extLst>
              <a:ext uri="{FF2B5EF4-FFF2-40B4-BE49-F238E27FC236}">
                <a16:creationId xmlns:a16="http://schemas.microsoft.com/office/drawing/2014/main" id="{2E880A3C-5C3D-6F2F-300F-8810ED8F7965}"/>
              </a:ext>
            </a:extLst>
          </p:cNvPr>
          <p:cNvCxnSpPr>
            <a:cxnSpLocks/>
          </p:cNvCxnSpPr>
          <p:nvPr/>
        </p:nvCxnSpPr>
        <p:spPr>
          <a:xfrm>
            <a:off x="3575720" y="1124744"/>
            <a:ext cx="83634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4">
            <a:extLst>
              <a:ext uri="{FF2B5EF4-FFF2-40B4-BE49-F238E27FC236}">
                <a16:creationId xmlns:a16="http://schemas.microsoft.com/office/drawing/2014/main" id="{AE3D068F-8E5D-72BC-1114-2C6F7EEDB608}"/>
              </a:ext>
            </a:extLst>
          </p:cNvPr>
          <p:cNvSpPr/>
          <p:nvPr/>
        </p:nvSpPr>
        <p:spPr>
          <a:xfrm>
            <a:off x="227844" y="699083"/>
            <a:ext cx="3081934" cy="4370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rgbClr val="00B0F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Repasses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Não Operacional e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Deduções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(R$MM)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C953DF26-FB7E-220F-F6F6-56ED4913880A}"/>
              </a:ext>
            </a:extLst>
          </p:cNvPr>
          <p:cNvSpPr/>
          <p:nvPr/>
        </p:nvSpPr>
        <p:spPr>
          <a:xfrm>
            <a:off x="3467708" y="710522"/>
            <a:ext cx="6767624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Abertura Analítica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524;gf74a7e76c7_1_1123">
            <a:extLst>
              <a:ext uri="{FF2B5EF4-FFF2-40B4-BE49-F238E27FC236}">
                <a16:creationId xmlns:a16="http://schemas.microsoft.com/office/drawing/2014/main" id="{7AD70524-B5D5-E7ED-F54B-097B34D9B244}"/>
              </a:ext>
            </a:extLst>
          </p:cNvPr>
          <p:cNvSpPr/>
          <p:nvPr/>
        </p:nvSpPr>
        <p:spPr>
          <a:xfrm>
            <a:off x="227348" y="1245071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04F92"/>
                </a:solidFill>
                <a:effectLst/>
                <a:uLnTx/>
                <a:uFillTx/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Mês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aphicFrame>
        <p:nvGraphicFramePr>
          <p:cNvPr id="118" name="Chart 3">
            <a:extLst>
              <a:ext uri="{FF2B5EF4-FFF2-40B4-BE49-F238E27FC236}">
                <a16:creationId xmlns:a16="http://schemas.microsoft.com/office/drawing/2014/main" id="{16EC6CC5-06BE-E795-3E29-FBFD03BB677D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30238" y="1916113"/>
          <a:ext cx="2138362" cy="151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1561B9D-F659-DBDD-6B33-694267E508CC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V="1">
            <a:off x="1041400" y="1743075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ECF9210-2669-E501-2832-4EB5B5AC5578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1041400" y="1743075"/>
            <a:ext cx="657225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92B668B-D230-AE85-AC2D-4A2F6B9D3B01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357438" y="1743075"/>
            <a:ext cx="0" cy="214313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D5B1F4-C3AB-C525-F6D2-401D8C9E5D5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1698625" y="1743075"/>
            <a:ext cx="658813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78BF935-65F7-17C7-5020-51353A906243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698625" y="1743075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A82250D-44AE-5113-F2D7-6B6917483088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>
            <a:off x="741363" y="3013074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D44F4658-7BFB-4E09-735F-3EB2FA04E0F7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922339" y="3078163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93ED4688-7FC6-4BB0-A3F1-7DDFCC14EC67}" type="datetime'''0'''',''''0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FACDF3A-AD33-702C-0759-0CDB745B6EB5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579564" y="3076575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0A396ABC-F7B5-48C9-8E69-8F1D62E482F9}" type="datetime'''''''''''''''0'',''''''''''''''''''''''''''''1'''''">
              <a:rPr lang="pt-BR" altLang="en-US" sz="1200" b="1" smtClean="0">
                <a:solidFill>
                  <a:schemeClr val="bg1"/>
                </a:solidFill>
              </a:rPr>
              <a:pPr/>
              <a:t>0,1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7F10520-0B5B-AE64-C8DB-EF389B59B3F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238375" y="3078163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1109B950-A9BD-4A27-A342-5B7A4508FF09}" type="datetime'''''''''''0'''''''''''''',''''''''''''''''''0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C666B73-95D8-0378-EC59-4D591DB79432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328613" y="2635250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E3E7E6B7-0985-4A05-BE64-BAFB76CCA096}" type="datetime'''''''Repa''''''''''s''''''''''''se''s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FBA7D60-B325-6292-06E5-8D3F3E97B51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03200" y="2890838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D4B22C34-C135-4CD1-8CFB-834F5601AE26}" type="datetime'''N''''ã''o'' &#10;''O''''pe''''''''r''a''''''''''c''''ional''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70FB874-37AB-1DBA-867C-F94E02FE8EA5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882650" y="2041525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14C4749A-9900-4AF6-A60B-C734A1521AEF}" type="datetime'''''2''''''''''''''''''''''7,''''''''''0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27,0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5F3201A-1B44-6686-9FBE-F86F76520B22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1539875" y="19923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911E40-9624-4EC2-9E75-A631F19849E1}" type="datetime'''''''''''''2''8'''''''''',''''''''''''''''''4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9DC4F3B-9408-D279-8549-531EBA32AC5B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2198688" y="199548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A265DA74-F537-4070-85B1-C297215E3402}" type="datetime'''28'''''''''''''''''''''',''''''''''''''''''''''''''''''3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BA9950F-4A31-3E59-7728-BA4C5C4FFA9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146175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EDE5A145-4E1A-4F5A-9AE8-2745798A3ABF}" type="datetime'''''+1'''''''''''''''''''',''''''''4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+1,4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5EAFE297-9172-4D85-934E-CE3BFD2DC6F2}" type="datetime'''''''''''+5'''',''''''''''''''''''''''''''3''''''%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A0CA7B0-733F-6645-3A03-93E1032B4007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803400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BAFDCCD5-8B07-401E-B909-C7C726C629F5}" type="datetime'''''+''''0'''''''''''''''''''',''''''1''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+0,1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ED1C5054-9CE2-4E73-9094-9E7AD0465CB2}" type="datetime'+''''0'''''''''''''',''''''''''''''''3''''''%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20" name="Chart 3">
            <a:extLst>
              <a:ext uri="{FF2B5EF4-FFF2-40B4-BE49-F238E27FC236}">
                <a16:creationId xmlns:a16="http://schemas.microsoft.com/office/drawing/2014/main" id="{6919D27D-C12F-6658-EA1A-F1FF90E5F875}"/>
              </a:ext>
            </a:extLst>
          </p:cNvPr>
          <p:cNvGraphicFramePr/>
          <p:nvPr>
            <p:custDataLst>
              <p:tags r:id="rId20"/>
            </p:custDataLst>
          </p:nvPr>
        </p:nvGraphicFramePr>
        <p:xfrm>
          <a:off x="655638" y="3227388"/>
          <a:ext cx="2112962" cy="27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sp>
        <p:nvSpPr>
          <p:cNvPr id="27" name="Retângulo 26">
            <a:extLst>
              <a:ext uri="{FF2B5EF4-FFF2-40B4-BE49-F238E27FC236}">
                <a16:creationId xmlns:a16="http://schemas.microsoft.com/office/drawing/2014/main" id="{0EB9F5B9-C0EE-BBEB-ADC5-147DD4C77E4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00113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0696E90A-C092-4391-A3A9-4880EAEAB0AF}" type="datetime'''''''2''''0''''2''''4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BD8F99-6CDD-C292-05E4-8B9DF0BEE2A3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549400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9CF0D973-8413-40DD-A60F-3C5C43093792}" type="datetime'''''''''''2''''''0''''''''''''2''''''''5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4D9AFB-F9E5-EBF9-5394-7E71D6EA034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2174875" y="3470275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1A79E1A4-81E2-449D-BF6C-3D7109485AD7}" type="datetime'''''P''''''''''''''''l''a''''''n''o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C84F66A-CEDD-895C-B8FE-01DB3CA7E01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2684463" y="3241675"/>
            <a:ext cx="5143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FCE3B53D-5DA3-4164-9BEA-DAE24394A2EA}" type="datetime'''''''''''''''D''e''d''''''''''''''u''çõe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graphicFrame>
        <p:nvGraphicFramePr>
          <p:cNvPr id="157" name="Chart 3">
            <a:extLst>
              <a:ext uri="{FF2B5EF4-FFF2-40B4-BE49-F238E27FC236}">
                <a16:creationId xmlns:a16="http://schemas.microsoft.com/office/drawing/2014/main" id="{7F55CC5E-E3E2-E57A-FCF4-E35FD223E91A}"/>
              </a:ext>
            </a:extLst>
          </p:cNvPr>
          <p:cNvGraphicFramePr/>
          <p:nvPr>
            <p:custDataLst>
              <p:tags r:id="rId25"/>
            </p:custDataLst>
          </p:nvPr>
        </p:nvGraphicFramePr>
        <p:xfrm>
          <a:off x="655638" y="4530725"/>
          <a:ext cx="2112962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5F8BB2A-1052-50B8-94C3-E840A969D7D6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 flipV="1">
            <a:off x="1062038" y="4357688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D160804-1C99-3FDC-787A-E2F0630E628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1062038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BF9DD87-DE54-766D-A7B7-F05CDCD2CCF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 flipV="1">
            <a:off x="2360613" y="4357688"/>
            <a:ext cx="0" cy="214313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D1E8E7C-2520-E533-B43D-60EF19EAF70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 flipH="1">
            <a:off x="1711325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4FAB00C-0412-7EF5-48D1-AA1A5BE96B6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1711325" y="4357688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4E610E7-917A-99D7-FBFA-7497887DE653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>
            <a:off x="763588" y="5646738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F2ADA2-08BE-C311-BFFC-A15076EC58B3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942976" y="5711825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6DE9ACAE-0561-4098-B312-6A6A6938589F}" type="datetime'''''''''''''0'''''''''''''''''''''',''''0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ADE6417-C3F7-839B-1BE8-28917114AD67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1592264" y="571023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DA731590-5884-4F7D-B6A6-9AA1717D3798}" type="datetime'''''''''''''''''''''''0'''''''''''''''',''''''''''''1'''''''">
              <a:rPr lang="pt-BR" altLang="en-US" sz="1200" b="1" smtClean="0">
                <a:solidFill>
                  <a:schemeClr val="bg1"/>
                </a:solidFill>
              </a:rPr>
              <a:pPr/>
              <a:t>0,1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53DAD04-0FE5-07C3-D35B-C6C3E1F78257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2241550" y="5711825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9005BAD8-30D5-4C16-853B-6109C50869A4}" type="datetime'''''''''''''''''''0'',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A879A30-4EE3-4C59-8AB8-9DD434BA9FBD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350838" y="5259388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3CBEA95B-4677-4B46-BD16-D4CB10638A52}" type="datetime'''Re''''p''as''''s''''''''''e''''s''''''''''''''''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08C4126-04F8-151E-165E-359E0414A13D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225425" y="5524500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0F9101B8-B297-4920-BB64-8D5AAC3708B9}" type="datetime'N''''''ã''''''o'' ''&#10;''''''''''Op''''''''''eracio''''''n''al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7860517-6F42-286F-DB03-CB4B106072F1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903288" y="465613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A9E6181D-3C7F-4DDC-9F03-1FC2C90E30E9}" type="datetime'27'''''''''',''''''''''''''''''''0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27,0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6631A34-E3DE-E0D6-EFDA-46EB8A5433D1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1552575" y="4606925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DC836B8-4546-422B-86D7-83EFC5D14A41}" type="datetime'''''''''''''''''''''2''''''''''''''''''''''''''8'',''4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3673349-D046-7A80-6C3B-534E5903252A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2201863" y="4610100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DA5C9376-582D-41A3-B4BD-80455F43F404}" type="datetime'''2''''''8,''''''''''''''''''''''''''''''3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6E48C57-A10C-75C4-484A-A6ED35698ECA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162050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7DABF0DC-F9DD-4295-AC82-4018AFF66263}" type="datetime'''''''''''''''''+1,''''''''4''''''''''''''''''''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+1,4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E65A690C-F62D-4C30-8C62-3D02A9832325}" type="datetime'''''''''+''''''''5,''''''''''''''''''''3''''''''''''''%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0F984AA-A709-E058-5F53-5454CB24DC91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811338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C344FF36-3FED-4229-946D-EDE552528872}" type="datetime'+''''''''''''''''''''0'''',''''''''''''''''1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+0,1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66D15D18-4AA1-4B7E-A9D2-929E7219750C}" type="datetime'''''''''''''''+''''''''0'',''''''''''3%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65" name="Chart 3">
            <a:extLst>
              <a:ext uri="{FF2B5EF4-FFF2-40B4-BE49-F238E27FC236}">
                <a16:creationId xmlns:a16="http://schemas.microsoft.com/office/drawing/2014/main" id="{1268BF20-6641-03A4-BF14-08D903991712}"/>
              </a:ext>
            </a:extLst>
          </p:cNvPr>
          <p:cNvGraphicFramePr/>
          <p:nvPr>
            <p:custDataLst>
              <p:tags r:id="rId42"/>
            </p:custDataLst>
          </p:nvPr>
        </p:nvGraphicFramePr>
        <p:xfrm>
          <a:off x="681038" y="5651500"/>
          <a:ext cx="208756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49" name="Retângulo 48">
            <a:extLst>
              <a:ext uri="{FF2B5EF4-FFF2-40B4-BE49-F238E27FC236}">
                <a16:creationId xmlns:a16="http://schemas.microsoft.com/office/drawing/2014/main" id="{C6F7193E-9DCE-8036-C4FF-1D8B9E7A9D91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2075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BE4BEC8D-35A1-4DAA-A27C-E8EBC1786C3C}" type="datetime'''''2''''''0''''''''''''''''''''''''''''24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C67A9DC2-EC78-D986-30CB-2FB2B6FD235B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56210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88963C61-55E8-4663-ACAC-AB0D774BFA04}" type="datetime'''''''''''''''''''''''''''''2''''''02''''''5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89A01DA-8B11-3A8F-9B9D-BE275FE74ECD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2178050" y="6161088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A4C0EBE5-06CA-4B66-A30A-A65697603026}" type="datetime'''''''''P''''''''''''l''''''a''''''''''''''''''n''''''''o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E734BBB-246D-5902-9434-4CD39D9839F1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2686050" y="5932488"/>
            <a:ext cx="514350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301A1703-6A40-4DA7-80A9-4A9B597543A7}" type="datetime'De''''''''''''''d''''''''u''''''''''''''''''ç''õ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3" name="Google Shape;524;gf74a7e76c7_1_1123">
            <a:extLst>
              <a:ext uri="{FF2B5EF4-FFF2-40B4-BE49-F238E27FC236}">
                <a16:creationId xmlns:a16="http://schemas.microsoft.com/office/drawing/2014/main" id="{A50EA010-03FA-6BC2-798B-F44DC30867B9}"/>
              </a:ext>
            </a:extLst>
          </p:cNvPr>
          <p:cNvSpPr/>
          <p:nvPr/>
        </p:nvSpPr>
        <p:spPr>
          <a:xfrm>
            <a:off x="227844" y="3873363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kern="0" dirty="0">
                <a:solidFill>
                  <a:srgbClr val="004F92"/>
                </a:solidFill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Acumulado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pSp>
        <p:nvGrpSpPr>
          <p:cNvPr id="54" name="Graphic 33">
            <a:extLst>
              <a:ext uri="{FF2B5EF4-FFF2-40B4-BE49-F238E27FC236}">
                <a16:creationId xmlns:a16="http://schemas.microsoft.com/office/drawing/2014/main" id="{D9188FF6-244B-D292-CBFA-34FE3800AD52}"/>
              </a:ext>
            </a:extLst>
          </p:cNvPr>
          <p:cNvGrpSpPr/>
          <p:nvPr/>
        </p:nvGrpSpPr>
        <p:grpSpPr>
          <a:xfrm>
            <a:off x="3568411" y="3403600"/>
            <a:ext cx="304792" cy="304800"/>
            <a:chOff x="-2231664" y="931280"/>
            <a:chExt cx="1725747" cy="1729207"/>
          </a:xfrm>
          <a:solidFill>
            <a:srgbClr val="004F92"/>
          </a:solidFill>
        </p:grpSpPr>
        <p:sp>
          <p:nvSpPr>
            <p:cNvPr id="55" name="Freeform: Shape 35">
              <a:extLst>
                <a:ext uri="{FF2B5EF4-FFF2-40B4-BE49-F238E27FC236}">
                  <a16:creationId xmlns:a16="http://schemas.microsoft.com/office/drawing/2014/main" id="{6211C9A7-ED2B-4CE1-10EC-DEE942213EAA}"/>
                </a:ext>
              </a:extLst>
            </p:cNvPr>
            <p:cNvSpPr/>
            <p:nvPr/>
          </p:nvSpPr>
          <p:spPr>
            <a:xfrm>
              <a:off x="-2231664" y="931280"/>
              <a:ext cx="1725747" cy="1729207"/>
            </a:xfrm>
            <a:custGeom>
              <a:avLst/>
              <a:gdLst>
                <a:gd name="connsiteX0" fmla="*/ 1691163 w 1725747"/>
                <a:gd name="connsiteY0" fmla="*/ 1383367 h 1729207"/>
                <a:gd name="connsiteX1" fmla="*/ 1656579 w 1725747"/>
                <a:gd name="connsiteY1" fmla="*/ 1383367 h 1729207"/>
                <a:gd name="connsiteX2" fmla="*/ 1656579 w 1725747"/>
                <a:gd name="connsiteY2" fmla="*/ 587932 h 1729207"/>
                <a:gd name="connsiteX3" fmla="*/ 1646446 w 1725747"/>
                <a:gd name="connsiteY3" fmla="*/ 563481 h 1729207"/>
                <a:gd name="connsiteX4" fmla="*/ 1621995 w 1725747"/>
                <a:gd name="connsiteY4" fmla="*/ 553348 h 1729207"/>
                <a:gd name="connsiteX5" fmla="*/ 1414490 w 1725747"/>
                <a:gd name="connsiteY5" fmla="*/ 553348 h 1729207"/>
                <a:gd name="connsiteX6" fmla="*/ 1379906 w 1725747"/>
                <a:gd name="connsiteY6" fmla="*/ 587932 h 1729207"/>
                <a:gd name="connsiteX7" fmla="*/ 1379906 w 1725747"/>
                <a:gd name="connsiteY7" fmla="*/ 1383367 h 1729207"/>
                <a:gd name="connsiteX8" fmla="*/ 1310738 w 1725747"/>
                <a:gd name="connsiteY8" fmla="*/ 1383367 h 1729207"/>
                <a:gd name="connsiteX9" fmla="*/ 1310738 w 1725747"/>
                <a:gd name="connsiteY9" fmla="*/ 380428 h 1729207"/>
                <a:gd name="connsiteX10" fmla="*/ 1300363 w 1725747"/>
                <a:gd name="connsiteY10" fmla="*/ 356219 h 1729207"/>
                <a:gd name="connsiteX11" fmla="*/ 954522 w 1725747"/>
                <a:gd name="connsiteY11" fmla="*/ 10377 h 1729207"/>
                <a:gd name="connsiteX12" fmla="*/ 930313 w 1725747"/>
                <a:gd name="connsiteY12" fmla="*/ 2 h 1729207"/>
                <a:gd name="connsiteX13" fmla="*/ 138336 w 1725747"/>
                <a:gd name="connsiteY13" fmla="*/ 2 h 1729207"/>
                <a:gd name="connsiteX14" fmla="*/ 40297 w 1725747"/>
                <a:gd name="connsiteY14" fmla="*/ 42731 h 1729207"/>
                <a:gd name="connsiteX15" fmla="*/ 0 w 1725747"/>
                <a:gd name="connsiteY15" fmla="*/ 141797 h 1729207"/>
                <a:gd name="connsiteX16" fmla="*/ 0 w 1725747"/>
                <a:gd name="connsiteY16" fmla="*/ 1587413 h 1729207"/>
                <a:gd name="connsiteX17" fmla="*/ 40297 w 1725747"/>
                <a:gd name="connsiteY17" fmla="*/ 1686479 h 1729207"/>
                <a:gd name="connsiteX18" fmla="*/ 138336 w 1725747"/>
                <a:gd name="connsiteY18" fmla="*/ 1729208 h 1729207"/>
                <a:gd name="connsiteX19" fmla="*/ 1168943 w 1725747"/>
                <a:gd name="connsiteY19" fmla="*/ 1729208 h 1729207"/>
                <a:gd name="connsiteX20" fmla="*/ 1269209 w 1725747"/>
                <a:gd name="connsiteY20" fmla="*/ 1687679 h 1729207"/>
                <a:gd name="connsiteX21" fmla="*/ 1310738 w 1725747"/>
                <a:gd name="connsiteY21" fmla="*/ 1587413 h 1729207"/>
                <a:gd name="connsiteX22" fmla="*/ 1310738 w 1725747"/>
                <a:gd name="connsiteY22" fmla="*/ 1452535 h 1729207"/>
                <a:gd name="connsiteX23" fmla="*/ 1691163 w 1725747"/>
                <a:gd name="connsiteY23" fmla="*/ 1452535 h 1729207"/>
                <a:gd name="connsiteX24" fmla="*/ 1725747 w 1725747"/>
                <a:gd name="connsiteY24" fmla="*/ 1417951 h 1729207"/>
                <a:gd name="connsiteX25" fmla="*/ 1691163 w 1725747"/>
                <a:gd name="connsiteY25" fmla="*/ 1383367 h 1729207"/>
                <a:gd name="connsiteX26" fmla="*/ 964897 w 1725747"/>
                <a:gd name="connsiteY26" fmla="*/ 118280 h 1729207"/>
                <a:gd name="connsiteX27" fmla="*/ 1192464 w 1725747"/>
                <a:gd name="connsiteY27" fmla="*/ 345847 h 1729207"/>
                <a:gd name="connsiteX28" fmla="*/ 964897 w 1725747"/>
                <a:gd name="connsiteY28" fmla="*/ 345847 h 1729207"/>
                <a:gd name="connsiteX29" fmla="*/ 1241570 w 1725747"/>
                <a:gd name="connsiteY29" fmla="*/ 864605 h 1729207"/>
                <a:gd name="connsiteX30" fmla="*/ 1241570 w 1725747"/>
                <a:gd name="connsiteY30" fmla="*/ 1383367 h 1729207"/>
                <a:gd name="connsiteX31" fmla="*/ 1103233 w 1725747"/>
                <a:gd name="connsiteY31" fmla="*/ 1383367 h 1729207"/>
                <a:gd name="connsiteX32" fmla="*/ 1103233 w 1725747"/>
                <a:gd name="connsiteY32" fmla="*/ 830021 h 1729207"/>
                <a:gd name="connsiteX33" fmla="*/ 1241570 w 1725747"/>
                <a:gd name="connsiteY33" fmla="*/ 830021 h 1729207"/>
                <a:gd name="connsiteX34" fmla="*/ 1168943 w 1725747"/>
                <a:gd name="connsiteY34" fmla="*/ 1660040 h 1729207"/>
                <a:gd name="connsiteX35" fmla="*/ 138336 w 1725747"/>
                <a:gd name="connsiteY35" fmla="*/ 1660040 h 1729207"/>
                <a:gd name="connsiteX36" fmla="*/ 88162 w 1725747"/>
                <a:gd name="connsiteY36" fmla="*/ 1638573 h 1729207"/>
                <a:gd name="connsiteX37" fmla="*/ 69168 w 1725747"/>
                <a:gd name="connsiteY37" fmla="*/ 1587413 h 1729207"/>
                <a:gd name="connsiteX38" fmla="*/ 69168 w 1725747"/>
                <a:gd name="connsiteY38" fmla="*/ 141797 h 1729207"/>
                <a:gd name="connsiteX39" fmla="*/ 89431 w 1725747"/>
                <a:gd name="connsiteY39" fmla="*/ 92892 h 1729207"/>
                <a:gd name="connsiteX40" fmla="*/ 138336 w 1725747"/>
                <a:gd name="connsiteY40" fmla="*/ 72628 h 1729207"/>
                <a:gd name="connsiteX41" fmla="*/ 899187 w 1725747"/>
                <a:gd name="connsiteY41" fmla="*/ 72628 h 1729207"/>
                <a:gd name="connsiteX42" fmla="*/ 899187 w 1725747"/>
                <a:gd name="connsiteY42" fmla="*/ 380428 h 1729207"/>
                <a:gd name="connsiteX43" fmla="*/ 909320 w 1725747"/>
                <a:gd name="connsiteY43" fmla="*/ 404879 h 1729207"/>
                <a:gd name="connsiteX44" fmla="*/ 933771 w 1725747"/>
                <a:gd name="connsiteY44" fmla="*/ 415012 h 1729207"/>
                <a:gd name="connsiteX45" fmla="*/ 1245028 w 1725747"/>
                <a:gd name="connsiteY45" fmla="*/ 415012 h 1729207"/>
                <a:gd name="connsiteX46" fmla="*/ 1245028 w 1725747"/>
                <a:gd name="connsiteY46" fmla="*/ 760853 h 1729207"/>
                <a:gd name="connsiteX47" fmla="*/ 1068649 w 1725747"/>
                <a:gd name="connsiteY47" fmla="*/ 760853 h 1729207"/>
                <a:gd name="connsiteX48" fmla="*/ 1034065 w 1725747"/>
                <a:gd name="connsiteY48" fmla="*/ 795437 h 1729207"/>
                <a:gd name="connsiteX49" fmla="*/ 1034065 w 1725747"/>
                <a:gd name="connsiteY49" fmla="*/ 1383367 h 1729207"/>
                <a:gd name="connsiteX50" fmla="*/ 964897 w 1725747"/>
                <a:gd name="connsiteY50" fmla="*/ 1383367 h 1729207"/>
                <a:gd name="connsiteX51" fmla="*/ 964897 w 1725747"/>
                <a:gd name="connsiteY51" fmla="*/ 1002942 h 1729207"/>
                <a:gd name="connsiteX52" fmla="*/ 954764 w 1725747"/>
                <a:gd name="connsiteY52" fmla="*/ 978487 h 1729207"/>
                <a:gd name="connsiteX53" fmla="*/ 930313 w 1725747"/>
                <a:gd name="connsiteY53" fmla="*/ 968357 h 1729207"/>
                <a:gd name="connsiteX54" fmla="*/ 722808 w 1725747"/>
                <a:gd name="connsiteY54" fmla="*/ 968357 h 1729207"/>
                <a:gd name="connsiteX55" fmla="*/ 688224 w 1725747"/>
                <a:gd name="connsiteY55" fmla="*/ 1002942 h 1729207"/>
                <a:gd name="connsiteX56" fmla="*/ 688224 w 1725747"/>
                <a:gd name="connsiteY56" fmla="*/ 1383367 h 1729207"/>
                <a:gd name="connsiteX57" fmla="*/ 653640 w 1725747"/>
                <a:gd name="connsiteY57" fmla="*/ 1383367 h 1729207"/>
                <a:gd name="connsiteX58" fmla="*/ 619056 w 1725747"/>
                <a:gd name="connsiteY58" fmla="*/ 1417951 h 1729207"/>
                <a:gd name="connsiteX59" fmla="*/ 653640 w 1725747"/>
                <a:gd name="connsiteY59" fmla="*/ 1452535 h 1729207"/>
                <a:gd name="connsiteX60" fmla="*/ 1241570 w 1725747"/>
                <a:gd name="connsiteY60" fmla="*/ 1452535 h 1729207"/>
                <a:gd name="connsiteX61" fmla="*/ 1241570 w 1725747"/>
                <a:gd name="connsiteY61" fmla="*/ 1587413 h 1729207"/>
                <a:gd name="connsiteX62" fmla="*/ 1221400 w 1725747"/>
                <a:gd name="connsiteY62" fmla="*/ 1639870 h 1729207"/>
                <a:gd name="connsiteX63" fmla="*/ 1168943 w 1725747"/>
                <a:gd name="connsiteY63" fmla="*/ 1660040 h 1729207"/>
                <a:gd name="connsiteX64" fmla="*/ 895729 w 1725747"/>
                <a:gd name="connsiteY64" fmla="*/ 1383367 h 1729207"/>
                <a:gd name="connsiteX65" fmla="*/ 757392 w 1725747"/>
                <a:gd name="connsiteY65" fmla="*/ 1383367 h 1729207"/>
                <a:gd name="connsiteX66" fmla="*/ 757392 w 1725747"/>
                <a:gd name="connsiteY66" fmla="*/ 1037526 h 1729207"/>
                <a:gd name="connsiteX67" fmla="*/ 895729 w 1725747"/>
                <a:gd name="connsiteY67" fmla="*/ 1037526 h 1729207"/>
                <a:gd name="connsiteX68" fmla="*/ 1449074 w 1725747"/>
                <a:gd name="connsiteY68" fmla="*/ 1383367 h 1729207"/>
                <a:gd name="connsiteX69" fmla="*/ 1449074 w 1725747"/>
                <a:gd name="connsiteY69" fmla="*/ 622516 h 1729207"/>
                <a:gd name="connsiteX70" fmla="*/ 1587411 w 1725747"/>
                <a:gd name="connsiteY70" fmla="*/ 622516 h 1729207"/>
                <a:gd name="connsiteX71" fmla="*/ 1587411 w 1725747"/>
                <a:gd name="connsiteY71" fmla="*/ 1383367 h 172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25747" h="1729207">
                  <a:moveTo>
                    <a:pt x="1691163" y="1383367"/>
                  </a:moveTo>
                  <a:lnTo>
                    <a:pt x="1656579" y="1383367"/>
                  </a:lnTo>
                  <a:lnTo>
                    <a:pt x="1656579" y="587932"/>
                  </a:lnTo>
                  <a:cubicBezTo>
                    <a:pt x="1656579" y="578761"/>
                    <a:pt x="1652931" y="569966"/>
                    <a:pt x="1646446" y="563481"/>
                  </a:cubicBezTo>
                  <a:cubicBezTo>
                    <a:pt x="1639962" y="556997"/>
                    <a:pt x="1631167" y="553348"/>
                    <a:pt x="1621995" y="553348"/>
                  </a:cubicBezTo>
                  <a:lnTo>
                    <a:pt x="1414490" y="553348"/>
                  </a:lnTo>
                  <a:cubicBezTo>
                    <a:pt x="1395390" y="553348"/>
                    <a:pt x="1379906" y="568831"/>
                    <a:pt x="1379906" y="587932"/>
                  </a:cubicBezTo>
                  <a:lnTo>
                    <a:pt x="1379906" y="1383367"/>
                  </a:lnTo>
                  <a:lnTo>
                    <a:pt x="1310738" y="1383367"/>
                  </a:lnTo>
                  <a:lnTo>
                    <a:pt x="1310738" y="380428"/>
                  </a:lnTo>
                  <a:cubicBezTo>
                    <a:pt x="1310845" y="371256"/>
                    <a:pt x="1307076" y="362461"/>
                    <a:pt x="1300363" y="356219"/>
                  </a:cubicBezTo>
                  <a:lnTo>
                    <a:pt x="954522" y="10377"/>
                  </a:lnTo>
                  <a:cubicBezTo>
                    <a:pt x="948279" y="3663"/>
                    <a:pt x="939484" y="-106"/>
                    <a:pt x="930313" y="2"/>
                  </a:cubicBezTo>
                  <a:lnTo>
                    <a:pt x="138336" y="2"/>
                  </a:lnTo>
                  <a:cubicBezTo>
                    <a:pt x="101335" y="907"/>
                    <a:pt x="66156" y="16241"/>
                    <a:pt x="40297" y="42731"/>
                  </a:cubicBezTo>
                  <a:cubicBezTo>
                    <a:pt x="14453" y="69223"/>
                    <a:pt x="-14" y="104778"/>
                    <a:pt x="0" y="141797"/>
                  </a:cubicBezTo>
                  <a:lnTo>
                    <a:pt x="0" y="1587413"/>
                  </a:lnTo>
                  <a:cubicBezTo>
                    <a:pt x="-14" y="1624429"/>
                    <a:pt x="14456" y="1659984"/>
                    <a:pt x="40297" y="1686479"/>
                  </a:cubicBezTo>
                  <a:cubicBezTo>
                    <a:pt x="66156" y="1712971"/>
                    <a:pt x="101331" y="1728305"/>
                    <a:pt x="138336" y="1729208"/>
                  </a:cubicBezTo>
                  <a:lnTo>
                    <a:pt x="1168943" y="1729208"/>
                  </a:lnTo>
                  <a:cubicBezTo>
                    <a:pt x="1206553" y="1729208"/>
                    <a:pt x="1242611" y="1714268"/>
                    <a:pt x="1269209" y="1687679"/>
                  </a:cubicBezTo>
                  <a:cubicBezTo>
                    <a:pt x="1295798" y="1661081"/>
                    <a:pt x="1310738" y="1625023"/>
                    <a:pt x="1310738" y="1587413"/>
                  </a:cubicBezTo>
                  <a:lnTo>
                    <a:pt x="1310738" y="1452535"/>
                  </a:lnTo>
                  <a:lnTo>
                    <a:pt x="1691163" y="1452535"/>
                  </a:lnTo>
                  <a:cubicBezTo>
                    <a:pt x="1710264" y="1452535"/>
                    <a:pt x="1725747" y="1437052"/>
                    <a:pt x="1725747" y="1417951"/>
                  </a:cubicBezTo>
                  <a:cubicBezTo>
                    <a:pt x="1725747" y="1398850"/>
                    <a:pt x="1710264" y="1383367"/>
                    <a:pt x="1691163" y="1383367"/>
                  </a:cubicBezTo>
                  <a:close/>
                  <a:moveTo>
                    <a:pt x="964897" y="118280"/>
                  </a:moveTo>
                  <a:lnTo>
                    <a:pt x="1192464" y="345847"/>
                  </a:lnTo>
                  <a:lnTo>
                    <a:pt x="964897" y="345847"/>
                  </a:lnTo>
                  <a:close/>
                  <a:moveTo>
                    <a:pt x="1241570" y="864605"/>
                  </a:moveTo>
                  <a:lnTo>
                    <a:pt x="1241570" y="1383367"/>
                  </a:lnTo>
                  <a:lnTo>
                    <a:pt x="1103233" y="1383367"/>
                  </a:lnTo>
                  <a:lnTo>
                    <a:pt x="1103233" y="830021"/>
                  </a:lnTo>
                  <a:lnTo>
                    <a:pt x="1241570" y="830021"/>
                  </a:lnTo>
                  <a:close/>
                  <a:moveTo>
                    <a:pt x="1168943" y="1660040"/>
                  </a:moveTo>
                  <a:lnTo>
                    <a:pt x="138336" y="1660040"/>
                  </a:lnTo>
                  <a:cubicBezTo>
                    <a:pt x="119384" y="1660067"/>
                    <a:pt x="101238" y="1652300"/>
                    <a:pt x="88162" y="1638573"/>
                  </a:cubicBezTo>
                  <a:cubicBezTo>
                    <a:pt x="75086" y="1624847"/>
                    <a:pt x="68221" y="1606355"/>
                    <a:pt x="69168" y="1587413"/>
                  </a:cubicBezTo>
                  <a:lnTo>
                    <a:pt x="69168" y="141797"/>
                  </a:lnTo>
                  <a:cubicBezTo>
                    <a:pt x="69168" y="123451"/>
                    <a:pt x="76448" y="105861"/>
                    <a:pt x="89431" y="92892"/>
                  </a:cubicBezTo>
                  <a:cubicBezTo>
                    <a:pt x="102400" y="79909"/>
                    <a:pt x="119990" y="72628"/>
                    <a:pt x="138336" y="72628"/>
                  </a:cubicBezTo>
                  <a:lnTo>
                    <a:pt x="899187" y="72628"/>
                  </a:lnTo>
                  <a:lnTo>
                    <a:pt x="899187" y="380428"/>
                  </a:lnTo>
                  <a:cubicBezTo>
                    <a:pt x="899187" y="389599"/>
                    <a:pt x="902836" y="398394"/>
                    <a:pt x="909320" y="404879"/>
                  </a:cubicBezTo>
                  <a:cubicBezTo>
                    <a:pt x="915805" y="411363"/>
                    <a:pt x="924599" y="415012"/>
                    <a:pt x="933771" y="415012"/>
                  </a:cubicBezTo>
                  <a:lnTo>
                    <a:pt x="1245028" y="415012"/>
                  </a:lnTo>
                  <a:lnTo>
                    <a:pt x="1245028" y="760853"/>
                  </a:lnTo>
                  <a:lnTo>
                    <a:pt x="1068649" y="760853"/>
                  </a:lnTo>
                  <a:cubicBezTo>
                    <a:pt x="1049548" y="760853"/>
                    <a:pt x="1034065" y="776333"/>
                    <a:pt x="1034065" y="795437"/>
                  </a:cubicBezTo>
                  <a:lnTo>
                    <a:pt x="1034065" y="1383367"/>
                  </a:lnTo>
                  <a:lnTo>
                    <a:pt x="964897" y="1383367"/>
                  </a:lnTo>
                  <a:lnTo>
                    <a:pt x="964897" y="1002942"/>
                  </a:lnTo>
                  <a:cubicBezTo>
                    <a:pt x="964897" y="993766"/>
                    <a:pt x="961248" y="984972"/>
                    <a:pt x="954764" y="978487"/>
                  </a:cubicBezTo>
                  <a:cubicBezTo>
                    <a:pt x="948279" y="972003"/>
                    <a:pt x="939484" y="968357"/>
                    <a:pt x="930313" y="968357"/>
                  </a:cubicBezTo>
                  <a:lnTo>
                    <a:pt x="722808" y="968357"/>
                  </a:lnTo>
                  <a:cubicBezTo>
                    <a:pt x="703707" y="968357"/>
                    <a:pt x="688224" y="983837"/>
                    <a:pt x="688224" y="1002942"/>
                  </a:cubicBezTo>
                  <a:lnTo>
                    <a:pt x="688224" y="1383367"/>
                  </a:lnTo>
                  <a:lnTo>
                    <a:pt x="653640" y="1383367"/>
                  </a:lnTo>
                  <a:cubicBezTo>
                    <a:pt x="634539" y="1383367"/>
                    <a:pt x="619056" y="1398847"/>
                    <a:pt x="619056" y="1417951"/>
                  </a:cubicBezTo>
                  <a:cubicBezTo>
                    <a:pt x="619056" y="1437052"/>
                    <a:pt x="634539" y="1452535"/>
                    <a:pt x="653640" y="1452535"/>
                  </a:cubicBezTo>
                  <a:lnTo>
                    <a:pt x="1241570" y="1452535"/>
                  </a:lnTo>
                  <a:lnTo>
                    <a:pt x="1241570" y="1587413"/>
                  </a:lnTo>
                  <a:cubicBezTo>
                    <a:pt x="1242569" y="1606960"/>
                    <a:pt x="1235248" y="1626023"/>
                    <a:pt x="1221400" y="1639870"/>
                  </a:cubicBezTo>
                  <a:cubicBezTo>
                    <a:pt x="1207553" y="1653718"/>
                    <a:pt x="1188494" y="1661039"/>
                    <a:pt x="1168943" y="1660040"/>
                  </a:cubicBezTo>
                  <a:close/>
                  <a:moveTo>
                    <a:pt x="895729" y="1383367"/>
                  </a:moveTo>
                  <a:lnTo>
                    <a:pt x="757392" y="1383367"/>
                  </a:lnTo>
                  <a:lnTo>
                    <a:pt x="757392" y="1037526"/>
                  </a:lnTo>
                  <a:lnTo>
                    <a:pt x="895729" y="1037526"/>
                  </a:lnTo>
                  <a:close/>
                  <a:moveTo>
                    <a:pt x="1449074" y="1383367"/>
                  </a:moveTo>
                  <a:lnTo>
                    <a:pt x="1449074" y="622516"/>
                  </a:lnTo>
                  <a:lnTo>
                    <a:pt x="1587411" y="622516"/>
                  </a:lnTo>
                  <a:lnTo>
                    <a:pt x="1587411" y="1383367"/>
                  </a:ln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:a16="http://schemas.microsoft.com/office/drawing/2014/main" id="{F6E9A022-C32F-F89B-92CF-702E4E6184AD}"/>
                </a:ext>
              </a:extLst>
            </p:cNvPr>
            <p:cNvSpPr/>
            <p:nvPr/>
          </p:nvSpPr>
          <p:spPr>
            <a:xfrm>
              <a:off x="-2027618" y="1484628"/>
              <a:ext cx="899186" cy="69168"/>
            </a:xfrm>
            <a:custGeom>
              <a:avLst/>
              <a:gdLst>
                <a:gd name="connsiteX0" fmla="*/ 34584 w 899186"/>
                <a:gd name="connsiteY0" fmla="*/ 69168 h 69168"/>
                <a:gd name="connsiteX1" fmla="*/ 864603 w 899186"/>
                <a:gd name="connsiteY1" fmla="*/ 69168 h 69168"/>
                <a:gd name="connsiteX2" fmla="*/ 899187 w 899186"/>
                <a:gd name="connsiteY2" fmla="*/ 34584 h 69168"/>
                <a:gd name="connsiteX3" fmla="*/ 864603 w 899186"/>
                <a:gd name="connsiteY3" fmla="*/ 0 h 69168"/>
                <a:gd name="connsiteX4" fmla="*/ 34584 w 899186"/>
                <a:gd name="connsiteY4" fmla="*/ 0 h 69168"/>
                <a:gd name="connsiteX5" fmla="*/ 0 w 899186"/>
                <a:gd name="connsiteY5" fmla="*/ 34584 h 69168"/>
                <a:gd name="connsiteX6" fmla="*/ 34584 w 899186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186" h="69168">
                  <a:moveTo>
                    <a:pt x="34584" y="69168"/>
                  </a:moveTo>
                  <a:lnTo>
                    <a:pt x="864603" y="69168"/>
                  </a:lnTo>
                  <a:cubicBezTo>
                    <a:pt x="883704" y="69168"/>
                    <a:pt x="899187" y="53685"/>
                    <a:pt x="899187" y="34584"/>
                  </a:cubicBezTo>
                  <a:cubicBezTo>
                    <a:pt x="899187" y="15483"/>
                    <a:pt x="883704" y="0"/>
                    <a:pt x="864603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:a16="http://schemas.microsoft.com/office/drawing/2014/main" id="{74D0588F-B917-F633-C069-256EB443092E}"/>
                </a:ext>
              </a:extLst>
            </p:cNvPr>
            <p:cNvSpPr/>
            <p:nvPr/>
          </p:nvSpPr>
          <p:spPr>
            <a:xfrm>
              <a:off x="-2027618" y="1622964"/>
              <a:ext cx="691682" cy="69168"/>
            </a:xfrm>
            <a:custGeom>
              <a:avLst/>
              <a:gdLst>
                <a:gd name="connsiteX0" fmla="*/ 34584 w 691682"/>
                <a:gd name="connsiteY0" fmla="*/ 69168 h 69168"/>
                <a:gd name="connsiteX1" fmla="*/ 657098 w 691682"/>
                <a:gd name="connsiteY1" fmla="*/ 69168 h 69168"/>
                <a:gd name="connsiteX2" fmla="*/ 691682 w 691682"/>
                <a:gd name="connsiteY2" fmla="*/ 34584 h 69168"/>
                <a:gd name="connsiteX3" fmla="*/ 657098 w 691682"/>
                <a:gd name="connsiteY3" fmla="*/ 0 h 69168"/>
                <a:gd name="connsiteX4" fmla="*/ 34584 w 691682"/>
                <a:gd name="connsiteY4" fmla="*/ 0 h 69168"/>
                <a:gd name="connsiteX5" fmla="*/ 0 w 691682"/>
                <a:gd name="connsiteY5" fmla="*/ 34584 h 69168"/>
                <a:gd name="connsiteX6" fmla="*/ 34584 w 691682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682" h="69168">
                  <a:moveTo>
                    <a:pt x="34584" y="69168"/>
                  </a:moveTo>
                  <a:lnTo>
                    <a:pt x="657098" y="69168"/>
                  </a:lnTo>
                  <a:cubicBezTo>
                    <a:pt x="676199" y="69168"/>
                    <a:pt x="691682" y="53685"/>
                    <a:pt x="691682" y="34584"/>
                  </a:cubicBezTo>
                  <a:cubicBezTo>
                    <a:pt x="691682" y="15483"/>
                    <a:pt x="676199" y="0"/>
                    <a:pt x="657098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8">
              <a:extLst>
                <a:ext uri="{FF2B5EF4-FFF2-40B4-BE49-F238E27FC236}">
                  <a16:creationId xmlns:a16="http://schemas.microsoft.com/office/drawing/2014/main" id="{B3BF1684-840C-0959-15B6-DC98EF2CD7F8}"/>
                </a:ext>
              </a:extLst>
            </p:cNvPr>
            <p:cNvSpPr/>
            <p:nvPr/>
          </p:nvSpPr>
          <p:spPr>
            <a:xfrm>
              <a:off x="-2027618" y="1761301"/>
              <a:ext cx="415009" cy="69168"/>
            </a:xfrm>
            <a:custGeom>
              <a:avLst/>
              <a:gdLst>
                <a:gd name="connsiteX0" fmla="*/ 380425 w 415009"/>
                <a:gd name="connsiteY0" fmla="*/ 0 h 69168"/>
                <a:gd name="connsiteX1" fmla="*/ 34584 w 415009"/>
                <a:gd name="connsiteY1" fmla="*/ 0 h 69168"/>
                <a:gd name="connsiteX2" fmla="*/ 0 w 415009"/>
                <a:gd name="connsiteY2" fmla="*/ 34584 h 69168"/>
                <a:gd name="connsiteX3" fmla="*/ 34584 w 415009"/>
                <a:gd name="connsiteY3" fmla="*/ 69168 h 69168"/>
                <a:gd name="connsiteX4" fmla="*/ 380425 w 415009"/>
                <a:gd name="connsiteY4" fmla="*/ 69168 h 69168"/>
                <a:gd name="connsiteX5" fmla="*/ 415009 w 415009"/>
                <a:gd name="connsiteY5" fmla="*/ 34584 h 69168"/>
                <a:gd name="connsiteX6" fmla="*/ 380425 w 415009"/>
                <a:gd name="connsiteY6" fmla="*/ 0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009" h="69168">
                  <a:moveTo>
                    <a:pt x="380425" y="0"/>
                  </a:move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lnTo>
                    <a:pt x="380425" y="69168"/>
                  </a:lnTo>
                  <a:cubicBezTo>
                    <a:pt x="399526" y="69168"/>
                    <a:pt x="415009" y="53685"/>
                    <a:pt x="415009" y="34584"/>
                  </a:cubicBezTo>
                  <a:cubicBezTo>
                    <a:pt x="415009" y="15483"/>
                    <a:pt x="399526" y="0"/>
                    <a:pt x="380425" y="0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Retângulo 4">
            <a:extLst>
              <a:ext uri="{FF2B5EF4-FFF2-40B4-BE49-F238E27FC236}">
                <a16:creationId xmlns:a16="http://schemas.microsoft.com/office/drawing/2014/main" id="{A2AAB047-EE98-409B-F863-DF92BFF7EE7E}"/>
              </a:ext>
            </a:extLst>
          </p:cNvPr>
          <p:cNvSpPr/>
          <p:nvPr/>
        </p:nvSpPr>
        <p:spPr>
          <a:xfrm>
            <a:off x="3861294" y="3463925"/>
            <a:ext cx="6767624" cy="288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Aquisição de Imobilizado 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Mil)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55" name="Chart 3">
            <a:extLst>
              <a:ext uri="{FF2B5EF4-FFF2-40B4-BE49-F238E27FC236}">
                <a16:creationId xmlns:a16="http://schemas.microsoft.com/office/drawing/2014/main" id="{BDDB0C64-9EF1-228A-00BB-FC384C0A3BE0}"/>
              </a:ext>
            </a:extLst>
          </p:cNvPr>
          <p:cNvGraphicFramePr/>
          <p:nvPr>
            <p:custDataLst>
              <p:tags r:id="rId47"/>
            </p:custDataLst>
          </p:nvPr>
        </p:nvGraphicFramePr>
        <p:xfrm>
          <a:off x="3681413" y="3833813"/>
          <a:ext cx="8258175" cy="113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6"/>
          </a:graphicData>
        </a:graphic>
      </p:graphicFrame>
      <p:sp>
        <p:nvSpPr>
          <p:cNvPr id="85" name="Retângulo 84">
            <a:extLst>
              <a:ext uri="{FF2B5EF4-FFF2-40B4-BE49-F238E27FC236}">
                <a16:creationId xmlns:a16="http://schemas.microsoft.com/office/drawing/2014/main" id="{E126B605-1425-C02F-691C-95951B97A652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3700463" y="4860925"/>
            <a:ext cx="1841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B7F974E2-CC9E-4707-8A69-1D92DBA1639D}" type="datetime'''''''''''''''''''''J''''''''''''''an'''''''''''''">
              <a:rPr lang="pt-BR" altLang="en-US" sz="1000" b="1" smtClean="0">
                <a:solidFill>
                  <a:srgbClr val="3D3D3D"/>
                </a:solidFill>
              </a:rPr>
              <a:pPr/>
              <a:t>Jan</a:t>
            </a:fld>
            <a:endParaRPr lang="pt-BR" sz="1000" b="1" dirty="0">
              <a:solidFill>
                <a:srgbClr val="3D3D3D"/>
              </a:solidFill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5439DFC9-7DB0-136F-CC0C-3946A89ECC05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4425950" y="4860925"/>
            <a:ext cx="19526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153F5D7-2751-40EC-A54E-8761372A7293}" type="datetime'''''''''''''''''''F''''''''''e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Fev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132DEB3-E3AE-DDDA-5122-F9714788BACE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5138738" y="4860925"/>
            <a:ext cx="2301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D323F143-A8DF-4F43-A134-0C68BBF784A5}" type="datetime'''''''M''a''''''''''r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Mar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97944543-D02C-36C9-76FF-350D1AA9ABA3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5884863" y="4860925"/>
            <a:ext cx="20161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E94D99DD-A0A1-4678-99B6-F0C626B277A2}" type="datetime'''''A''''''''''''''b''''''r'''''''">
              <a:rPr lang="pt-BR" altLang="en-US" sz="1000" b="1" smtClean="0">
                <a:solidFill>
                  <a:srgbClr val="3D3D3D"/>
                </a:solidFill>
              </a:rPr>
              <a:pPr/>
              <a:t>Abr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4CA611F6-DF8C-2B97-7C65-76CB6FC222A0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660717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7EF420FA-7FE4-43CD-A831-E947D9731AE9}" type="datetime'''''''''''''M''''''''''''''''a''''''''''''''i'''''''''''">
              <a:rPr lang="pt-BR" altLang="en-US" sz="1000" b="1" smtClean="0">
                <a:solidFill>
                  <a:srgbClr val="3D3D3D"/>
                </a:solidFill>
              </a:rPr>
              <a:pPr/>
              <a:t>Mai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379F5B51-389F-4828-0789-FB0FFAF83674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7350125" y="4860925"/>
            <a:ext cx="1905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2F551019-462D-46A3-9A7F-FC013DD9CAB6}" type="datetime'''''''''J''''''''''''''u''''''''''''''''''n'''''">
              <a:rPr lang="pt-BR" altLang="en-US" sz="1000" b="1" smtClean="0">
                <a:solidFill>
                  <a:srgbClr val="3D3D3D"/>
                </a:solidFill>
              </a:rPr>
              <a:pPr/>
              <a:t>Jun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EB7CD46A-B9B7-A4C7-2525-B3DC85A320AA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8099425" y="4860925"/>
            <a:ext cx="1539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FD4B5D9F-6782-4FCC-90F4-7710109D5235}" type="datetime'''''''''J''''ul''''''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Jul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10394FC-D407-FFB1-706E-8CC68FFA6AC9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879792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6B0E063-002E-4033-8F72-F0448420C82C}" type="datetime'A''''''''''''''''''''''''''g''''''''''''''''''''''''o'''''">
              <a:rPr lang="pt-BR" altLang="en-US" sz="1000" b="1" smtClean="0">
                <a:solidFill>
                  <a:srgbClr val="3D3D3D"/>
                </a:solidFill>
              </a:rPr>
              <a:pPr/>
              <a:t>Ago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419A771A-F6FF-E5CE-A3D6-28B90D065809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9545638" y="4860925"/>
            <a:ext cx="1809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6515744C-A291-4B6F-889D-DACEE7572CCD}" type="datetime'''''''''''''''''S''''''''e''''''''t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Set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5F79C032-847B-FDD3-D58D-2B1A70F69284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10263188" y="4860925"/>
            <a:ext cx="21113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3889CCD3-09C4-4CD7-A257-FBFA65E4D4F8}" type="datetime'''''''''''''''''''''''''''''''''''''''''''O''''''''''''u''t'">
              <a:rPr lang="pt-BR" altLang="en-US" sz="1000" b="1" smtClean="0">
                <a:solidFill>
                  <a:srgbClr val="3D3D3D"/>
                </a:solidFill>
              </a:rPr>
              <a:pPr/>
              <a:t>Out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2885C715-7FD6-EB22-95EC-8E666D47C998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10985500" y="4860925"/>
            <a:ext cx="22542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01B4A7C2-90B0-4CBA-826B-4E801EF4D3B9}" type="datetime'''''''''''N''''''o''''''''''''''''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Nov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A3CD34A7-993B-899D-DB9B-ACBD7EC507FC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11725275" y="4860925"/>
            <a:ext cx="2063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90EE370E-0867-4BFC-8116-6D5A9D52F545}" type="datetime'''''''''''''''''''D''''''''''e''''''''''''''''''''''''''z'">
              <a:rPr lang="pt-BR" altLang="en-US" sz="1000" b="1" smtClean="0">
                <a:solidFill>
                  <a:srgbClr val="3D3D3D"/>
                </a:solidFill>
              </a:rPr>
              <a:pPr/>
              <a:t>Dez</a:t>
            </a:fld>
            <a:endParaRPr lang="pt-BR" sz="1000" b="1">
              <a:solidFill>
                <a:srgbClr val="3D3D3D"/>
              </a:solidFill>
            </a:endParaRP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23447ED0-5B38-126D-B5B9-31412829991F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7488238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1DB74B0B-1E20-9948-8BB6-7D3567F1B78C}"/>
              </a:ext>
            </a:extLst>
          </p:cNvPr>
          <p:cNvCxnSpPr/>
          <p:nvPr>
            <p:custDataLst>
              <p:tags r:id="rId61"/>
            </p:custDataLst>
          </p:nvPr>
        </p:nvCxnSpPr>
        <p:spPr bwMode="gray">
          <a:xfrm flipH="1">
            <a:off x="7281863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BFC382DE-A3F1-08A8-7B12-975057689D54}"/>
              </a:ext>
            </a:extLst>
          </p:cNvPr>
          <p:cNvCxnSpPr/>
          <p:nvPr>
            <p:custDataLst>
              <p:tags r:id="rId62"/>
            </p:custDataLst>
          </p:nvPr>
        </p:nvCxnSpPr>
        <p:spPr bwMode="gray">
          <a:xfrm>
            <a:off x="7981950" y="3576638"/>
            <a:ext cx="263525" cy="0"/>
          </a:xfrm>
          <a:prstGeom prst="line">
            <a:avLst/>
          </a:prstGeom>
          <a:ln w="19050" cap="rnd" cmpd="sng" algn="ctr">
            <a:solidFill>
              <a:schemeClr val="hlink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2BC5D4FE-4427-FCAB-73A3-D0A192B00FA6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7386638" y="3544888"/>
            <a:ext cx="63500" cy="63500"/>
          </a:xfrm>
          <a:prstGeom prst="ellipse">
            <a:avLst/>
          </a:prstGeom>
          <a:solidFill>
            <a:srgbClr val="969696"/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riângulo isósceles 101">
            <a:extLst>
              <a:ext uri="{FF2B5EF4-FFF2-40B4-BE49-F238E27FC236}">
                <a16:creationId xmlns:a16="http://schemas.microsoft.com/office/drawing/2014/main" id="{F7446760-20A1-D451-9D5B-7580019C9586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8081963" y="3544888"/>
            <a:ext cx="63500" cy="63500"/>
          </a:xfrm>
          <a:prstGeom prst="triangle">
            <a:avLst/>
          </a:prstGeom>
          <a:solidFill>
            <a:schemeClr val="hlink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3C62EC98-75D2-5E57-DA15-BF757DB77B68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7610475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72646C1A-0594-45A7-9B05-8E9B155B7481}" type="datetime'''''''''''''20''''''''''''''''''''''2''''''''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1D07EFFF-EDFE-9FE2-9562-FB4695AF4669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8305800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B8586E0C-F5E8-4935-9311-BA94BC47B16D}" type="datetime'''''''202''5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A413CAE2-D493-CB83-B0BA-1684DCA04027}"/>
              </a:ext>
            </a:extLst>
          </p:cNvPr>
          <p:cNvSpPr txBox="1"/>
          <p:nvPr/>
        </p:nvSpPr>
        <p:spPr>
          <a:xfrm>
            <a:off x="3595342" y="5116355"/>
            <a:ext cx="4543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Intercomunicadores Pedestal</a:t>
            </a:r>
          </a:p>
        </p:txBody>
      </p:sp>
      <p:graphicFrame>
        <p:nvGraphicFramePr>
          <p:cNvPr id="121" name="Objeto 120">
            <a:extLst>
              <a:ext uri="{FF2B5EF4-FFF2-40B4-BE49-F238E27FC236}">
                <a16:creationId xmlns:a16="http://schemas.microsoft.com/office/drawing/2014/main" id="{E756EB94-AD09-03F9-0135-32617AAE22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7728" y="1196752"/>
          <a:ext cx="5914276" cy="2089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Worksheet" r:id="rId77" imgW="9525148" imgH="3365573" progId="Excel.Sheet.12">
                  <p:link updateAutomatic="1"/>
                </p:oleObj>
              </mc:Choice>
              <mc:Fallback>
                <p:oleObj name="Worksheet" r:id="rId77" imgW="9525148" imgH="3365573" progId="Excel.Sheet.12">
                  <p:link updateAutomatic="1"/>
                  <p:pic>
                    <p:nvPicPr>
                      <p:cNvPr id="121" name="Objeto 120">
                        <a:extLst>
                          <a:ext uri="{FF2B5EF4-FFF2-40B4-BE49-F238E27FC236}">
                            <a16:creationId xmlns:a16="http://schemas.microsoft.com/office/drawing/2014/main" id="{E756EB94-AD09-03F9-0135-32617AAE22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3647728" y="1196752"/>
                        <a:ext cx="5914276" cy="2089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99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do Paciente – Dr. Felipe / Treinamento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Médico -   Dr. Paulo / Produtividade e Escalas Médicas – Dra. Mariana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47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7C8CC41-E4B8-4417-9A28-60E2A500D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8" y="116632"/>
            <a:ext cx="10920536" cy="58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2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1ACE1E73-9C21-4493-A885-3476477F2595}"/>
              </a:ext>
            </a:extLst>
          </p:cNvPr>
          <p:cNvGraphicFramePr>
            <a:graphicFrameLocks noGrp="1"/>
          </p:cNvGraphicFramePr>
          <p:nvPr/>
        </p:nvGraphicFramePr>
        <p:xfrm>
          <a:off x="9257491" y="3672384"/>
          <a:ext cx="2772027" cy="1072116"/>
        </p:xfrm>
        <a:graphic>
          <a:graphicData uri="http://schemas.openxmlformats.org/drawingml/2006/table">
            <a:tbl>
              <a:tblPr/>
              <a:tblGrid>
                <a:gridCol w="2772027">
                  <a:extLst>
                    <a:ext uri="{9D8B030D-6E8A-4147-A177-3AD203B41FA5}">
                      <a16:colId xmlns:a16="http://schemas.microsoft.com/office/drawing/2014/main" val="3140470806"/>
                    </a:ext>
                  </a:extLst>
                </a:gridCol>
              </a:tblGrid>
              <a:tr h="26802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Média de Manifestações por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79577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Média 2022 - 307,25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937609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2023 - 169,5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77082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2024 - 142,4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976320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A10662B9-C214-480D-87B6-4F74AC13E1BF}"/>
              </a:ext>
            </a:extLst>
          </p:cNvPr>
          <p:cNvGraphicFramePr>
            <a:graphicFrameLocks/>
          </p:cNvGraphicFramePr>
          <p:nvPr/>
        </p:nvGraphicFramePr>
        <p:xfrm>
          <a:off x="232268" y="627629"/>
          <a:ext cx="11484345" cy="295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58FD830E-2A18-4849-8DDE-D5F92D409108}"/>
              </a:ext>
            </a:extLst>
          </p:cNvPr>
          <p:cNvGraphicFramePr>
            <a:graphicFrameLocks/>
          </p:cNvGraphicFramePr>
          <p:nvPr/>
        </p:nvGraphicFramePr>
        <p:xfrm>
          <a:off x="-19048" y="3584188"/>
          <a:ext cx="10052634" cy="2797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Janeiro 2025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803ACB8-340E-4181-ADF6-19968F5AAFF9}"/>
              </a:ext>
            </a:extLst>
          </p:cNvPr>
          <p:cNvGraphicFramePr>
            <a:graphicFrameLocks/>
          </p:cNvGraphicFramePr>
          <p:nvPr/>
        </p:nvGraphicFramePr>
        <p:xfrm>
          <a:off x="268448" y="624373"/>
          <a:ext cx="10580079" cy="2647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42B5E340-0772-458C-8F9F-300D04A72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80" y="3076707"/>
            <a:ext cx="4680520" cy="1019175"/>
          </a:xfrm>
          <a:prstGeom prst="rect">
            <a:avLst/>
          </a:prstGeom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1ABD8C5-5C16-4060-8800-40AE7DC0D406}"/>
              </a:ext>
            </a:extLst>
          </p:cNvPr>
          <p:cNvGraphicFramePr>
            <a:graphicFrameLocks/>
          </p:cNvGraphicFramePr>
          <p:nvPr/>
        </p:nvGraphicFramePr>
        <p:xfrm>
          <a:off x="119336" y="4065024"/>
          <a:ext cx="7776864" cy="246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6800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Janeiro 2025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010287F-8150-425B-860B-842CD1656749}"/>
              </a:ext>
            </a:extLst>
          </p:cNvPr>
          <p:cNvGraphicFramePr>
            <a:graphicFrameLocks/>
          </p:cNvGraphicFramePr>
          <p:nvPr/>
        </p:nvGraphicFramePr>
        <p:xfrm>
          <a:off x="319329" y="702955"/>
          <a:ext cx="5056591" cy="2464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FDC016A-E3B6-4494-AD51-85F075097658}"/>
              </a:ext>
            </a:extLst>
          </p:cNvPr>
          <p:cNvGraphicFramePr>
            <a:graphicFrameLocks/>
          </p:cNvGraphicFramePr>
          <p:nvPr/>
        </p:nvGraphicFramePr>
        <p:xfrm>
          <a:off x="5375920" y="702955"/>
          <a:ext cx="6552728" cy="2464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8E1BACA-0AD6-4A28-B1D7-F1F20BD069DD}"/>
              </a:ext>
            </a:extLst>
          </p:cNvPr>
          <p:cNvGraphicFramePr>
            <a:graphicFrameLocks/>
          </p:cNvGraphicFramePr>
          <p:nvPr/>
        </p:nvGraphicFramePr>
        <p:xfrm>
          <a:off x="263352" y="3314744"/>
          <a:ext cx="11163292" cy="270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73379"/>
            <a:ext cx="6653916" cy="479441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194" dirty="0">
                <a:solidFill>
                  <a:srgbClr val="084F92"/>
                </a:solidFill>
              </a:rPr>
              <a:t>Evolutivo</a:t>
            </a:r>
            <a:r>
              <a:rPr sz="2698" spc="42" dirty="0">
                <a:solidFill>
                  <a:srgbClr val="084F92"/>
                </a:solidFill>
              </a:rPr>
              <a:t> </a:t>
            </a:r>
            <a:r>
              <a:rPr sz="2698" spc="406" dirty="0">
                <a:solidFill>
                  <a:srgbClr val="084F92"/>
                </a:solidFill>
              </a:rPr>
              <a:t>NPS</a:t>
            </a:r>
            <a:r>
              <a:rPr sz="2698" spc="61" dirty="0">
                <a:solidFill>
                  <a:srgbClr val="084F92"/>
                </a:solidFill>
              </a:rPr>
              <a:t> </a:t>
            </a:r>
            <a:r>
              <a:rPr sz="2698" spc="227" dirty="0">
                <a:solidFill>
                  <a:srgbClr val="084F92"/>
                </a:solidFill>
              </a:rPr>
              <a:t>Internação</a:t>
            </a:r>
            <a:r>
              <a:rPr sz="2698" spc="49" dirty="0">
                <a:solidFill>
                  <a:srgbClr val="084F92"/>
                </a:solidFill>
              </a:rPr>
              <a:t> </a:t>
            </a:r>
            <a:r>
              <a:rPr sz="2698" spc="115" dirty="0">
                <a:solidFill>
                  <a:srgbClr val="084F92"/>
                </a:solidFill>
              </a:rPr>
              <a:t>2025:</a:t>
            </a:r>
            <a:endParaRPr sz="2698" dirty="0"/>
          </a:p>
        </p:txBody>
      </p:sp>
      <p:grpSp>
        <p:nvGrpSpPr>
          <p:cNvPr id="3" name="object 3"/>
          <p:cNvGrpSpPr/>
          <p:nvPr/>
        </p:nvGrpSpPr>
        <p:grpSpPr>
          <a:xfrm>
            <a:off x="645796" y="2009253"/>
            <a:ext cx="10843418" cy="1813654"/>
            <a:chOff x="1064260" y="3313407"/>
            <a:chExt cx="17881600" cy="2990850"/>
          </a:xfrm>
        </p:grpSpPr>
        <p:sp>
          <p:nvSpPr>
            <p:cNvPr id="4" name="object 4"/>
            <p:cNvSpPr/>
            <p:nvPr/>
          </p:nvSpPr>
          <p:spPr>
            <a:xfrm>
              <a:off x="1395978" y="3313407"/>
              <a:ext cx="827405" cy="2985770"/>
            </a:xfrm>
            <a:custGeom>
              <a:avLst/>
              <a:gdLst/>
              <a:ahLst/>
              <a:cxnLst/>
              <a:rect l="l" t="t" r="r" b="b"/>
              <a:pathLst>
                <a:path w="827405" h="2985770">
                  <a:moveTo>
                    <a:pt x="826781" y="0"/>
                  </a:moveTo>
                  <a:lnTo>
                    <a:pt x="0" y="0"/>
                  </a:lnTo>
                  <a:lnTo>
                    <a:pt x="0" y="2985458"/>
                  </a:lnTo>
                  <a:lnTo>
                    <a:pt x="826781" y="2985458"/>
                  </a:lnTo>
                  <a:lnTo>
                    <a:pt x="826781" y="0"/>
                  </a:lnTo>
                  <a:close/>
                </a:path>
              </a:pathLst>
            </a:custGeom>
            <a:solidFill>
              <a:srgbClr val="006A6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064260" y="6298865"/>
              <a:ext cx="17881600" cy="0"/>
            </a:xfrm>
            <a:custGeom>
              <a:avLst/>
              <a:gdLst/>
              <a:ahLst/>
              <a:cxnLst/>
              <a:rect l="l" t="t" r="r" b="b"/>
              <a:pathLst>
                <a:path w="17881600">
                  <a:moveTo>
                    <a:pt x="0" y="0"/>
                  </a:moveTo>
                  <a:lnTo>
                    <a:pt x="1788134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60710" y="1691286"/>
            <a:ext cx="51175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76" dirty="0">
                <a:latin typeface="Calibri"/>
                <a:cs typeface="Calibri"/>
              </a:rPr>
              <a:t>73,7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4156" y="3834033"/>
            <a:ext cx="38159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21" dirty="0">
                <a:solidFill>
                  <a:srgbClr val="D9D9D9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7864" y="3842541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D9D9D9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31621" y="3818349"/>
            <a:ext cx="467083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27" dirty="0">
                <a:solidFill>
                  <a:srgbClr val="D9D9D9"/>
                </a:solidFill>
                <a:latin typeface="Calibri"/>
                <a:cs typeface="Calibri"/>
              </a:rPr>
              <a:t>Fev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2429" y="3790600"/>
            <a:ext cx="464003" cy="68443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11552" marR="3081" indent="-4236">
              <a:lnSpc>
                <a:spcPct val="112900"/>
              </a:lnSpc>
              <a:spcBef>
                <a:spcPts val="61"/>
              </a:spcBef>
            </a:pPr>
            <a:r>
              <a:rPr sz="2001" spc="273" dirty="0">
                <a:solidFill>
                  <a:srgbClr val="1B170F"/>
                </a:solidFill>
                <a:latin typeface="Calibri"/>
                <a:cs typeface="Calibri"/>
              </a:rPr>
              <a:t>Jan </a:t>
            </a:r>
            <a:r>
              <a:rPr sz="2001" b="1" spc="15" dirty="0">
                <a:solidFill>
                  <a:srgbClr val="5E5E5E"/>
                </a:solidFill>
                <a:latin typeface="Calibri"/>
                <a:cs typeface="Calibri"/>
              </a:rPr>
              <a:t>145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22393" y="3824762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D9D9D9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81324" y="3826540"/>
            <a:ext cx="1400865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36476" algn="l"/>
              </a:tabLst>
            </a:pPr>
            <a:r>
              <a:rPr sz="2001" spc="152" dirty="0">
                <a:solidFill>
                  <a:srgbClr val="D9D9D9"/>
                </a:solidFill>
                <a:latin typeface="Calibri"/>
                <a:cs typeface="Calibri"/>
              </a:rPr>
              <a:t>Mar</a:t>
            </a:r>
            <a:r>
              <a:rPr sz="2001" dirty="0">
                <a:solidFill>
                  <a:srgbClr val="D9D9D9"/>
                </a:solidFill>
                <a:latin typeface="Calibri"/>
                <a:cs typeface="Calibri"/>
              </a:rPr>
              <a:t>	</a:t>
            </a:r>
            <a:r>
              <a:rPr sz="2001" spc="206" dirty="0">
                <a:solidFill>
                  <a:srgbClr val="D9D9D9"/>
                </a:solidFill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32136" y="3829309"/>
            <a:ext cx="485566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93" dirty="0">
                <a:solidFill>
                  <a:srgbClr val="D9D9D9"/>
                </a:solidFill>
                <a:latin typeface="Calibri"/>
                <a:cs typeface="Calibri"/>
              </a:rPr>
              <a:t>Jun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61682" y="3842541"/>
            <a:ext cx="136389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869089" algn="l"/>
              </a:tabLst>
            </a:pPr>
            <a:r>
              <a:rPr sz="2001" spc="197" dirty="0">
                <a:solidFill>
                  <a:srgbClr val="D9D9D9"/>
                </a:solidFill>
                <a:latin typeface="Calibri"/>
                <a:cs typeface="Calibri"/>
              </a:rPr>
              <a:t>Set</a:t>
            </a:r>
            <a:r>
              <a:rPr sz="2001" dirty="0">
                <a:solidFill>
                  <a:srgbClr val="D9D9D9"/>
                </a:solidFill>
                <a:latin typeface="Calibri"/>
                <a:cs typeface="Calibri"/>
              </a:rPr>
              <a:t>	</a:t>
            </a:r>
            <a:r>
              <a:rPr sz="2001" spc="236" dirty="0">
                <a:solidFill>
                  <a:srgbClr val="D9D9D9"/>
                </a:solidFill>
                <a:latin typeface="Calibri"/>
                <a:cs typeface="Calibri"/>
              </a:rPr>
              <a:t>Out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0804" y="4240278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1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47517" y="1251878"/>
            <a:ext cx="141319" cy="150175"/>
          </a:xfrm>
          <a:custGeom>
            <a:avLst/>
            <a:gdLst/>
            <a:ahLst/>
            <a:cxnLst/>
            <a:rect l="l" t="t" r="r" b="b"/>
            <a:pathLst>
              <a:path w="233045" h="247650">
                <a:moveTo>
                  <a:pt x="232453" y="0"/>
                </a:moveTo>
                <a:lnTo>
                  <a:pt x="0" y="0"/>
                </a:lnTo>
                <a:lnTo>
                  <a:pt x="0" y="247531"/>
                </a:lnTo>
                <a:lnTo>
                  <a:pt x="232453" y="247531"/>
                </a:lnTo>
                <a:lnTo>
                  <a:pt x="232453" y="0"/>
                </a:lnTo>
                <a:close/>
              </a:path>
            </a:pathLst>
          </a:custGeom>
          <a:solidFill>
            <a:srgbClr val="006A6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 txBox="1"/>
          <p:nvPr/>
        </p:nvSpPr>
        <p:spPr>
          <a:xfrm>
            <a:off x="4550373" y="1222080"/>
            <a:ext cx="3393959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121" dirty="0">
                <a:solidFill>
                  <a:srgbClr val="A6A6A6"/>
                </a:solidFill>
                <a:latin typeface="Calibri"/>
                <a:cs typeface="Calibri"/>
              </a:rPr>
              <a:t>MATERNIDADE</a:t>
            </a:r>
            <a:r>
              <a:rPr sz="1001" b="1" spc="1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73" dirty="0">
                <a:solidFill>
                  <a:srgbClr val="A6A6A6"/>
                </a:solidFill>
                <a:latin typeface="Calibri"/>
                <a:cs typeface="Calibri"/>
              </a:rPr>
              <a:t>+</a:t>
            </a:r>
            <a:r>
              <a:rPr sz="1001" b="1" spc="2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121" dirty="0">
                <a:solidFill>
                  <a:srgbClr val="A6A6A6"/>
                </a:solidFill>
                <a:latin typeface="Calibri"/>
                <a:cs typeface="Calibri"/>
              </a:rPr>
              <a:t>INTERNAÇÃO</a:t>
            </a:r>
            <a:r>
              <a:rPr sz="1001" b="1" spc="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130" dirty="0">
                <a:solidFill>
                  <a:srgbClr val="A6A6A6"/>
                </a:solidFill>
                <a:latin typeface="Calibri"/>
                <a:cs typeface="Calibri"/>
              </a:rPr>
              <a:t>ADULTO</a:t>
            </a:r>
            <a:r>
              <a:rPr sz="1001" b="1" spc="3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73" dirty="0">
                <a:solidFill>
                  <a:srgbClr val="A6A6A6"/>
                </a:solidFill>
                <a:latin typeface="Calibri"/>
                <a:cs typeface="Calibri"/>
              </a:rPr>
              <a:t>+</a:t>
            </a:r>
            <a:r>
              <a:rPr sz="1001" b="1" spc="3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106" dirty="0">
                <a:solidFill>
                  <a:srgbClr val="A6A6A6"/>
                </a:solidFill>
                <a:latin typeface="Calibri"/>
                <a:cs typeface="Calibri"/>
              </a:rPr>
              <a:t>PEDIATRIA</a:t>
            </a:r>
            <a:endParaRPr sz="100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21778" y="3838286"/>
            <a:ext cx="144399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43407" algn="l"/>
              </a:tabLst>
            </a:pPr>
            <a:r>
              <a:rPr sz="2001" spc="143" dirty="0">
                <a:solidFill>
                  <a:srgbClr val="D9D9D9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D9D9D9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7798" y="900704"/>
            <a:ext cx="47748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52861" y="831646"/>
            <a:ext cx="1281110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221" dirty="0">
                <a:solidFill>
                  <a:srgbClr val="1B170F"/>
                </a:solidFill>
                <a:latin typeface="Calibri"/>
                <a:cs typeface="Calibri"/>
              </a:rPr>
              <a:t>YTD</a:t>
            </a:r>
            <a:r>
              <a:rPr sz="1789" b="1" spc="21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118" dirty="0">
                <a:solidFill>
                  <a:srgbClr val="1B170F"/>
                </a:solidFill>
                <a:latin typeface="Calibri"/>
                <a:cs typeface="Calibri"/>
              </a:rPr>
              <a:t>73,7pp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3466" y="777739"/>
            <a:ext cx="554223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b="1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b="1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b="1" spc="146" dirty="0">
                <a:solidFill>
                  <a:srgbClr val="5E5E5E"/>
                </a:solidFill>
                <a:latin typeface="Calibri"/>
                <a:cs typeface="Calibri"/>
              </a:rPr>
              <a:t>Aumento</a:t>
            </a:r>
            <a:r>
              <a:rPr sz="1182" b="1" spc="24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182" spc="24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no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88" dirty="0">
                <a:solidFill>
                  <a:srgbClr val="5E5E5E"/>
                </a:solidFill>
                <a:latin typeface="Calibri"/>
                <a:cs typeface="Calibri"/>
              </a:rPr>
              <a:t>mês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3" dirty="0">
                <a:solidFill>
                  <a:srgbClr val="5E5E5E"/>
                </a:solidFill>
                <a:latin typeface="Calibri"/>
                <a:cs typeface="Calibri"/>
              </a:rPr>
              <a:t>janeiro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b="1" spc="-27" dirty="0">
                <a:solidFill>
                  <a:srgbClr val="5E5E5E"/>
                </a:solidFill>
                <a:latin typeface="Calibri"/>
                <a:cs typeface="Calibri"/>
              </a:rPr>
              <a:t>1,5</a:t>
            </a:r>
            <a:r>
              <a:rPr sz="1182" b="1" spc="21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b="1" spc="115" dirty="0">
                <a:solidFill>
                  <a:srgbClr val="5E5E5E"/>
                </a:solidFill>
                <a:latin typeface="Calibri"/>
                <a:cs typeface="Calibri"/>
              </a:rPr>
              <a:t>pontos</a:t>
            </a:r>
            <a:r>
              <a:rPr sz="1182" b="1" spc="18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4" dirty="0">
                <a:solidFill>
                  <a:srgbClr val="5E5E5E"/>
                </a:solidFill>
                <a:latin typeface="Calibri"/>
                <a:cs typeface="Calibri"/>
              </a:rPr>
              <a:t>vs.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73" dirty="0">
                <a:solidFill>
                  <a:srgbClr val="5E5E5E"/>
                </a:solidFill>
                <a:latin typeface="Calibri"/>
                <a:cs typeface="Calibri"/>
              </a:rPr>
              <a:t>Dezembro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6" name="object 26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27" name="object 27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104516" y="5488555"/>
          <a:ext cx="11459136" cy="1104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3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33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898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937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53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3454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2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81,3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810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93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126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354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123882" y="5047769"/>
          <a:ext cx="11458751" cy="457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29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03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41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4571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234950" marR="113030" indent="-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" name="Imagem 30">
            <a:extLst>
              <a:ext uri="{FF2B5EF4-FFF2-40B4-BE49-F238E27FC236}">
                <a16:creationId xmlns:a16="http://schemas.microsoft.com/office/drawing/2014/main" id="{16EB02BB-A981-40C0-A176-45F41571E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65790"/>
            <a:ext cx="6653916" cy="894618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194" dirty="0">
                <a:solidFill>
                  <a:srgbClr val="084F92"/>
                </a:solidFill>
              </a:rPr>
              <a:t>Evolutivo</a:t>
            </a:r>
            <a:r>
              <a:rPr sz="2698" spc="36" dirty="0">
                <a:solidFill>
                  <a:srgbClr val="084F92"/>
                </a:solidFill>
              </a:rPr>
              <a:t> </a:t>
            </a:r>
            <a:r>
              <a:rPr sz="2698" spc="406" dirty="0">
                <a:solidFill>
                  <a:srgbClr val="084F92"/>
                </a:solidFill>
              </a:rPr>
              <a:t>NPS</a:t>
            </a:r>
            <a:r>
              <a:rPr sz="2698" spc="58" dirty="0">
                <a:solidFill>
                  <a:srgbClr val="084F92"/>
                </a:solidFill>
              </a:rPr>
              <a:t> </a:t>
            </a:r>
            <a:r>
              <a:rPr sz="2698" spc="227" dirty="0">
                <a:solidFill>
                  <a:srgbClr val="084F92"/>
                </a:solidFill>
              </a:rPr>
              <a:t>Internação</a:t>
            </a:r>
            <a:r>
              <a:rPr sz="2698" spc="45" dirty="0">
                <a:solidFill>
                  <a:srgbClr val="084F92"/>
                </a:solidFill>
              </a:rPr>
              <a:t> </a:t>
            </a:r>
            <a:r>
              <a:rPr sz="2698" spc="267" dirty="0">
                <a:solidFill>
                  <a:srgbClr val="084F92"/>
                </a:solidFill>
              </a:rPr>
              <a:t>2024</a:t>
            </a:r>
            <a:r>
              <a:rPr sz="2698" spc="42" dirty="0">
                <a:solidFill>
                  <a:srgbClr val="084F92"/>
                </a:solidFill>
              </a:rPr>
              <a:t> </a:t>
            </a:r>
            <a:r>
              <a:rPr sz="2698" spc="73" dirty="0">
                <a:solidFill>
                  <a:srgbClr val="084F92"/>
                </a:solidFill>
              </a:rPr>
              <a:t>vs.</a:t>
            </a:r>
            <a:r>
              <a:rPr sz="2698" spc="67" dirty="0">
                <a:solidFill>
                  <a:srgbClr val="084F92"/>
                </a:solidFill>
              </a:rPr>
              <a:t> </a:t>
            </a:r>
            <a:r>
              <a:rPr sz="2698" spc="1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1173616" y="274660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73,7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1396" y="303017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61,4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034" y="3338640"/>
            <a:ext cx="194843" cy="98883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>
              <a:spcBef>
                <a:spcPts val="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35746" y="4593668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71622">
              <a:spcBef>
                <a:spcPts val="737"/>
              </a:spcBef>
            </a:pPr>
            <a:r>
              <a:rPr sz="1182" b="1" spc="15" dirty="0">
                <a:solidFill>
                  <a:srgbClr val="006A6B"/>
                </a:solidFill>
                <a:latin typeface="Calibri"/>
                <a:cs typeface="Calibri"/>
              </a:rPr>
              <a:t>145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08599" y="4602519"/>
            <a:ext cx="384680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9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46617" y="4562898"/>
            <a:ext cx="37736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99920" y="4584398"/>
            <a:ext cx="4281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8" dirty="0">
                <a:solidFill>
                  <a:srgbClr val="0D0D0D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55804" y="4586518"/>
            <a:ext cx="41163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81886" y="4583916"/>
            <a:ext cx="38082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03441" y="4589439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28606" y="4602519"/>
            <a:ext cx="34578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52" dirty="0">
                <a:solidFill>
                  <a:srgbClr val="0D0D0D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8592" y="4913685"/>
            <a:ext cx="596850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30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85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97099" y="4602519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88" dirty="0">
                <a:solidFill>
                  <a:srgbClr val="0D0D0D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03180" y="4593668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6" dirty="0">
                <a:solidFill>
                  <a:srgbClr val="0D0D0D"/>
                </a:solidFill>
                <a:latin typeface="Calibri"/>
                <a:cs typeface="Calibri"/>
              </a:rPr>
              <a:t>Nov</a:t>
            </a:r>
            <a:r>
              <a:rPr sz="1607" spc="106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32119" y="4598139"/>
            <a:ext cx="41047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0D0D0D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3551" y="1502032"/>
            <a:ext cx="3478673" cy="34314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51447">
              <a:lnSpc>
                <a:spcPts val="1304"/>
              </a:lnSpc>
              <a:spcBef>
                <a:spcPts val="76"/>
              </a:spcBef>
              <a:tabLst>
                <a:tab pos="479790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73" dirty="0">
                <a:solidFill>
                  <a:srgbClr val="5E5E5E"/>
                </a:solidFill>
                <a:latin typeface="Calibri"/>
                <a:cs typeface="Calibri"/>
              </a:rPr>
              <a:t>começa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a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2024.</a:t>
            </a:r>
            <a:endParaRPr sz="1182">
              <a:latin typeface="Calibri"/>
              <a:cs typeface="Calibri"/>
            </a:endParaRPr>
          </a:p>
          <a:p>
            <a:pPr marL="7701">
              <a:lnSpc>
                <a:spcPts val="1304"/>
              </a:lnSpc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48381" y="926318"/>
            <a:ext cx="3042010" cy="55465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00"/>
              </a:lnSpc>
              <a:spcBef>
                <a:spcPts val="58"/>
              </a:spcBef>
            </a:pPr>
            <a:r>
              <a:rPr sz="1789" b="1" spc="221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24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2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006A6B"/>
                </a:solidFill>
                <a:latin typeface="Calibri"/>
                <a:cs typeface="Calibri"/>
              </a:rPr>
              <a:t>–</a:t>
            </a:r>
            <a:r>
              <a:rPr sz="1789" b="1" spc="4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006A6B"/>
                </a:solidFill>
                <a:latin typeface="Calibri"/>
                <a:cs typeface="Calibri"/>
              </a:rPr>
              <a:t>Dez</a:t>
            </a:r>
            <a:r>
              <a:rPr sz="1789" b="1" spc="33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82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3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18" dirty="0">
                <a:solidFill>
                  <a:srgbClr val="006A6B"/>
                </a:solidFill>
                <a:latin typeface="Calibri"/>
                <a:cs typeface="Calibri"/>
              </a:rPr>
              <a:t>73,7pp </a:t>
            </a:r>
            <a:r>
              <a:rPr sz="1789" b="1" spc="218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2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3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4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A6A6A6"/>
                </a:solidFill>
                <a:latin typeface="Calibri"/>
                <a:cs typeface="Calibri"/>
              </a:rPr>
              <a:t>Dez</a:t>
            </a:r>
            <a:r>
              <a:rPr sz="1789" b="1" spc="33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18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3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82" dirty="0">
                <a:solidFill>
                  <a:srgbClr val="A6A6A6"/>
                </a:solidFill>
                <a:latin typeface="Calibri"/>
                <a:cs typeface="Calibri"/>
              </a:rPr>
              <a:t>61,4pp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0" name="object 30"/>
          <p:cNvGrpSpPr/>
          <p:nvPr/>
        </p:nvGrpSpPr>
        <p:grpSpPr>
          <a:xfrm>
            <a:off x="-4334" y="-4762"/>
            <a:ext cx="194843" cy="1755509"/>
            <a:chOff x="-7853" y="-7853"/>
            <a:chExt cx="321310" cy="2894965"/>
          </a:xfrm>
        </p:grpSpPr>
        <p:sp>
          <p:nvSpPr>
            <p:cNvPr id="31" name="object 31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0"/>
                  </a:lnTo>
                  <a:lnTo>
                    <a:pt x="0" y="2879036"/>
                  </a:lnTo>
                  <a:lnTo>
                    <a:pt x="305277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2879036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114957" y="4902224"/>
            <a:ext cx="9142202" cy="567630"/>
          </a:xfrm>
          <a:prstGeom prst="rect">
            <a:avLst/>
          </a:prstGeom>
        </p:spPr>
        <p:txBody>
          <a:bodyPr vert="horz" wrap="square" lIns="0" tIns="21564" rIns="0" bIns="0" rtlCol="0">
            <a:spAutoFit/>
          </a:bodyPr>
          <a:lstStyle/>
          <a:p>
            <a:pPr marL="13092">
              <a:spcBef>
                <a:spcPts val="170"/>
              </a:spcBef>
              <a:tabLst>
                <a:tab pos="814795" algn="l"/>
                <a:tab pos="1733943" algn="l"/>
                <a:tab pos="2561446" algn="l"/>
                <a:tab pos="3440547" algn="l"/>
                <a:tab pos="4360465" algn="l"/>
                <a:tab pos="5253043" algn="l"/>
                <a:tab pos="6152938" algn="l"/>
                <a:tab pos="7082482" algn="l"/>
                <a:tab pos="7975445" algn="l"/>
                <a:tab pos="8901139" algn="l"/>
              </a:tabLst>
            </a:pPr>
            <a:r>
              <a:rPr sz="1774" b="1" spc="104" baseline="-1424" dirty="0">
                <a:solidFill>
                  <a:srgbClr val="006A6B"/>
                </a:solidFill>
                <a:latin typeface="Calibri"/>
                <a:cs typeface="Calibri"/>
              </a:rPr>
              <a:t>72</a:t>
            </a:r>
            <a:r>
              <a:rPr sz="1774" b="1" baseline="-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122" baseline="1424" dirty="0">
                <a:solidFill>
                  <a:srgbClr val="006A6B"/>
                </a:solidFill>
                <a:latin typeface="Calibri"/>
                <a:cs typeface="Calibri"/>
              </a:rPr>
              <a:t>95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182" b="1" spc="64" dirty="0">
                <a:solidFill>
                  <a:srgbClr val="006A6B"/>
                </a:solidFill>
                <a:latin typeface="Calibri"/>
                <a:cs typeface="Calibri"/>
              </a:rPr>
              <a:t>75</a:t>
            </a:r>
            <a:r>
              <a:rPr sz="1182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195" baseline="1424" dirty="0">
                <a:solidFill>
                  <a:srgbClr val="006A6B"/>
                </a:solidFill>
                <a:latin typeface="Calibri"/>
                <a:cs typeface="Calibri"/>
              </a:rPr>
              <a:t>74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77" baseline="1424" dirty="0">
                <a:solidFill>
                  <a:srgbClr val="006A6B"/>
                </a:solidFill>
                <a:latin typeface="Calibri"/>
                <a:cs typeface="Calibri"/>
              </a:rPr>
              <a:t>140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-2849" dirty="0">
                <a:solidFill>
                  <a:srgbClr val="006A6B"/>
                </a:solidFill>
                <a:latin typeface="Calibri"/>
                <a:cs typeface="Calibri"/>
              </a:rPr>
              <a:t>172</a:t>
            </a:r>
            <a:r>
              <a:rPr sz="1774" b="1" baseline="-2849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182" b="1" spc="18" dirty="0">
                <a:solidFill>
                  <a:srgbClr val="006A6B"/>
                </a:solidFill>
                <a:latin typeface="Calibri"/>
                <a:cs typeface="Calibri"/>
              </a:rPr>
              <a:t>154</a:t>
            </a:r>
            <a:r>
              <a:rPr sz="1182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1424" dirty="0">
                <a:solidFill>
                  <a:srgbClr val="006A6B"/>
                </a:solidFill>
                <a:latin typeface="Calibri"/>
                <a:cs typeface="Calibri"/>
              </a:rPr>
              <a:t>151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8547" dirty="0">
                <a:solidFill>
                  <a:srgbClr val="006A6B"/>
                </a:solidFill>
                <a:latin typeface="Calibri"/>
                <a:cs typeface="Calibri"/>
              </a:rPr>
              <a:t>141</a:t>
            </a:r>
            <a:r>
              <a:rPr sz="1774" b="1" baseline="8547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7122" dirty="0">
                <a:solidFill>
                  <a:srgbClr val="006A6B"/>
                </a:solidFill>
                <a:latin typeface="Calibri"/>
                <a:cs typeface="Calibri"/>
              </a:rPr>
              <a:t>185</a:t>
            </a:r>
            <a:r>
              <a:rPr sz="1774" b="1" baseline="7122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22" baseline="8547" dirty="0">
                <a:solidFill>
                  <a:srgbClr val="006A6B"/>
                </a:solidFill>
                <a:latin typeface="Calibri"/>
                <a:cs typeface="Calibri"/>
              </a:rPr>
              <a:t>187</a:t>
            </a:r>
            <a:endParaRPr sz="1774" baseline="8547">
              <a:latin typeface="Calibri"/>
              <a:cs typeface="Calibri"/>
            </a:endParaRPr>
          </a:p>
          <a:p>
            <a:pPr>
              <a:spcBef>
                <a:spcPts val="49"/>
              </a:spcBef>
            </a:pPr>
            <a:endParaRPr sz="1182">
              <a:latin typeface="Calibri"/>
              <a:cs typeface="Calibri"/>
            </a:endParaRPr>
          </a:p>
          <a:p>
            <a:pPr>
              <a:spcBef>
                <a:spcPts val="3"/>
              </a:spcBef>
              <a:tabLst>
                <a:tab pos="778599" algn="l"/>
                <a:tab pos="1696207" algn="l"/>
                <a:tab pos="2566066" algn="l"/>
                <a:tab pos="3487910" algn="l"/>
                <a:tab pos="4373942" algn="l"/>
                <a:tab pos="5317349" algn="l"/>
                <a:tab pos="6193369" algn="l"/>
                <a:tab pos="7132155" algn="l"/>
                <a:tab pos="8024349" algn="l"/>
                <a:tab pos="8935410" algn="l"/>
              </a:tabLst>
            </a:pPr>
            <a:r>
              <a:rPr sz="1774" b="1" spc="-22" baseline="1424" dirty="0">
                <a:solidFill>
                  <a:srgbClr val="A6A6A6"/>
                </a:solidFill>
                <a:latin typeface="Calibri"/>
                <a:cs typeface="Calibri"/>
              </a:rPr>
              <a:t>116</a:t>
            </a:r>
            <a:r>
              <a:rPr sz="1774" b="1" baseline="1424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1424" dirty="0">
                <a:solidFill>
                  <a:srgbClr val="A6A6A6"/>
                </a:solidFill>
                <a:latin typeface="Calibri"/>
                <a:cs typeface="Calibri"/>
              </a:rPr>
              <a:t>101</a:t>
            </a:r>
            <a:r>
              <a:rPr sz="1774" b="1" baseline="1424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182" b="1" spc="143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r>
              <a:rPr sz="1182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5698" dirty="0">
                <a:solidFill>
                  <a:srgbClr val="A6A6A6"/>
                </a:solidFill>
                <a:latin typeface="Calibri"/>
                <a:cs typeface="Calibri"/>
              </a:rPr>
              <a:t>103</a:t>
            </a:r>
            <a:r>
              <a:rPr sz="1774" b="1" baseline="5698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13" baseline="2849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r>
              <a:rPr sz="1774" b="1" baseline="2849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13" baseline="2849" dirty="0">
                <a:solidFill>
                  <a:srgbClr val="A6A6A6"/>
                </a:solidFill>
                <a:latin typeface="Calibri"/>
                <a:cs typeface="Calibri"/>
              </a:rPr>
              <a:t>64</a:t>
            </a:r>
            <a:r>
              <a:rPr sz="1774" b="1" baseline="2849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9971" dirty="0">
                <a:solidFill>
                  <a:srgbClr val="A6A6A6"/>
                </a:solidFill>
                <a:latin typeface="Calibri"/>
                <a:cs typeface="Calibri"/>
              </a:rPr>
              <a:t>81</a:t>
            </a:r>
            <a:r>
              <a:rPr sz="1774" b="1" baseline="997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168" baseline="7122" dirty="0">
                <a:solidFill>
                  <a:srgbClr val="A6A6A6"/>
                </a:solidFill>
                <a:latin typeface="Calibri"/>
                <a:cs typeface="Calibri"/>
              </a:rPr>
              <a:t>99</a:t>
            </a:r>
            <a:r>
              <a:rPr sz="1774" b="1" baseline="7122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11396" dirty="0">
                <a:solidFill>
                  <a:srgbClr val="A6A6A6"/>
                </a:solidFill>
                <a:latin typeface="Calibri"/>
                <a:cs typeface="Calibri"/>
              </a:rPr>
              <a:t>71</a:t>
            </a:r>
            <a:r>
              <a:rPr sz="1774" b="1" baseline="11396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141" baseline="9971" dirty="0">
                <a:solidFill>
                  <a:srgbClr val="A6A6A6"/>
                </a:solidFill>
                <a:latin typeface="Calibri"/>
                <a:cs typeface="Calibri"/>
              </a:rPr>
              <a:t>79</a:t>
            </a:r>
            <a:r>
              <a:rPr sz="1774" b="1" baseline="997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146" baseline="8547" dirty="0">
                <a:solidFill>
                  <a:srgbClr val="A6A6A6"/>
                </a:solidFill>
                <a:latin typeface="Calibri"/>
                <a:cs typeface="Calibri"/>
              </a:rPr>
              <a:t>38</a:t>
            </a:r>
            <a:endParaRPr sz="1774" baseline="8547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1735" y="5313289"/>
            <a:ext cx="61148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6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2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15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21111" y="5290875"/>
            <a:ext cx="20485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7" dirty="0">
                <a:solidFill>
                  <a:srgbClr val="A6A6A6"/>
                </a:solidFill>
                <a:latin typeface="Calibri"/>
                <a:cs typeface="Calibri"/>
              </a:rPr>
              <a:t>70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0546" y="6005281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006A6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7" name="object 37"/>
          <p:cNvSpPr/>
          <p:nvPr/>
        </p:nvSpPr>
        <p:spPr>
          <a:xfrm>
            <a:off x="413022" y="6280344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38"/>
          <p:cNvSpPr txBox="1"/>
          <p:nvPr/>
        </p:nvSpPr>
        <p:spPr>
          <a:xfrm>
            <a:off x="1068150" y="5794090"/>
            <a:ext cx="820958" cy="547293"/>
          </a:xfrm>
          <a:prstGeom prst="rect">
            <a:avLst/>
          </a:prstGeom>
        </p:spPr>
        <p:txBody>
          <a:bodyPr vert="horz" wrap="square" lIns="0" tIns="92801" rIns="0" bIns="0" rtlCol="0">
            <a:spAutoFit/>
          </a:bodyPr>
          <a:lstStyle/>
          <a:p>
            <a:pPr marL="7701">
              <a:spcBef>
                <a:spcPts val="731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  <a:p>
            <a:pPr marL="13862">
              <a:spcBef>
                <a:spcPts val="676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53493" y="4852457"/>
            <a:ext cx="9600815" cy="835975"/>
          </a:xfrm>
          <a:custGeom>
            <a:avLst/>
            <a:gdLst/>
            <a:ahLst/>
            <a:cxnLst/>
            <a:rect l="l" t="t" r="r" b="b"/>
            <a:pathLst>
              <a:path w="15832455" h="1378584">
                <a:moveTo>
                  <a:pt x="15831978" y="0"/>
                </a:moveTo>
                <a:lnTo>
                  <a:pt x="0" y="0"/>
                </a:lnTo>
                <a:lnTo>
                  <a:pt x="0" y="1378387"/>
                </a:lnTo>
                <a:lnTo>
                  <a:pt x="15831978" y="1378387"/>
                </a:lnTo>
                <a:lnTo>
                  <a:pt x="15831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0371385D-5F5E-4160-AF9A-0A7B83955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62512"/>
            <a:ext cx="6653916" cy="501175"/>
          </a:xfrm>
          <a:prstGeom prst="rect">
            <a:avLst/>
          </a:prstGeom>
        </p:spPr>
        <p:txBody>
          <a:bodyPr vert="horz" wrap="square" lIns="0" tIns="85165" rIns="0" bIns="0" rtlCol="0" anchor="ctr">
            <a:spAutoFit/>
          </a:bodyPr>
          <a:lstStyle/>
          <a:p>
            <a:pPr marL="418950">
              <a:spcBef>
                <a:spcPts val="61"/>
              </a:spcBef>
            </a:pPr>
            <a:r>
              <a:rPr sz="2698" spc="194" dirty="0">
                <a:solidFill>
                  <a:srgbClr val="084F92"/>
                </a:solidFill>
              </a:rPr>
              <a:t>Evolutivo</a:t>
            </a:r>
            <a:r>
              <a:rPr sz="2698" spc="39" dirty="0">
                <a:solidFill>
                  <a:srgbClr val="084F92"/>
                </a:solidFill>
              </a:rPr>
              <a:t> </a:t>
            </a:r>
            <a:r>
              <a:rPr sz="2698" spc="406" dirty="0">
                <a:solidFill>
                  <a:srgbClr val="084F92"/>
                </a:solidFill>
              </a:rPr>
              <a:t>NPS</a:t>
            </a:r>
            <a:r>
              <a:rPr sz="2698" spc="58" dirty="0">
                <a:solidFill>
                  <a:srgbClr val="084F92"/>
                </a:solidFill>
              </a:rPr>
              <a:t> </a:t>
            </a:r>
            <a:r>
              <a:rPr sz="2698" spc="230" dirty="0">
                <a:solidFill>
                  <a:srgbClr val="084F92"/>
                </a:solidFill>
              </a:rPr>
              <a:t>Ambulatório</a:t>
            </a:r>
            <a:r>
              <a:rPr sz="2698" spc="42" dirty="0">
                <a:solidFill>
                  <a:srgbClr val="084F92"/>
                </a:solidFill>
              </a:rPr>
              <a:t> </a:t>
            </a:r>
            <a:r>
              <a:rPr sz="2698" spc="1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696085" y="2096877"/>
            <a:ext cx="10915040" cy="1694284"/>
            <a:chOff x="1147190" y="3457905"/>
            <a:chExt cx="17999710" cy="2794000"/>
          </a:xfrm>
        </p:grpSpPr>
        <p:sp>
          <p:nvSpPr>
            <p:cNvPr id="4" name="object 4"/>
            <p:cNvSpPr/>
            <p:nvPr/>
          </p:nvSpPr>
          <p:spPr>
            <a:xfrm>
              <a:off x="1480164" y="3457905"/>
              <a:ext cx="833119" cy="2788285"/>
            </a:xfrm>
            <a:custGeom>
              <a:avLst/>
              <a:gdLst/>
              <a:ahLst/>
              <a:cxnLst/>
              <a:rect l="l" t="t" r="r" b="b"/>
              <a:pathLst>
                <a:path w="833119" h="2788285">
                  <a:moveTo>
                    <a:pt x="833063" y="0"/>
                  </a:moveTo>
                  <a:lnTo>
                    <a:pt x="0" y="0"/>
                  </a:lnTo>
                  <a:lnTo>
                    <a:pt x="0" y="2788187"/>
                  </a:lnTo>
                  <a:lnTo>
                    <a:pt x="833063" y="2788187"/>
                  </a:lnTo>
                  <a:lnTo>
                    <a:pt x="833063" y="0"/>
                  </a:lnTo>
                  <a:close/>
                </a:path>
              </a:pathLst>
            </a:custGeom>
            <a:solidFill>
              <a:srgbClr val="0994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147190" y="6246092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53597" y="3838286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7544" y="3775369"/>
            <a:ext cx="472089" cy="70598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indent="7701">
              <a:lnSpc>
                <a:spcPct val="117100"/>
              </a:lnSpc>
              <a:spcBef>
                <a:spcPts val="61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 </a:t>
            </a:r>
            <a:r>
              <a:rPr sz="2001" b="1" spc="-15" dirty="0">
                <a:solidFill>
                  <a:srgbClr val="0D0D0D"/>
                </a:solidFill>
                <a:latin typeface="Calibri"/>
                <a:cs typeface="Calibri"/>
              </a:rPr>
              <a:t>167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58945" y="3842541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31621" y="3818349"/>
            <a:ext cx="467083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27" dirty="0">
                <a:solidFill>
                  <a:srgbClr val="F1F1F1"/>
                </a:solidFill>
                <a:latin typeface="Calibri"/>
                <a:cs typeface="Calibri"/>
              </a:rPr>
              <a:t>Fev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8838" y="3792888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87097" y="3826540"/>
            <a:ext cx="5094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52" dirty="0">
                <a:solidFill>
                  <a:srgbClr val="F1F1F1"/>
                </a:solidFill>
                <a:latin typeface="Calibri"/>
                <a:cs typeface="Calibri"/>
              </a:rPr>
              <a:t>Mar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29180" y="3855811"/>
            <a:ext cx="471704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06" dirty="0">
                <a:solidFill>
                  <a:srgbClr val="F1F1F1"/>
                </a:solidFill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05748" y="3826540"/>
            <a:ext cx="42780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0804" y="4240278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1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08336" y="3838287"/>
            <a:ext cx="225724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521" algn="l"/>
                <a:tab pos="1756662" algn="l"/>
              </a:tabLst>
            </a:pPr>
            <a:r>
              <a:rPr sz="3002" spc="355" baseline="1683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r>
              <a:rPr sz="3002" baseline="1683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45981" y="1163727"/>
            <a:ext cx="1353117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130" dirty="0">
                <a:solidFill>
                  <a:srgbClr val="1B170F"/>
                </a:solidFill>
                <a:latin typeface="Calibri"/>
                <a:cs typeface="Calibri"/>
              </a:rPr>
              <a:t>YTD:</a:t>
            </a:r>
            <a:r>
              <a:rPr sz="1789" b="1" spc="45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1B170F"/>
                </a:solidFill>
                <a:latin typeface="Calibri"/>
                <a:cs typeface="Calibri"/>
              </a:rPr>
              <a:t>68,9pp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7386" y="732593"/>
            <a:ext cx="393921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70" dirty="0">
                <a:solidFill>
                  <a:srgbClr val="5E5E5E"/>
                </a:solidFill>
                <a:latin typeface="Calibri"/>
                <a:cs typeface="Calibri"/>
              </a:rPr>
              <a:t>Aumento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73" dirty="0">
                <a:solidFill>
                  <a:srgbClr val="5E5E5E"/>
                </a:solidFill>
                <a:latin typeface="Calibri"/>
                <a:cs typeface="Calibri"/>
              </a:rPr>
              <a:t>0,5</a:t>
            </a:r>
            <a:r>
              <a:rPr sz="1182" spc="58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pontos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1" dirty="0">
                <a:solidFill>
                  <a:srgbClr val="5E5E5E"/>
                </a:solidFill>
                <a:latin typeface="Calibri"/>
                <a:cs typeface="Calibri"/>
              </a:rPr>
              <a:t>vs.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Dezembro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1" dirty="0">
                <a:solidFill>
                  <a:srgbClr val="5E5E5E"/>
                </a:solidFill>
                <a:latin typeface="Calibri"/>
                <a:cs typeface="Calibri"/>
              </a:rPr>
              <a:t>2024.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2" name="object 22"/>
          <p:cNvGrpSpPr/>
          <p:nvPr/>
        </p:nvGrpSpPr>
        <p:grpSpPr>
          <a:xfrm>
            <a:off x="-4334" y="-4762"/>
            <a:ext cx="166733" cy="1489430"/>
            <a:chOff x="-7853" y="-7853"/>
            <a:chExt cx="274955" cy="2456180"/>
          </a:xfrm>
        </p:grpSpPr>
        <p:sp>
          <p:nvSpPr>
            <p:cNvPr id="23" name="object 23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0"/>
                  </a:lnTo>
                  <a:lnTo>
                    <a:pt x="0" y="2440138"/>
                  </a:lnTo>
                  <a:lnTo>
                    <a:pt x="2587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2440138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91982" y="5382517"/>
          <a:ext cx="11557324" cy="1116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3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5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2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0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38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5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672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26920"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39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66,2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937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20,3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07"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0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91982" y="4868775"/>
          <a:ext cx="11518432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0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42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87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53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331470" marR="211454" indent="-11366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3547080" y="4555152"/>
            <a:ext cx="6172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522531" algn="l"/>
              </a:tabLst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9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6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65084" y="4544612"/>
            <a:ext cx="59222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161" dirty="0">
                <a:solidFill>
                  <a:srgbClr val="F1F1F1"/>
                </a:solidFill>
                <a:latin typeface="Calibri"/>
                <a:cs typeface="Calibri"/>
              </a:rPr>
              <a:t>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65226" y="4540485"/>
            <a:ext cx="62342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522531" algn="l"/>
              </a:tabLst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9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6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1182" spc="100" dirty="0">
                <a:solidFill>
                  <a:srgbClr val="F1F1F1"/>
                </a:solidFill>
                <a:latin typeface="Calibri"/>
                <a:cs typeface="Calibri"/>
              </a:rPr>
              <a:t>9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5506" y="1747061"/>
            <a:ext cx="540246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27" dirty="0">
                <a:solidFill>
                  <a:srgbClr val="5E5E5E"/>
                </a:solidFill>
                <a:latin typeface="Calibri"/>
                <a:cs typeface="Calibri"/>
              </a:rPr>
              <a:t>68,9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22344" y="4546898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61378" y="4540485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40221" y="4531976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077859" y="4532459"/>
            <a:ext cx="577597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906730" y="4536078"/>
            <a:ext cx="577597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65069" y="4513245"/>
            <a:ext cx="57798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2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A5BA587F-2199-44CA-A4D4-23B1AC3AE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95770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do Paciente – Dr. Felipe / Treinamento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Médico -   Dr. Paulo / Produtividade e Escalas Médicas – Dra. Mariana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703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65790"/>
            <a:ext cx="6653916" cy="894618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194" dirty="0">
                <a:solidFill>
                  <a:srgbClr val="084F92"/>
                </a:solidFill>
              </a:rPr>
              <a:t>Evolutivo</a:t>
            </a:r>
            <a:r>
              <a:rPr sz="2698" spc="36" dirty="0">
                <a:solidFill>
                  <a:srgbClr val="084F92"/>
                </a:solidFill>
              </a:rPr>
              <a:t> </a:t>
            </a:r>
            <a:r>
              <a:rPr sz="2698" spc="406" dirty="0">
                <a:solidFill>
                  <a:srgbClr val="084F92"/>
                </a:solidFill>
              </a:rPr>
              <a:t>NPS</a:t>
            </a:r>
            <a:r>
              <a:rPr sz="2698" spc="58" dirty="0">
                <a:solidFill>
                  <a:srgbClr val="084F92"/>
                </a:solidFill>
              </a:rPr>
              <a:t> </a:t>
            </a:r>
            <a:r>
              <a:rPr sz="2698" spc="230" dirty="0">
                <a:solidFill>
                  <a:srgbClr val="084F92"/>
                </a:solidFill>
              </a:rPr>
              <a:t>Ambulatório</a:t>
            </a:r>
            <a:r>
              <a:rPr sz="2698" spc="36" dirty="0">
                <a:solidFill>
                  <a:srgbClr val="084F92"/>
                </a:solidFill>
              </a:rPr>
              <a:t> </a:t>
            </a:r>
            <a:r>
              <a:rPr sz="2698" spc="267" dirty="0">
                <a:solidFill>
                  <a:srgbClr val="084F92"/>
                </a:solidFill>
              </a:rPr>
              <a:t>2024</a:t>
            </a:r>
            <a:r>
              <a:rPr sz="2698" spc="33" dirty="0">
                <a:solidFill>
                  <a:srgbClr val="084F92"/>
                </a:solidFill>
              </a:rPr>
              <a:t> </a:t>
            </a:r>
            <a:r>
              <a:rPr sz="2698" spc="73" dirty="0">
                <a:solidFill>
                  <a:srgbClr val="084F92"/>
                </a:solidFill>
              </a:rPr>
              <a:t>vs. </a:t>
            </a:r>
            <a:r>
              <a:rPr sz="2698" spc="1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1224476" y="280127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68,9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1396" y="3151456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55,8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035" y="3338640"/>
            <a:ext cx="195228" cy="121504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R="3466" algn="r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466" algn="r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466" algn="r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466" algn="r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466" algn="r">
              <a:spcBef>
                <a:spcPts val="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081" algn="r"/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6536" y="4574771"/>
            <a:ext cx="37582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112439">
              <a:spcBef>
                <a:spcPts val="946"/>
              </a:spcBef>
            </a:pPr>
            <a:r>
              <a:rPr sz="1182" b="1" spc="-15" dirty="0">
                <a:solidFill>
                  <a:srgbClr val="006A6B"/>
                </a:solidFill>
                <a:latin typeface="Calibri"/>
                <a:cs typeface="Calibri"/>
              </a:rPr>
              <a:t>167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8592" y="4913685"/>
            <a:ext cx="596850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30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85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9242" y="5313289"/>
            <a:ext cx="20485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1" dirty="0">
                <a:solidFill>
                  <a:srgbClr val="A6A6A6"/>
                </a:solidFill>
                <a:latin typeface="Calibri"/>
                <a:cs typeface="Calibri"/>
              </a:rPr>
              <a:t>86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551" y="1653215"/>
            <a:ext cx="4774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82890" y="1078535"/>
            <a:ext cx="3068580" cy="68468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7899"/>
              </a:lnSpc>
              <a:spcBef>
                <a:spcPts val="58"/>
              </a:spcBef>
            </a:pPr>
            <a:r>
              <a:rPr sz="1789" b="1" spc="218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8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30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39" dirty="0">
                <a:solidFill>
                  <a:srgbClr val="006A6B"/>
                </a:solidFill>
                <a:latin typeface="Calibri"/>
                <a:cs typeface="Calibri"/>
              </a:rPr>
              <a:t>-</a:t>
            </a:r>
            <a:r>
              <a:rPr sz="1789" b="1" spc="52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006A6B"/>
                </a:solidFill>
                <a:latin typeface="Calibri"/>
                <a:cs typeface="Calibri"/>
              </a:rPr>
              <a:t>Dez</a:t>
            </a:r>
            <a:r>
              <a:rPr sz="1789" b="1" spc="3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85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3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006A6B"/>
                </a:solidFill>
                <a:latin typeface="Calibri"/>
                <a:cs typeface="Calibri"/>
              </a:rPr>
              <a:t>68,9pp </a:t>
            </a:r>
            <a:r>
              <a:rPr sz="1789" b="1" spc="221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2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2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4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3" dirty="0">
                <a:solidFill>
                  <a:srgbClr val="A6A6A6"/>
                </a:solidFill>
                <a:latin typeface="Calibri"/>
                <a:cs typeface="Calibri"/>
              </a:rPr>
              <a:t>Dez</a:t>
            </a:r>
            <a:r>
              <a:rPr sz="1789" b="1" spc="33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15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4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21" dirty="0">
                <a:solidFill>
                  <a:srgbClr val="A6A6A6"/>
                </a:solidFill>
                <a:latin typeface="Calibri"/>
                <a:cs typeface="Calibri"/>
              </a:rPr>
              <a:t>55,8pp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400" y="1502032"/>
            <a:ext cx="358995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acumulado</a:t>
            </a:r>
            <a:r>
              <a:rPr sz="1182" spc="30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9" dirty="0">
                <a:solidFill>
                  <a:srgbClr val="5E5E5E"/>
                </a:solidFill>
                <a:latin typeface="Calibri"/>
                <a:cs typeface="Calibri"/>
              </a:rPr>
              <a:t>2023.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0" name="object 20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21" name="object 21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21735" y="5313289"/>
            <a:ext cx="61148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6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2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15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2C4C2BDC-E77B-462A-8324-928249A3D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58536"/>
            <a:ext cx="6653916" cy="509126"/>
          </a:xfrm>
          <a:prstGeom prst="rect">
            <a:avLst/>
          </a:prstGeom>
        </p:spPr>
        <p:txBody>
          <a:bodyPr vert="horz" wrap="square" lIns="0" tIns="93039" rIns="0" bIns="0" rtlCol="0" anchor="ctr">
            <a:spAutoFit/>
          </a:bodyPr>
          <a:lstStyle/>
          <a:p>
            <a:pPr marL="457841">
              <a:spcBef>
                <a:spcPts val="61"/>
              </a:spcBef>
            </a:pPr>
            <a:r>
              <a:rPr sz="2698" spc="194" dirty="0">
                <a:solidFill>
                  <a:srgbClr val="084F92"/>
                </a:solidFill>
              </a:rPr>
              <a:t>Evolutivo</a:t>
            </a:r>
            <a:r>
              <a:rPr sz="2698" spc="39" dirty="0">
                <a:solidFill>
                  <a:srgbClr val="084F92"/>
                </a:solidFill>
              </a:rPr>
              <a:t> </a:t>
            </a:r>
            <a:r>
              <a:rPr sz="2698" spc="406" dirty="0">
                <a:solidFill>
                  <a:srgbClr val="084F92"/>
                </a:solidFill>
              </a:rPr>
              <a:t>NPS</a:t>
            </a:r>
            <a:r>
              <a:rPr sz="2698" spc="58" dirty="0">
                <a:solidFill>
                  <a:srgbClr val="084F92"/>
                </a:solidFill>
              </a:rPr>
              <a:t> </a:t>
            </a:r>
            <a:r>
              <a:rPr sz="2698" spc="246" dirty="0">
                <a:solidFill>
                  <a:srgbClr val="084F92"/>
                </a:solidFill>
              </a:rPr>
              <a:t>Pronto</a:t>
            </a:r>
            <a:r>
              <a:rPr sz="2698" spc="45" dirty="0">
                <a:solidFill>
                  <a:srgbClr val="084F92"/>
                </a:solidFill>
              </a:rPr>
              <a:t> </a:t>
            </a:r>
            <a:r>
              <a:rPr sz="2698" spc="218" dirty="0">
                <a:solidFill>
                  <a:srgbClr val="084F92"/>
                </a:solidFill>
              </a:rPr>
              <a:t>Socorro</a:t>
            </a:r>
            <a:r>
              <a:rPr sz="2698" spc="39" dirty="0">
                <a:solidFill>
                  <a:srgbClr val="084F92"/>
                </a:solidFill>
              </a:rPr>
              <a:t> </a:t>
            </a:r>
            <a:r>
              <a:rPr sz="2698" spc="197" dirty="0">
                <a:solidFill>
                  <a:srgbClr val="084F92"/>
                </a:solidFill>
              </a:rPr>
              <a:t>-</a:t>
            </a:r>
            <a:r>
              <a:rPr sz="2698" spc="73" dirty="0">
                <a:solidFill>
                  <a:srgbClr val="084F92"/>
                </a:solidFill>
              </a:rPr>
              <a:t> </a:t>
            </a:r>
            <a:r>
              <a:rPr sz="2698" spc="1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494931" y="2886253"/>
            <a:ext cx="10915040" cy="546022"/>
            <a:chOff x="815472" y="4759645"/>
            <a:chExt cx="17999710" cy="900430"/>
          </a:xfrm>
        </p:grpSpPr>
        <p:sp>
          <p:nvSpPr>
            <p:cNvPr id="4" name="object 4"/>
            <p:cNvSpPr/>
            <p:nvPr/>
          </p:nvSpPr>
          <p:spPr>
            <a:xfrm>
              <a:off x="1148446" y="4759645"/>
              <a:ext cx="834390" cy="894715"/>
            </a:xfrm>
            <a:custGeom>
              <a:avLst/>
              <a:gdLst/>
              <a:ahLst/>
              <a:cxnLst/>
              <a:rect l="l" t="t" r="r" b="b"/>
              <a:pathLst>
                <a:path w="834389" h="894714">
                  <a:moveTo>
                    <a:pt x="834320" y="0"/>
                  </a:moveTo>
                  <a:lnTo>
                    <a:pt x="0" y="0"/>
                  </a:lnTo>
                  <a:lnTo>
                    <a:pt x="0" y="894632"/>
                  </a:lnTo>
                  <a:lnTo>
                    <a:pt x="834320" y="894632"/>
                  </a:lnTo>
                  <a:lnTo>
                    <a:pt x="834320" y="0"/>
                  </a:lnTo>
                  <a:close/>
                </a:path>
              </a:pathLst>
            </a:custGeom>
            <a:solidFill>
              <a:srgbClr val="4B6C9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815472" y="5654277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1147" y="2477006"/>
            <a:ext cx="44937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30" dirty="0">
                <a:latin typeface="Calibri"/>
                <a:cs typeface="Calibri"/>
              </a:rPr>
              <a:t>22,1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495" y="3302715"/>
            <a:ext cx="484026" cy="81383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indent="19638">
              <a:lnSpc>
                <a:spcPct val="137400"/>
              </a:lnSpc>
              <a:spcBef>
                <a:spcPts val="61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 </a:t>
            </a:r>
            <a:r>
              <a:rPr sz="2001" b="1" spc="100" dirty="0">
                <a:solidFill>
                  <a:srgbClr val="0D0D0D"/>
                </a:solidFill>
                <a:latin typeface="Calibri"/>
                <a:cs typeface="Calibri"/>
              </a:rPr>
              <a:t>575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951" y="3956262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1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7160" y="754880"/>
            <a:ext cx="4614229" cy="37353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6044" indent="-228343">
              <a:spcBef>
                <a:spcPts val="76"/>
              </a:spcBef>
              <a:buAutoNum type="arabicPeriod"/>
              <a:tabLst>
                <a:tab pos="236044" algn="l"/>
              </a:tabLst>
            </a:pP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com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3" dirty="0">
                <a:solidFill>
                  <a:srgbClr val="5E5E5E"/>
                </a:solidFill>
                <a:latin typeface="Calibri"/>
                <a:cs typeface="Calibri"/>
              </a:rPr>
              <a:t>leve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aumento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1" dirty="0">
                <a:solidFill>
                  <a:srgbClr val="5E5E5E"/>
                </a:solidFill>
                <a:latin typeface="Calibri"/>
                <a:cs typeface="Calibri"/>
              </a:rPr>
              <a:t>0,6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pontos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1" dirty="0">
                <a:solidFill>
                  <a:srgbClr val="5E5E5E"/>
                </a:solidFill>
                <a:latin typeface="Calibri"/>
                <a:cs typeface="Calibri"/>
              </a:rPr>
              <a:t>vs.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Dezembro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  <a:p>
            <a:pPr marL="236044" indent="-228343">
              <a:spcBef>
                <a:spcPts val="21"/>
              </a:spcBef>
              <a:buAutoNum type="arabicPeriod"/>
              <a:tabLst>
                <a:tab pos="236044" algn="l"/>
              </a:tabLst>
            </a:pP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Volumetria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dentro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da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margem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0" dirty="0">
                <a:solidFill>
                  <a:srgbClr val="5E5E5E"/>
                </a:solidFill>
                <a:latin typeface="Calibri"/>
                <a:cs typeface="Calibri"/>
              </a:rPr>
              <a:t>erro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para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ano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1" dirty="0">
                <a:solidFill>
                  <a:srgbClr val="5E5E5E"/>
                </a:solidFill>
                <a:latin typeface="Calibri"/>
                <a:cs typeface="Calibri"/>
              </a:rPr>
              <a:t>2025.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01965" y="1389708"/>
            <a:ext cx="709289" cy="55960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algn="ctr">
              <a:spcBef>
                <a:spcPts val="69"/>
              </a:spcBef>
            </a:pPr>
            <a:r>
              <a:rPr sz="1789" b="1" spc="206" dirty="0">
                <a:solidFill>
                  <a:srgbClr val="1B170F"/>
                </a:solidFill>
                <a:latin typeface="Calibri"/>
                <a:cs typeface="Calibri"/>
              </a:rPr>
              <a:t>YTD</a:t>
            </a:r>
            <a:endParaRPr sz="1789">
              <a:latin typeface="Calibri"/>
              <a:cs typeface="Calibri"/>
            </a:endParaRPr>
          </a:p>
          <a:p>
            <a:pPr algn="ctr">
              <a:spcBef>
                <a:spcPts val="15"/>
              </a:spcBef>
            </a:pPr>
            <a:r>
              <a:rPr sz="1789" b="1" spc="45" dirty="0">
                <a:solidFill>
                  <a:srgbClr val="1B170F"/>
                </a:solidFill>
                <a:latin typeface="Calibri"/>
                <a:cs typeface="Calibri"/>
              </a:rPr>
              <a:t>22,1pp</a:t>
            </a:r>
            <a:endParaRPr sz="1789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4334" y="-4762"/>
            <a:ext cx="242591" cy="2207575"/>
            <a:chOff x="-7853" y="-7853"/>
            <a:chExt cx="400050" cy="3640454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0"/>
                  </a:lnTo>
                  <a:lnTo>
                    <a:pt x="0" y="3624454"/>
                  </a:lnTo>
                  <a:lnTo>
                    <a:pt x="384318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3624454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4" name="object 14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09043" y="5081485"/>
          <a:ext cx="11221938" cy="1317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8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99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79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37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17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8833">
                <a:tc>
                  <a:txBody>
                    <a:bodyPr/>
                    <a:lstStyle/>
                    <a:p>
                      <a:pPr marL="301625" marR="48260" indent="-24637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Promotor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53,4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36,8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35,6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36,4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50,6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37,2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Neutro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40005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15,4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39370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50,0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33,3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88102" y="4497897"/>
          <a:ext cx="11220780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5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1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4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29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2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05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5543">
                <a:tc>
                  <a:txBody>
                    <a:bodyPr/>
                    <a:lstStyle/>
                    <a:p>
                      <a:pPr marL="138430" marR="130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 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84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5453597" y="3444805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58945" y="3449123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31621" y="3424994"/>
            <a:ext cx="467083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27" dirty="0">
                <a:solidFill>
                  <a:srgbClr val="F1F1F1"/>
                </a:solidFill>
                <a:latin typeface="Calibri"/>
                <a:cs typeface="Calibri"/>
              </a:rPr>
              <a:t>Fev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38838" y="3399406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87097" y="3433122"/>
            <a:ext cx="5094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52" dirty="0">
                <a:solidFill>
                  <a:srgbClr val="F1F1F1"/>
                </a:solidFill>
                <a:latin typeface="Calibri"/>
                <a:cs typeface="Calibri"/>
              </a:rPr>
              <a:t>Mar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29180" y="3462329"/>
            <a:ext cx="471704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06" dirty="0">
                <a:solidFill>
                  <a:srgbClr val="F1F1F1"/>
                </a:solidFill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05748" y="3437795"/>
            <a:ext cx="140510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906" algn="l"/>
              </a:tabLst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36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10483" y="3444805"/>
            <a:ext cx="135504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854457" algn="l"/>
              </a:tabLst>
            </a:pP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BE753A9-B587-4C84-ABC4-F40BFE3FD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73379"/>
            <a:ext cx="6653916" cy="479441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194" dirty="0">
                <a:solidFill>
                  <a:srgbClr val="084F92"/>
                </a:solidFill>
              </a:rPr>
              <a:t>Evolutivo</a:t>
            </a:r>
            <a:r>
              <a:rPr sz="2698" spc="33" dirty="0">
                <a:solidFill>
                  <a:srgbClr val="084F92"/>
                </a:solidFill>
              </a:rPr>
              <a:t> </a:t>
            </a:r>
            <a:r>
              <a:rPr sz="2698" spc="406" dirty="0">
                <a:solidFill>
                  <a:srgbClr val="084F92"/>
                </a:solidFill>
              </a:rPr>
              <a:t>NPS</a:t>
            </a:r>
            <a:r>
              <a:rPr sz="2698" spc="55" dirty="0">
                <a:solidFill>
                  <a:srgbClr val="084F92"/>
                </a:solidFill>
              </a:rPr>
              <a:t> </a:t>
            </a:r>
            <a:r>
              <a:rPr sz="2698" spc="367" dirty="0">
                <a:solidFill>
                  <a:srgbClr val="084F92"/>
                </a:solidFill>
              </a:rPr>
              <a:t>UPA</a:t>
            </a:r>
            <a:r>
              <a:rPr sz="2698" spc="45" dirty="0">
                <a:solidFill>
                  <a:srgbClr val="084F92"/>
                </a:solidFill>
              </a:rPr>
              <a:t> </a:t>
            </a:r>
            <a:r>
              <a:rPr sz="2698" spc="267" dirty="0">
                <a:solidFill>
                  <a:srgbClr val="084F92"/>
                </a:solidFill>
              </a:rPr>
              <a:t>2024</a:t>
            </a:r>
            <a:r>
              <a:rPr sz="2698" spc="36" dirty="0">
                <a:solidFill>
                  <a:srgbClr val="084F92"/>
                </a:solidFill>
              </a:rPr>
              <a:t> </a:t>
            </a:r>
            <a:r>
              <a:rPr sz="2698" spc="73" dirty="0">
                <a:solidFill>
                  <a:srgbClr val="084F92"/>
                </a:solidFill>
              </a:rPr>
              <a:t>vs.</a:t>
            </a:r>
            <a:r>
              <a:rPr sz="2698" spc="69" dirty="0">
                <a:solidFill>
                  <a:srgbClr val="084F92"/>
                </a:solidFill>
              </a:rPr>
              <a:t> </a:t>
            </a:r>
            <a:r>
              <a:rPr sz="2698" spc="1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82577" y="1805051"/>
            <a:ext cx="10591971" cy="2431683"/>
          </a:xfrm>
          <a:custGeom>
            <a:avLst/>
            <a:gdLst/>
            <a:ahLst/>
            <a:cxnLst/>
            <a:rect l="l" t="t" r="r" b="b"/>
            <a:pathLst>
              <a:path w="17466945" h="4010025">
                <a:moveTo>
                  <a:pt x="32669" y="3976842"/>
                </a:moveTo>
                <a:lnTo>
                  <a:pt x="32669" y="0"/>
                </a:lnTo>
              </a:path>
              <a:path w="17466945" h="4010025">
                <a:moveTo>
                  <a:pt x="0" y="3976842"/>
                </a:moveTo>
                <a:lnTo>
                  <a:pt x="32669" y="3976842"/>
                </a:lnTo>
              </a:path>
              <a:path w="17466945" h="4010025">
                <a:moveTo>
                  <a:pt x="0" y="3579786"/>
                </a:moveTo>
                <a:lnTo>
                  <a:pt x="32669" y="3579786"/>
                </a:lnTo>
              </a:path>
              <a:path w="17466945" h="4010025">
                <a:moveTo>
                  <a:pt x="0" y="3181473"/>
                </a:moveTo>
                <a:lnTo>
                  <a:pt x="32669" y="3181473"/>
                </a:lnTo>
              </a:path>
              <a:path w="17466945" h="4010025">
                <a:moveTo>
                  <a:pt x="0" y="2784417"/>
                </a:moveTo>
                <a:lnTo>
                  <a:pt x="32669" y="2784417"/>
                </a:lnTo>
              </a:path>
              <a:path w="17466945" h="4010025">
                <a:moveTo>
                  <a:pt x="0" y="2386105"/>
                </a:moveTo>
                <a:lnTo>
                  <a:pt x="32669" y="2386105"/>
                </a:lnTo>
              </a:path>
              <a:path w="17466945" h="4010025">
                <a:moveTo>
                  <a:pt x="0" y="1989049"/>
                </a:moveTo>
                <a:lnTo>
                  <a:pt x="32669" y="1989049"/>
                </a:lnTo>
              </a:path>
              <a:path w="17466945" h="4010025">
                <a:moveTo>
                  <a:pt x="0" y="1590736"/>
                </a:moveTo>
                <a:lnTo>
                  <a:pt x="32669" y="1590736"/>
                </a:lnTo>
              </a:path>
              <a:path w="17466945" h="4010025">
                <a:moveTo>
                  <a:pt x="0" y="1193680"/>
                </a:moveTo>
                <a:lnTo>
                  <a:pt x="32669" y="1193680"/>
                </a:lnTo>
              </a:path>
              <a:path w="17466945" h="4010025">
                <a:moveTo>
                  <a:pt x="0" y="795368"/>
                </a:moveTo>
                <a:lnTo>
                  <a:pt x="32669" y="795368"/>
                </a:lnTo>
              </a:path>
              <a:path w="17466945" h="4010025">
                <a:moveTo>
                  <a:pt x="0" y="398312"/>
                </a:moveTo>
                <a:lnTo>
                  <a:pt x="32669" y="398312"/>
                </a:lnTo>
              </a:path>
              <a:path w="17466945" h="4010025">
                <a:moveTo>
                  <a:pt x="0" y="0"/>
                </a:moveTo>
                <a:lnTo>
                  <a:pt x="32669" y="0"/>
                </a:lnTo>
              </a:path>
              <a:path w="17466945" h="4010025">
                <a:moveTo>
                  <a:pt x="32669" y="3976842"/>
                </a:moveTo>
                <a:lnTo>
                  <a:pt x="17466693" y="3976842"/>
                </a:lnTo>
              </a:path>
              <a:path w="17466945" h="4010025">
                <a:moveTo>
                  <a:pt x="32669" y="3976842"/>
                </a:moveTo>
                <a:lnTo>
                  <a:pt x="32669" y="4009511"/>
                </a:lnTo>
              </a:path>
              <a:path w="17466945" h="4010025">
                <a:moveTo>
                  <a:pt x="1485190" y="3976842"/>
                </a:moveTo>
                <a:lnTo>
                  <a:pt x="1485190" y="4009511"/>
                </a:lnTo>
              </a:path>
              <a:path w="17466945" h="4010025">
                <a:moveTo>
                  <a:pt x="2938968" y="3976842"/>
                </a:moveTo>
                <a:lnTo>
                  <a:pt x="2938968" y="4009511"/>
                </a:lnTo>
              </a:path>
              <a:path w="17466945" h="4010025">
                <a:moveTo>
                  <a:pt x="4391489" y="3976842"/>
                </a:moveTo>
                <a:lnTo>
                  <a:pt x="4391489" y="4009511"/>
                </a:lnTo>
              </a:path>
              <a:path w="17466945" h="4010025">
                <a:moveTo>
                  <a:pt x="5844010" y="3976842"/>
                </a:moveTo>
                <a:lnTo>
                  <a:pt x="5844010" y="4009511"/>
                </a:lnTo>
              </a:path>
              <a:path w="17466945" h="4010025">
                <a:moveTo>
                  <a:pt x="7296531" y="3976842"/>
                </a:moveTo>
                <a:lnTo>
                  <a:pt x="7296531" y="4009511"/>
                </a:lnTo>
              </a:path>
              <a:path w="17466945" h="4010025">
                <a:moveTo>
                  <a:pt x="8749052" y="3976842"/>
                </a:moveTo>
                <a:lnTo>
                  <a:pt x="8749052" y="4009511"/>
                </a:lnTo>
              </a:path>
              <a:path w="17466945" h="4010025">
                <a:moveTo>
                  <a:pt x="10202830" y="3976842"/>
                </a:moveTo>
                <a:lnTo>
                  <a:pt x="10202830" y="4009511"/>
                </a:lnTo>
              </a:path>
              <a:path w="17466945" h="4010025">
                <a:moveTo>
                  <a:pt x="11655351" y="3976842"/>
                </a:moveTo>
                <a:lnTo>
                  <a:pt x="11655351" y="4009511"/>
                </a:lnTo>
              </a:path>
              <a:path w="17466945" h="4010025">
                <a:moveTo>
                  <a:pt x="13107873" y="3976842"/>
                </a:moveTo>
                <a:lnTo>
                  <a:pt x="13107873" y="4009511"/>
                </a:lnTo>
              </a:path>
              <a:path w="17466945" h="4010025">
                <a:moveTo>
                  <a:pt x="14560394" y="3976842"/>
                </a:moveTo>
                <a:lnTo>
                  <a:pt x="14560394" y="4009511"/>
                </a:lnTo>
              </a:path>
              <a:path w="17466945" h="4010025">
                <a:moveTo>
                  <a:pt x="16014172" y="3976842"/>
                </a:moveTo>
                <a:lnTo>
                  <a:pt x="16014172" y="4009511"/>
                </a:lnTo>
              </a:path>
              <a:path w="17466945" h="4010025">
                <a:moveTo>
                  <a:pt x="17466693" y="3976842"/>
                </a:moveTo>
                <a:lnTo>
                  <a:pt x="17466693" y="4009511"/>
                </a:lnTo>
              </a:path>
            </a:pathLst>
          </a:custGeom>
          <a:ln w="10470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1234572" y="3480363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22,1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2224" y="4022996"/>
            <a:ext cx="17713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0,2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4899" y="4166369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355" y="3684056"/>
            <a:ext cx="194843" cy="33352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355" y="3442837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8355" y="1995900"/>
            <a:ext cx="194843" cy="133174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88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88"/>
              </a:spcBef>
            </a:pPr>
            <a:endParaRPr sz="485">
              <a:latin typeface="Trebuchet MS"/>
              <a:cs typeface="Trebuchet MS"/>
            </a:endParaRPr>
          </a:p>
          <a:p>
            <a:pPr marL="7701">
              <a:spcBef>
                <a:spcPts val="3"/>
              </a:spcBef>
            </a:pPr>
            <a:r>
              <a:rPr sz="485" spc="-6" dirty="0"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084" y="1754681"/>
            <a:ext cx="2283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91627" y="4339839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2418" y="4198349"/>
            <a:ext cx="375438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09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61610">
              <a:spcBef>
                <a:spcPts val="737"/>
              </a:spcBef>
            </a:pP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575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4353" y="4348347"/>
            <a:ext cx="385065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12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81481" y="4314821"/>
            <a:ext cx="37736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55865" y="4330505"/>
            <a:ext cx="428577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21" dirty="0">
                <a:solidFill>
                  <a:srgbClr val="D9D9D9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11686" y="4332346"/>
            <a:ext cx="41163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99226" y="4311011"/>
            <a:ext cx="38082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59323" y="4335267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4487" y="4348347"/>
            <a:ext cx="34578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52" dirty="0">
                <a:solidFill>
                  <a:srgbClr val="D9D9D9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4334" y="4659857"/>
            <a:ext cx="59723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6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2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85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52789" y="4348347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88" dirty="0">
                <a:solidFill>
                  <a:srgbClr val="D9D9D9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59061" y="4339839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3" dirty="0">
                <a:solidFill>
                  <a:srgbClr val="D9D9D9"/>
                </a:solidFill>
                <a:latin typeface="Calibri"/>
                <a:cs typeface="Calibri"/>
              </a:rPr>
              <a:t>Nov</a:t>
            </a:r>
            <a:r>
              <a:rPr sz="1607" spc="10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87874" y="4343750"/>
            <a:ext cx="41086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D9D9D9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9446" y="1398979"/>
            <a:ext cx="458573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.NPS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3" dirty="0">
                <a:solidFill>
                  <a:srgbClr val="5E5E5E"/>
                </a:solidFill>
                <a:latin typeface="Calibri"/>
                <a:cs typeface="Calibri"/>
              </a:rPr>
              <a:t>janeiro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3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2" dirty="0">
                <a:solidFill>
                  <a:srgbClr val="5E5E5E"/>
                </a:solidFill>
                <a:latin typeface="Calibri"/>
                <a:cs typeface="Calibri"/>
              </a:rPr>
              <a:t>muito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Janeiro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07537" y="1258527"/>
            <a:ext cx="2378159" cy="6269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5999"/>
              </a:lnSpc>
              <a:spcBef>
                <a:spcPts val="58"/>
              </a:spcBef>
              <a:tabLst>
                <a:tab pos="1040058" algn="l"/>
              </a:tabLst>
            </a:pPr>
            <a:r>
              <a:rPr sz="1789" b="1" spc="221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21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18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89" b="1" spc="79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45" dirty="0">
                <a:solidFill>
                  <a:srgbClr val="006A6B"/>
                </a:solidFill>
                <a:latin typeface="Calibri"/>
                <a:cs typeface="Calibri"/>
              </a:rPr>
              <a:t> 22,1pp </a:t>
            </a:r>
            <a:r>
              <a:rPr sz="1789" b="1" spc="221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21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18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89" b="1" spc="112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4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36" dirty="0">
                <a:solidFill>
                  <a:srgbClr val="A6A6A6"/>
                </a:solidFill>
                <a:latin typeface="Calibri"/>
                <a:cs typeface="Calibri"/>
              </a:rPr>
              <a:t>0,2pp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0" name="object 30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31" name="object 31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77477" y="5059116"/>
            <a:ext cx="112361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874095" algn="l"/>
              </a:tabLst>
            </a:pPr>
            <a:r>
              <a:rPr sz="1182" b="1" spc="136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2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15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r>
              <a:rPr sz="1182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182" b="1" spc="15" dirty="0">
                <a:solidFill>
                  <a:srgbClr val="A6A6A6"/>
                </a:solidFill>
                <a:latin typeface="Calibri"/>
                <a:cs typeface="Calibri"/>
              </a:rPr>
              <a:t>412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F61AFF7B-02DA-4933-9C3B-AE0E981B5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do Último Encontro:  Fluxo do Paciente – Dr. Felipe / Treinamento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Médico -   Dr. Paulo / Produtividade e Escalas Médicas – Dra. Mariana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617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CD1B1F6-32CC-4428-90C9-BBF72D7E971D}"/>
              </a:ext>
            </a:extLst>
          </p:cNvPr>
          <p:cNvSpPr txBox="1"/>
          <p:nvPr/>
        </p:nvSpPr>
        <p:spPr>
          <a:xfrm>
            <a:off x="1919536" y="2348880"/>
            <a:ext cx="76328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INDICADORES DE EFICIÊNCIA OPERACIONAL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BA8C47-3D33-4EEB-AE6C-5F1FE8DBB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70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>
            <a:extLst>
              <a:ext uri="{FF2B5EF4-FFF2-40B4-BE49-F238E27FC236}">
                <a16:creationId xmlns:a16="http://schemas.microsoft.com/office/drawing/2014/main" id="{CB20F2B0-3FB7-4D28-B726-FC18F6DECC3C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1B209-CB65-497A-931E-DAF7B56F5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836712"/>
            <a:ext cx="5345082" cy="3325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BA6898-D6F0-483A-99D2-E951F3B1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519" y="836712"/>
            <a:ext cx="5345082" cy="3330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184B4C-8370-4D14-9226-66B9B9D6A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85" y="4293095"/>
            <a:ext cx="1297010" cy="54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2D482B-ED98-4CB1-A091-19DC5F969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86" y="4967343"/>
            <a:ext cx="1390844" cy="543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E6724-5E6E-4CFA-A0BE-F63BA172B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385" y="5663657"/>
            <a:ext cx="1219370" cy="523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52EC5-9100-464B-BDF8-F6E1D138E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680" y="4221334"/>
            <a:ext cx="3484250" cy="17463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7A7BC7-24E3-49D7-B37F-C2882A232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4152" y="4194565"/>
            <a:ext cx="3428696" cy="179986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60B2F1C-C465-46E9-9692-2D34C43733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26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44E792-46B5-49B2-B218-B70C32E84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667342"/>
            <a:ext cx="5669137" cy="3523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DB6BCD-A127-4F95-86C0-64789E71B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529" y="1683823"/>
            <a:ext cx="5663649" cy="35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79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E06285-384D-416C-9655-20FD5285E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" y="1586317"/>
            <a:ext cx="11928648" cy="368536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05DEE7-475A-4896-91F3-1668F0E78BE4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557841-0B19-4AD7-B8B5-FA5631D7C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6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>
            <a:extLst>
              <a:ext uri="{FF2B5EF4-FFF2-40B4-BE49-F238E27FC236}">
                <a16:creationId xmlns:a16="http://schemas.microsoft.com/office/drawing/2014/main" id="{99CE2987-0426-450B-80C4-5DA1BF8720D9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DE10C3-127E-4730-9330-0EFCB6B5E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412776"/>
            <a:ext cx="6039589" cy="37571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9B90E23-3754-41C8-A518-AABF3F2D6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60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0850138-2C21-4B94-AFDF-2924FE43E2C1}"/>
              </a:ext>
            </a:extLst>
          </p:cNvPr>
          <p:cNvSpPr/>
          <p:nvPr/>
        </p:nvSpPr>
        <p:spPr>
          <a:xfrm>
            <a:off x="3575720" y="2708920"/>
            <a:ext cx="4394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TREINAMENTO MÉDICO</a:t>
            </a:r>
          </a:p>
        </p:txBody>
      </p:sp>
    </p:spTree>
    <p:extLst>
      <p:ext uri="{BB962C8B-B14F-4D97-AF65-F5344CB8AC3E}">
        <p14:creationId xmlns:p14="http://schemas.microsoft.com/office/powerpoint/2010/main" val="192303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23/01</a:t>
            </a: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 – Musical / Saúde Mental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277FDB-05BA-49B6-BCA6-1D62768BEAAC}"/>
              </a:ext>
            </a:extLst>
          </p:cNvPr>
          <p:cNvSpPr txBox="1"/>
          <p:nvPr/>
        </p:nvSpPr>
        <p:spPr>
          <a:xfrm>
            <a:off x="479376" y="5353698"/>
            <a:ext cx="1144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5DB68E-5C23-4C99-8DEB-F440E8B40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4" y="849752"/>
            <a:ext cx="3064572" cy="43353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9" t="19550" r="14413"/>
          <a:stretch/>
        </p:blipFill>
        <p:spPr>
          <a:xfrm>
            <a:off x="5090099" y="980728"/>
            <a:ext cx="2632493" cy="172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78E2E9-F073-4886-9B2F-924AD1522B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51" b="3800"/>
          <a:stretch/>
        </p:blipFill>
        <p:spPr>
          <a:xfrm>
            <a:off x="7855965" y="849753"/>
            <a:ext cx="1798272" cy="259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1A8A82-19D7-45A4-94AA-B26489C74A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38" t="1" r="5032" b="15604"/>
          <a:stretch/>
        </p:blipFill>
        <p:spPr>
          <a:xfrm>
            <a:off x="5303912" y="2803546"/>
            <a:ext cx="2131120" cy="221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9481031-9F53-4780-AECE-99AE2D93BE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07" t="16742" r="5705"/>
          <a:stretch/>
        </p:blipFill>
        <p:spPr>
          <a:xfrm>
            <a:off x="7569874" y="3543179"/>
            <a:ext cx="3206646" cy="161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192BCFE-FE5D-4AD7-9DF9-EC231C6D0E89}"/>
              </a:ext>
            </a:extLst>
          </p:cNvPr>
          <p:cNvSpPr txBox="1"/>
          <p:nvPr/>
        </p:nvSpPr>
        <p:spPr>
          <a:xfrm>
            <a:off x="511385" y="5461773"/>
            <a:ext cx="10297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6A6B"/>
                </a:solidFill>
                <a:latin typeface="Trebuchet MS" panose="020B0603020202020204" pitchFamily="34" charset="0"/>
              </a:rPr>
              <a:t>Ação realizada pela equipe de Terapia Ocupacional da enfermaria de Saúde Mental. São promovidas atividades musicais mensais com o objetivo de proporcionar conhecimento e aproximar os pacientes da diversidade cultural do Brasil.</a:t>
            </a:r>
          </a:p>
        </p:txBody>
      </p:sp>
    </p:spTree>
    <p:extLst>
      <p:ext uri="{BB962C8B-B14F-4D97-AF65-F5344CB8AC3E}">
        <p14:creationId xmlns:p14="http://schemas.microsoft.com/office/powerpoint/2010/main" val="3933927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">
            <a:extLst>
              <a:ext uri="{FF2B5EF4-FFF2-40B4-BE49-F238E27FC236}">
                <a16:creationId xmlns:a16="http://schemas.microsoft.com/office/drawing/2014/main" id="{25684657-F5E0-445A-ADC7-EA442C8A8DD0}"/>
              </a:ext>
            </a:extLst>
          </p:cNvPr>
          <p:cNvSpPr txBox="1"/>
          <p:nvPr/>
        </p:nvSpPr>
        <p:spPr>
          <a:xfrm>
            <a:off x="335360" y="157634"/>
            <a:ext cx="9184085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Onboarding Médicos Sala de Emergência</a:t>
            </a:r>
            <a:endParaRPr lang="id-ID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2B5A75C-D1AC-4344-8B23-EBF0AD041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5259F4-AD63-485D-90E8-6A490E91C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46575"/>
            <a:ext cx="2576958" cy="14479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056209-AACB-4D0C-B408-DB5A8C18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1" y="1613039"/>
            <a:ext cx="2933069" cy="143455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E9FADC7-2295-43F6-9D0E-285CE0CE0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58" y="1584694"/>
            <a:ext cx="2612320" cy="14628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4B402E5-8A07-4AAD-B6DA-B8F7CB510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05" y="3866889"/>
            <a:ext cx="1887477" cy="18874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1E141AE-2EFD-46A4-91F4-6732844D5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297825"/>
            <a:ext cx="2576958" cy="145654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010E60B-A2DB-4816-B380-9F147363CC49}"/>
              </a:ext>
            </a:extLst>
          </p:cNvPr>
          <p:cNvSpPr txBox="1"/>
          <p:nvPr/>
        </p:nvSpPr>
        <p:spPr>
          <a:xfrm>
            <a:off x="3448843" y="4025798"/>
            <a:ext cx="47243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latin typeface="Britannic Bold" panose="020B0903060703020204" pitchFamily="34" charset="0"/>
              </a:rPr>
              <a:t>Protocolos Assistenciais </a:t>
            </a:r>
          </a:p>
          <a:p>
            <a:pPr algn="ctr"/>
            <a:r>
              <a:rPr lang="pt-BR" sz="3200" dirty="0">
                <a:latin typeface="Britannic Bold" panose="020B0903060703020204" pitchFamily="34" charset="0"/>
              </a:rPr>
              <a:t>+</a:t>
            </a:r>
          </a:p>
          <a:p>
            <a:pPr algn="ctr"/>
            <a:r>
              <a:rPr lang="pt-BR" sz="3200" dirty="0">
                <a:latin typeface="Britannic Bold" panose="020B0903060703020204" pitchFamily="34" charset="0"/>
              </a:rPr>
              <a:t>Tasy</a:t>
            </a:r>
            <a:endParaRPr lang="pt-BR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0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4B9F2F6-8AC4-4C92-9638-206B35E1B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707018"/>
              </p:ext>
            </p:extLst>
          </p:nvPr>
        </p:nvGraphicFramePr>
        <p:xfrm>
          <a:off x="1343472" y="332656"/>
          <a:ext cx="8712968" cy="5544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9171">
                  <a:extLst>
                    <a:ext uri="{9D8B030D-6E8A-4147-A177-3AD203B41FA5}">
                      <a16:colId xmlns:a16="http://schemas.microsoft.com/office/drawing/2014/main" val="1891300411"/>
                    </a:ext>
                  </a:extLst>
                </a:gridCol>
                <a:gridCol w="2863797">
                  <a:extLst>
                    <a:ext uri="{9D8B030D-6E8A-4147-A177-3AD203B41FA5}">
                      <a16:colId xmlns:a16="http://schemas.microsoft.com/office/drawing/2014/main" val="4105288534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ctr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Realizado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900506576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 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9435174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Papel dos RTs na Sala de Emergência 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149448808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Papel do residente na Sala de Emergência 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3661117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Transição de cuidado entre áreas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54110961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Orientações Passagem de Plantão e Realização do Buxo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65272020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Inserção CROSS pacientes para CATE, NCR, MP...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22106276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</a:rPr>
                        <a:t>Papel do Coordenador/Supervisor Assistencial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3323359246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Orientações Prescrição / Passagem de Catéter (DIÁLISE/CVC)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16477454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Critérios de passagem de PAI na Sala de Emergência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174123017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Pânico de Exames Laboratoriais e Exames de Imagem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113201361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Rotinas de Sedação na realização de Exames de Imagem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2831143538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Rotinas do Protocolo AVC na Radiologia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46032300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Contingências(Aval NCR, Trombectomia, CATE de Resgate)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2548688218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Apoio TRR/Passagem de caso dos pacientes que vão para UTI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538925599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Visitas horizontais - Paulo Aita  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411781651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 TCLE para procedimentos e sedação 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208133520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 Evolução noturna (ver pacientes e evolução de checklist)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14458638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Permutas de pacientes que descem de código dos andares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3082303705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Ramal Móvel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383939691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Notificações de Eventos (CANAIS)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x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3794108049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</a:rPr>
                        <a:t>Fluxo de Alta Hospitalar (documentação, acionamento de familares)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</a:rPr>
                        <a:t>x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94" marR="7094" marT="7094" marB="0" anchor="b"/>
                </a:tc>
                <a:extLst>
                  <a:ext uri="{0D108BD9-81ED-4DB2-BD59-A6C34878D82A}">
                    <a16:rowId xmlns:a16="http://schemas.microsoft.com/office/drawing/2014/main" val="106098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445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976A2B0-095C-44ED-80BD-231C5045B399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3069182C-498C-4191-B861-CFB3EF07C0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32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976A2B0-095C-44ED-80BD-231C5045B399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076EDBA0-47FB-40DC-886D-B90B1951BE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4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0850138-2C21-4B94-AFDF-2924FE43E2C1}"/>
              </a:ext>
            </a:extLst>
          </p:cNvPr>
          <p:cNvSpPr/>
          <p:nvPr/>
        </p:nvSpPr>
        <p:spPr>
          <a:xfrm>
            <a:off x="4165625" y="2708920"/>
            <a:ext cx="32143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PRODUTIVIDADE</a:t>
            </a:r>
          </a:p>
        </p:txBody>
      </p:sp>
    </p:spTree>
    <p:extLst>
      <p:ext uri="{BB962C8B-B14F-4D97-AF65-F5344CB8AC3E}">
        <p14:creationId xmlns:p14="http://schemas.microsoft.com/office/powerpoint/2010/main" val="3370566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229351C-7D84-4A82-A646-859BA8D14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9"/>
            <a:ext cx="12192000" cy="624968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181FA98-171F-4772-85A0-864633DC72C2}"/>
              </a:ext>
            </a:extLst>
          </p:cNvPr>
          <p:cNvSpPr/>
          <p:nvPr/>
        </p:nvSpPr>
        <p:spPr>
          <a:xfrm>
            <a:off x="178904" y="2007704"/>
            <a:ext cx="1242392" cy="41545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DAC7B3B-0254-4833-BAC3-7199A4C0888B}"/>
              </a:ext>
            </a:extLst>
          </p:cNvPr>
          <p:cNvSpPr/>
          <p:nvPr/>
        </p:nvSpPr>
        <p:spPr>
          <a:xfrm>
            <a:off x="2763078" y="526773"/>
            <a:ext cx="8299174" cy="516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730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8A68188-9D51-40AF-B1A2-7CEC9B8BC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375"/>
            <a:ext cx="12192000" cy="616325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8FF7349-BF91-4862-A86F-1A6FD43B9210}"/>
              </a:ext>
            </a:extLst>
          </p:cNvPr>
          <p:cNvSpPr/>
          <p:nvPr/>
        </p:nvSpPr>
        <p:spPr>
          <a:xfrm>
            <a:off x="178904" y="2007704"/>
            <a:ext cx="1242392" cy="41545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9F1B81E-CF12-4711-B5AE-5E92990411B2}"/>
              </a:ext>
            </a:extLst>
          </p:cNvPr>
          <p:cNvSpPr/>
          <p:nvPr/>
        </p:nvSpPr>
        <p:spPr>
          <a:xfrm>
            <a:off x="2763078" y="526773"/>
            <a:ext cx="8299174" cy="516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54665EA-E053-4264-BB4B-F1B4C278E85E}"/>
              </a:ext>
            </a:extLst>
          </p:cNvPr>
          <p:cNvSpPr/>
          <p:nvPr/>
        </p:nvSpPr>
        <p:spPr>
          <a:xfrm>
            <a:off x="6838122" y="347375"/>
            <a:ext cx="1371600" cy="8552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037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4EA239-8F76-4C77-A103-50233130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8" y="180147"/>
            <a:ext cx="11191875" cy="4371975"/>
          </a:xfrm>
          <a:prstGeom prst="rect">
            <a:avLst/>
          </a:prstGeom>
        </p:spPr>
      </p:pic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95BA84D4-8018-4045-B779-C5F8DBB0681F}"/>
              </a:ext>
            </a:extLst>
          </p:cNvPr>
          <p:cNvSpPr/>
          <p:nvPr/>
        </p:nvSpPr>
        <p:spPr>
          <a:xfrm>
            <a:off x="1795876" y="4631635"/>
            <a:ext cx="9634537" cy="2226365"/>
          </a:xfrm>
          <a:prstGeom prst="wedgeRoundRectCallout">
            <a:avLst>
              <a:gd name="adj1" fmla="val 20417"/>
              <a:gd name="adj2" fmla="val -1459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Um médico, em média, consegue atender de 2 a 4 pacientes por hora, a depender da complexidade do caso.</a:t>
            </a:r>
          </a:p>
          <a:p>
            <a:pPr algn="ctr"/>
            <a:r>
              <a:rPr lang="pt-BR" dirty="0"/>
              <a:t>Em janeiro foram, em média, 119 fichas da Clínica Médica para 4 médicos, nas 12 horas diurnas.</a:t>
            </a:r>
          </a:p>
          <a:p>
            <a:pPr algn="ctr"/>
            <a:r>
              <a:rPr lang="pt-BR" dirty="0"/>
              <a:t>Se descontarmos 1h de almoço e nenhum outro intervalo, os médicos atenderam, em janeiro, aprox., 3 pacientes por hora.</a:t>
            </a:r>
          </a:p>
          <a:p>
            <a:pPr algn="ctr"/>
            <a:r>
              <a:rPr lang="pt-BR" dirty="0"/>
              <a:t>NOVOS. Sem contar os que precisaram ser atendidos mais de uma vez, para </a:t>
            </a:r>
            <a:r>
              <a:rPr lang="pt-BR" dirty="0" err="1"/>
              <a:t>para</a:t>
            </a:r>
            <a:r>
              <a:rPr lang="pt-BR" dirty="0"/>
              <a:t> resultados de exames, após medicação...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7D09E48-2663-4946-8712-9C6D84E8C3B1}"/>
              </a:ext>
            </a:extLst>
          </p:cNvPr>
          <p:cNvSpPr/>
          <p:nvPr/>
        </p:nvSpPr>
        <p:spPr>
          <a:xfrm>
            <a:off x="238537" y="258172"/>
            <a:ext cx="9949071" cy="7772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7B03BC6-CCF1-4477-B0A8-F779BD12925A}"/>
              </a:ext>
            </a:extLst>
          </p:cNvPr>
          <p:cNvSpPr/>
          <p:nvPr/>
        </p:nvSpPr>
        <p:spPr>
          <a:xfrm>
            <a:off x="5148674" y="258172"/>
            <a:ext cx="3130621" cy="8552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DADA6F8-59C4-47B2-8057-0702C17FF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64" y="-6905"/>
            <a:ext cx="936104" cy="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9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8A68188-9D51-40AF-B1A2-7CEC9B8BCE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47375"/>
            <a:ext cx="11568608" cy="568760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8FF7349-BF91-4862-A86F-1A6FD43B9210}"/>
              </a:ext>
            </a:extLst>
          </p:cNvPr>
          <p:cNvSpPr/>
          <p:nvPr/>
        </p:nvSpPr>
        <p:spPr>
          <a:xfrm>
            <a:off x="178904" y="2007704"/>
            <a:ext cx="1242392" cy="41545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9F1B81E-CF12-4711-B5AE-5E92990411B2}"/>
              </a:ext>
            </a:extLst>
          </p:cNvPr>
          <p:cNvSpPr/>
          <p:nvPr/>
        </p:nvSpPr>
        <p:spPr>
          <a:xfrm>
            <a:off x="2495600" y="464134"/>
            <a:ext cx="8299174" cy="51683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54665EA-E053-4264-BB4B-F1B4C278E85E}"/>
              </a:ext>
            </a:extLst>
          </p:cNvPr>
          <p:cNvSpPr/>
          <p:nvPr/>
        </p:nvSpPr>
        <p:spPr>
          <a:xfrm>
            <a:off x="6838122" y="347375"/>
            <a:ext cx="1371600" cy="855260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568A7DC-BA5D-4391-B5D8-3ADB9154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7" t="19145" r="25190" b="40861"/>
          <a:stretch/>
        </p:blipFill>
        <p:spPr>
          <a:xfrm>
            <a:off x="911424" y="1517682"/>
            <a:ext cx="9649072" cy="382263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3BBE7B6-756A-4CF7-9864-5CEAC538F807}"/>
              </a:ext>
            </a:extLst>
          </p:cNvPr>
          <p:cNvSpPr/>
          <p:nvPr/>
        </p:nvSpPr>
        <p:spPr>
          <a:xfrm>
            <a:off x="4939748" y="2474842"/>
            <a:ext cx="877956" cy="11131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C617A11-FA89-41C9-B8EC-5B7FCF31CC64}"/>
              </a:ext>
            </a:extLst>
          </p:cNvPr>
          <p:cNvSpPr/>
          <p:nvPr/>
        </p:nvSpPr>
        <p:spPr>
          <a:xfrm>
            <a:off x="8567530" y="2872408"/>
            <a:ext cx="877956" cy="11131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6388261-2C3B-4EBF-B7B1-6CF11D6E0469}"/>
              </a:ext>
            </a:extLst>
          </p:cNvPr>
          <p:cNvSpPr/>
          <p:nvPr/>
        </p:nvSpPr>
        <p:spPr>
          <a:xfrm>
            <a:off x="3867794" y="3428999"/>
            <a:ext cx="877956" cy="11131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CE4A461-C3CE-4090-86C2-B084DF047DD2}"/>
              </a:ext>
            </a:extLst>
          </p:cNvPr>
          <p:cNvSpPr/>
          <p:nvPr/>
        </p:nvSpPr>
        <p:spPr>
          <a:xfrm>
            <a:off x="6096000" y="2474841"/>
            <a:ext cx="877956" cy="11131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32DB2D91-7B82-4C8F-93CB-5ABB7A24A4CD}"/>
              </a:ext>
            </a:extLst>
          </p:cNvPr>
          <p:cNvCxnSpPr/>
          <p:nvPr/>
        </p:nvCxnSpPr>
        <p:spPr>
          <a:xfrm>
            <a:off x="4286894" y="3985590"/>
            <a:ext cx="0" cy="2981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116DFE4F-CADF-4A68-A85C-91C66AEB8592}"/>
              </a:ext>
            </a:extLst>
          </p:cNvPr>
          <p:cNvCxnSpPr/>
          <p:nvPr/>
        </p:nvCxnSpPr>
        <p:spPr>
          <a:xfrm>
            <a:off x="5413329" y="3064567"/>
            <a:ext cx="0" cy="2981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55D2EA3-BC91-4AF9-A3CF-067D17C4745E}"/>
              </a:ext>
            </a:extLst>
          </p:cNvPr>
          <p:cNvCxnSpPr/>
          <p:nvPr/>
        </p:nvCxnSpPr>
        <p:spPr>
          <a:xfrm>
            <a:off x="6427115" y="2875718"/>
            <a:ext cx="0" cy="2981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FBDB8D29-12EF-4E94-AE1C-E707DD72178E}"/>
              </a:ext>
            </a:extLst>
          </p:cNvPr>
          <p:cNvCxnSpPr/>
          <p:nvPr/>
        </p:nvCxnSpPr>
        <p:spPr>
          <a:xfrm>
            <a:off x="8991406" y="3551586"/>
            <a:ext cx="0" cy="2981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4A89A39E-1BE3-445F-BEEF-78C52F57F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864" y="-6905"/>
            <a:ext cx="936104" cy="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0B956D-145B-48D3-8C6D-CBD285C0C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24493" r="27038" b="25362"/>
          <a:stretch/>
        </p:blipFill>
        <p:spPr>
          <a:xfrm>
            <a:off x="6309620" y="986140"/>
            <a:ext cx="5577579" cy="32379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B684538-9ED0-43A9-9584-9C3FA5833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6" t="24637" r="26956" b="25218"/>
          <a:stretch/>
        </p:blipFill>
        <p:spPr>
          <a:xfrm>
            <a:off x="102704" y="1023730"/>
            <a:ext cx="5577578" cy="320040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12CA460-A6AC-4388-84EF-CB94BF3F8BBE}"/>
              </a:ext>
            </a:extLst>
          </p:cNvPr>
          <p:cNvSpPr/>
          <p:nvPr/>
        </p:nvSpPr>
        <p:spPr>
          <a:xfrm>
            <a:off x="102703" y="1123121"/>
            <a:ext cx="1646583" cy="5168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82CBBBA-702B-4F43-8CE2-7616F4AEBEB8}"/>
              </a:ext>
            </a:extLst>
          </p:cNvPr>
          <p:cNvSpPr/>
          <p:nvPr/>
        </p:nvSpPr>
        <p:spPr>
          <a:xfrm>
            <a:off x="3067877" y="2484783"/>
            <a:ext cx="1646583" cy="1659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6232C76-589C-4BFD-8E2D-875F060E2CF4}"/>
              </a:ext>
            </a:extLst>
          </p:cNvPr>
          <p:cNvSpPr/>
          <p:nvPr/>
        </p:nvSpPr>
        <p:spPr>
          <a:xfrm>
            <a:off x="9253330" y="2484782"/>
            <a:ext cx="1646583" cy="1659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9C7E2F4-F7FC-4B91-B7EA-5C819F2EFB81}"/>
              </a:ext>
            </a:extLst>
          </p:cNvPr>
          <p:cNvSpPr/>
          <p:nvPr/>
        </p:nvSpPr>
        <p:spPr>
          <a:xfrm>
            <a:off x="6288147" y="1136375"/>
            <a:ext cx="1646583" cy="5168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ADBC08D5-7ACD-46CD-B525-DFD33CEA7A23}"/>
              </a:ext>
            </a:extLst>
          </p:cNvPr>
          <p:cNvSpPr/>
          <p:nvPr/>
        </p:nvSpPr>
        <p:spPr>
          <a:xfrm>
            <a:off x="813217" y="4224131"/>
            <a:ext cx="9963303" cy="1797157"/>
          </a:xfrm>
          <a:prstGeom prst="wedgeRoundRectCallout">
            <a:avLst>
              <a:gd name="adj1" fmla="val 17838"/>
              <a:gd name="adj2" fmla="val -334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Até o final do ano de 2024, os 4 médicos do dia entravam às 7h e saiam às 19h.</a:t>
            </a:r>
          </a:p>
          <a:p>
            <a:pPr algn="ctr"/>
            <a:r>
              <a:rPr lang="pt-BR" dirty="0"/>
              <a:t>Para diminuir o impacto da troca de turnos, nós mobilizamos um deles para entrar às 10h e sair às 22h.</a:t>
            </a:r>
          </a:p>
          <a:p>
            <a:pPr algn="ctr"/>
            <a:r>
              <a:rPr lang="pt-BR" dirty="0"/>
              <a:t>Dessa forma, quando comparamos agosto de 2024 com janeiro de 2025 percebemos que apesar do volume de retiradas de senha terem sido semelhantes, em torno de 260, o número de atendimentos médicos que ocorreram entre 19:00 e 19:59 foram de 247 para 327.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7CB8526-73B0-4B8E-A99E-06EBEDB2A6B8}"/>
              </a:ext>
            </a:extLst>
          </p:cNvPr>
          <p:cNvSpPr txBox="1"/>
          <p:nvPr/>
        </p:nvSpPr>
        <p:spPr>
          <a:xfrm>
            <a:off x="2124391" y="475494"/>
            <a:ext cx="156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AGOSTO/2024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3DD6BB-28BA-413C-BC07-20D66F8B1E0D}"/>
              </a:ext>
            </a:extLst>
          </p:cNvPr>
          <p:cNvSpPr txBox="1"/>
          <p:nvPr/>
        </p:nvSpPr>
        <p:spPr>
          <a:xfrm>
            <a:off x="8240269" y="511652"/>
            <a:ext cx="157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JANEIRO/2025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6373E9A-6C46-479F-912E-103F2C95E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0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12/02</a:t>
            </a: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 – Reconhecimento de Nivelamento Ambiental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277FDB-05BA-49B6-BCA6-1D62768BEAAC}"/>
              </a:ext>
            </a:extLst>
          </p:cNvPr>
          <p:cNvSpPr txBox="1"/>
          <p:nvPr/>
        </p:nvSpPr>
        <p:spPr>
          <a:xfrm>
            <a:off x="479376" y="5589240"/>
            <a:ext cx="114492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6A6B"/>
                </a:solidFill>
                <a:latin typeface="Trebuchet MS" panose="020B0603020202020204" pitchFamily="34" charset="0"/>
              </a:rPr>
              <a:t>Premiação de Nivelamento Ambiental – Nível 3 (2024/2025), em reconhecimento ao compromisso com a sustentabilidade.</a:t>
            </a:r>
          </a:p>
          <a:p>
            <a:r>
              <a:rPr lang="pt-BR" sz="1600" dirty="0">
                <a:solidFill>
                  <a:srgbClr val="006A6B"/>
                </a:solidFill>
                <a:latin typeface="Trebuchet MS" panose="020B0603020202020204" pitchFamily="34" charset="0"/>
              </a:rPr>
              <a:t>A cerimônia ocorreu no Hospital e Maternidade Leonor Mendes de Barros</a:t>
            </a:r>
            <a:r>
              <a:rPr lang="pt-BR" dirty="0">
                <a:solidFill>
                  <a:srgbClr val="006A6B"/>
                </a:solidFill>
                <a:latin typeface="Trebuchet MS" panose="020B0603020202020204" pitchFamily="34" charset="0"/>
              </a:rPr>
              <a:t>.</a:t>
            </a:r>
          </a:p>
          <a:p>
            <a:endParaRPr lang="pt-BR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25AC40-F5B9-44B7-B594-1C15462D2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1705498"/>
            <a:ext cx="3697009" cy="263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3D4F64-A986-4237-BE91-421C4EB2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717737"/>
            <a:ext cx="3240360" cy="45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80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227687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27648" y="4005064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do Paciente – Dr. Felipe / Treinamento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Médico -   Dr. Paulo / Produtividade e Escalas Médicas – Dra. Mariana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626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C5CBD4-3A8B-43C1-922F-4FAE2DCD5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54635"/>
            <a:ext cx="9092524" cy="25431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44BAEAB-F7B7-48A1-AC33-EAFD82C7D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5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D1CC154-7A76-420C-8180-AC6C220D3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720196"/>
            <a:ext cx="9009887" cy="24341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03EA27-3BE1-4D84-B560-71C1BA45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082" y="3356992"/>
            <a:ext cx="90201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F1C88F-8674-4B40-89C9-D39BA145E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053" y="692696"/>
            <a:ext cx="9020175" cy="24616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AEB7B23-83F1-45ED-A1B6-1A10C6536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75" y="3429000"/>
            <a:ext cx="901065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471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6tSCWivzcbh2dkN6jYjs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e3X02mbq9bsvJVzs9Np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bZbwyrQ9DrJUvsg6fRp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MBzxV5XO3MgdCDGSnpO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mjdSVf9ISGxgHCc5LSF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ZNANWlMjhTlRJqgNeos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w9Wxah63Cevhf.hpLsf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o7a8N7TEEzxVlL1hBxd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ymBpjpF5YKb8DeSq0Zu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jj6w0AEmfYQHWe3xcL6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CktlXz1_pgFCp74jn1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nIEE2_lJwLHh4IrnaiN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XnbaLTDJn8lc0KDggw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YvIa5cSCVX_WohNfD5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fG4wD0C4.PKw.Ru5c9U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qJxlQLxj36jiRGRfmcE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2ueGg4RFfI7AG0yDCM.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P7SrqRLVC0L0pMQuOin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1h0RQ6iMBBsG9h75B9d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i.EySMYv4Dc4LM.GyL4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N6.tuNHlI8utPqia8z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eCkhHnz6ai2WHwP_AIU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4g88b3OugIMcmwOVPg7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K5YWGRSdDlB6CDylIsP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SF_VfFVBnTO6u5QkqRi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8D.NIR38TpbiVElLK4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oXBzSmSarWlU8r_srtv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IT0z8bt6x2PZvmMKsw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3q7xGWNAvQveBpDNmAC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iHXvj_Q5C8FRKd9mi4w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rPbm1q1DA9Lcag8..VI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SB6mLmKlLqb3.6ykivw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XmEftj4uQibIgq777Dq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lD0CKrRkMnE_Wt29V1o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pGkIM8avwuBLt2D6Z7.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4TiG9V9GvJlhjOen5aJ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opDY.tA6oBt8dSJDhYq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tDTcA8TXcVanUhFj5Jq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Xxz_EdYARt9sN.HyapJ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Yz7kFNBxBo5BqWFMyLw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hwbXWnOZ.9f0SpIqiQ0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5nWHat58BEybm8qns09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shIRUQSP5SVoG05J7Mb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Lz31C6eKUVxKE5uNBul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YOqrKSPV5WHQRWnH_mK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S.xtDW_.f7o3CHdab.Y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6ZRsCSCvgZ1bRRszBoT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BkCvb3cyL6nBwDSi5y3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Ssg03oeds1ySlZt8nN4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r5NRFX1VQm4Xq6oUr9L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.OTgTpfhmiCY2Yn9k24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GRxu6YwdJHmxyj0rbd9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hk2CewYhBQnnGG3gjqM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_wE9r3IlIAG16zcwIIW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dkdjqvK3qgLqLXR9ImV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X1ESKDQGjTLkuIzu6Q7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JgpFYXVoQyXVcCRMzXb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.5dE5pSzMN4KmJ81Byh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3pgQa0PsZmj0x7uqrE0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D2QXchrLrSE1zLupUD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n65gV.HyXRQ_Uxikk43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e1OCJHTJrYMtGbsbFgd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R3wQTV.GJIAV9yR1fZL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jqLhQOs2BTGDPKM3ROS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eGdnRXkyBLIQtTyZCVP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2GcmdjbdiYTO4L7pN39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U3FdhKF4mm5GVMJfzXu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yRvNqARCem02lHc6jNX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slrjxz6HLyJIPJ9byeS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cvZBVcSE77aPnHFwjNi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0JPVIzop.R18Lcz6wwH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7RrSf9VPErL0aIYnVXx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hURcNqn2sf6DPrF5vSi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E1WcuRvokYEmrIxPUEl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iO50P4gH.GcIn2TzIV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GfyekC3IVESLUols.lj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zFV.jIC.grJ5z7YpCy1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i13bwfJPZ796KB3cmvD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RtFivXmxXfF0tgNBqr2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nnZ4nj7q_SqvWB.oNGX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_i2005TImSBEHVauaJR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a_FJdt9z13iiM35EG53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bR93FIc32z0X9JPwFwD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SNP1cT2VczLtesSOwia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1Yp8CuHdERVrsYO_X76_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e.0ZzkjHBXNJPWRSf2C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SSzdPvQPmf0TI7w92Esw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13489</TotalTime>
  <Words>1839</Words>
  <Application>Microsoft Office PowerPoint</Application>
  <PresentationFormat>Widescreen</PresentationFormat>
  <Paragraphs>625</Paragraphs>
  <Slides>50</Slides>
  <Notes>2</Notes>
  <HiddenSlides>0</HiddenSlides>
  <MMClips>0</MMClips>
  <ScaleCrop>false</ScaleCrop>
  <HeadingPairs>
    <vt:vector size="10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Vínculos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66" baseType="lpstr">
      <vt:lpstr>Arial</vt:lpstr>
      <vt:lpstr>Bahnschrift Light SemiCondensed</vt:lpstr>
      <vt:lpstr>Britannic Bold</vt:lpstr>
      <vt:lpstr>Calibri</vt:lpstr>
      <vt:lpstr>Eurostile</vt:lpstr>
      <vt:lpstr>Lucida Sans</vt:lpstr>
      <vt:lpstr>Segoe UI</vt:lpstr>
      <vt:lpstr>Times New Roman</vt:lpstr>
      <vt:lpstr>Trebuchet MS</vt:lpstr>
      <vt:lpstr>Verdana</vt:lpstr>
      <vt:lpstr>Wingdings 3</vt:lpstr>
      <vt:lpstr>Tema do Office</vt:lpstr>
      <vt:lpstr>file:///\\arqsv0\FIN\ContPlanFinanceiro\PlanejamentoFinanceiro\PFInvestimentos\Business%20Control\3.IIRS%20e%20Cuidado%20Público\0.%20Relatório%20Mensal_Saúde%20Pública\3.%20HMMD_Mboi\01.%2025\01.%2025%20-%20Relatório%20Financeiro%20(HMMD).xlsx!Tabelas!L2C3:L26C13</vt:lpstr>
      <vt:lpstr>file:///\\arqsv0\FIN\ContPlanFinanceiro\PlanejamentoFinanceiro\PFInvestimentos\Business%20Control\3.IIRS%20e%20Cuidado%20Público\0.%20Relatório%20Mensal_Saúde%20Pública\3.%20HMMD_Mboi\01.%2025\01.%2025%20-%20Relatório%20Financeiro%20(HMMD).xlsx!1.%20P&amp;L%20HMMD!L3C3:L49C55</vt:lpstr>
      <vt:lpstr>file:///\\arqsv0\FIN\ContPlanFinanceiro\PlanejamentoFinanceiro\PFInvestimentos\Business%20Control\3.IIRS%20e%20Cuidado%20Público\0.%20Relatório%20Mensal_Saúde%20Pública\3.%20HMMD_Mboi\01.%2025\01.%2025%20-%20Relatório%20Financeiro%20(HMMD).xlsx!Tabelas!L29C3:L40C13</vt:lpstr>
      <vt:lpstr>Slide do think-cell</vt:lpstr>
      <vt:lpstr>Relatório Gerencial Conselho Gestor Fevereiro de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Evolutivo NPS Internação 2025:</vt:lpstr>
      <vt:lpstr>Evolutivo NPS Internação 2024 vs. 2025:</vt:lpstr>
      <vt:lpstr>Evolutivo NPS Ambulatório 2025:</vt:lpstr>
      <vt:lpstr>Evolutivo NPS Ambulatório 2024 vs. 2025:</vt:lpstr>
      <vt:lpstr>Evolutivo NPS Pronto Socorro - 2025:</vt:lpstr>
      <vt:lpstr>Evolutivo NPS UPA 2024 vs. 2025: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Daniely Nunes Pereira</cp:lastModifiedBy>
  <cp:revision>1136</cp:revision>
  <cp:lastPrinted>2018-08-09T22:48:05Z</cp:lastPrinted>
  <dcterms:created xsi:type="dcterms:W3CDTF">2016-01-13T11:44:51Z</dcterms:created>
  <dcterms:modified xsi:type="dcterms:W3CDTF">2025-03-05T14:11:53Z</dcterms:modified>
</cp:coreProperties>
</file>