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83" r:id="rId2"/>
    <p:sldId id="284" r:id="rId3"/>
    <p:sldId id="302" r:id="rId4"/>
    <p:sldId id="296" r:id="rId5"/>
    <p:sldId id="2147472440" r:id="rId6"/>
    <p:sldId id="2147472441" r:id="rId7"/>
    <p:sldId id="2147472442" r:id="rId8"/>
    <p:sldId id="305" r:id="rId9"/>
    <p:sldId id="2147472410" r:id="rId10"/>
    <p:sldId id="2147472411" r:id="rId11"/>
    <p:sldId id="2147472403" r:id="rId12"/>
    <p:sldId id="2147472412" r:id="rId13"/>
    <p:sldId id="2147472413" r:id="rId14"/>
    <p:sldId id="306" r:id="rId15"/>
    <p:sldId id="318" r:id="rId16"/>
    <p:sldId id="317" r:id="rId17"/>
    <p:sldId id="2147472443" r:id="rId18"/>
    <p:sldId id="330" r:id="rId19"/>
    <p:sldId id="320" r:id="rId20"/>
    <p:sldId id="329" r:id="rId21"/>
    <p:sldId id="2147472444" r:id="rId22"/>
    <p:sldId id="304" r:id="rId23"/>
    <p:sldId id="2147472445" r:id="rId24"/>
    <p:sldId id="2147472446" r:id="rId25"/>
    <p:sldId id="2147472447" r:id="rId26"/>
    <p:sldId id="258" r:id="rId27"/>
    <p:sldId id="2147472448" r:id="rId28"/>
    <p:sldId id="2147472449" r:id="rId29"/>
    <p:sldId id="2147472450" r:id="rId30"/>
    <p:sldId id="2147472423" r:id="rId31"/>
    <p:sldId id="275" r:id="rId32"/>
    <p:sldId id="2147472425" r:id="rId33"/>
    <p:sldId id="2147472426" r:id="rId34"/>
    <p:sldId id="2147472427" r:id="rId35"/>
    <p:sldId id="2147472428" r:id="rId36"/>
    <p:sldId id="2147472429" r:id="rId37"/>
    <p:sldId id="2147472430" r:id="rId38"/>
    <p:sldId id="2147472431" r:id="rId39"/>
    <p:sldId id="2147472464" r:id="rId40"/>
    <p:sldId id="2147472433" r:id="rId41"/>
    <p:sldId id="2147472451" r:id="rId42"/>
    <p:sldId id="2147472465" r:id="rId43"/>
    <p:sldId id="331" r:id="rId44"/>
    <p:sldId id="341" r:id="rId45"/>
    <p:sldId id="339" r:id="rId46"/>
    <p:sldId id="338" r:id="rId47"/>
    <p:sldId id="337" r:id="rId48"/>
    <p:sldId id="2147472454" r:id="rId49"/>
    <p:sldId id="2147472453" r:id="rId50"/>
    <p:sldId id="2147472452" r:id="rId51"/>
    <p:sldId id="2147472455" r:id="rId52"/>
    <p:sldId id="2147472456" r:id="rId53"/>
    <p:sldId id="2147472457" r:id="rId54"/>
    <p:sldId id="2147472458" r:id="rId55"/>
    <p:sldId id="2147472459" r:id="rId56"/>
    <p:sldId id="2147472460" r:id="rId57"/>
    <p:sldId id="2147472461" r:id="rId58"/>
    <p:sldId id="2147472462" r:id="rId59"/>
    <p:sldId id="2147472463" r:id="rId60"/>
  </p:sldIdLst>
  <p:sldSz cx="12192000" cy="6858000"/>
  <p:notesSz cx="6724650" cy="97742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8">
          <p15:clr>
            <a:srgbClr val="A4A3A4"/>
          </p15:clr>
        </p15:guide>
        <p15:guide id="2" pos="211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2" clrIdx="0"/>
  <p:cmAuthor id="2" name="Patricia Ribeiro Torres" initials="PRT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93"/>
    <a:srgbClr val="46B3B3"/>
    <a:srgbClr val="996600"/>
    <a:srgbClr val="CC9900"/>
    <a:srgbClr val="1822EC"/>
    <a:srgbClr val="AC0000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1325" autoAdjust="0"/>
  </p:normalViewPr>
  <p:slideViewPr>
    <p:cSldViewPr>
      <p:cViewPr>
        <p:scale>
          <a:sx n="100" d="100"/>
          <a:sy n="100" d="100"/>
        </p:scale>
        <p:origin x="-277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948" y="-78"/>
      </p:cViewPr>
      <p:guideLst>
        <p:guide orient="horz" pos="3078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RH\Cargos%20e%20Sal&#225;rios\FTE\2024\GERA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RH\Cargos%20e%20Sal&#225;rios\FTE\2024\GER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fileserver\Hospital\Indicadores%20HMMD\Indicadores%20de%20&#193;reas\AS_Atendimento\Ouvidoria%20Local\FT_%20Satisfa&#231;&#227;o%20Do%20Usu&#225;rio%20-%20Manifesta&#231;&#227;o%20Espont&#226;nea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HEADCOUNT GERAL</a:t>
            </a:r>
          </a:p>
        </c:rich>
      </c:tx>
      <c:layout>
        <c:manualLayout>
          <c:xMode val="edge"/>
          <c:yMode val="edge"/>
          <c:x val="0.4070063275732893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716941184505584E-3"/>
          <c:y val="0.32529638506105857"/>
          <c:w val="0.99832825088400134"/>
          <c:h val="0.5074050479724726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HC!$N$147:$N$158</c:f>
              <c:numCache>
                <c:formatCode>0</c:formatCode>
                <c:ptCount val="12"/>
                <c:pt idx="0">
                  <c:v>2196</c:v>
                </c:pt>
                <c:pt idx="1">
                  <c:v>2202</c:v>
                </c:pt>
                <c:pt idx="2">
                  <c:v>2231</c:v>
                </c:pt>
                <c:pt idx="3">
                  <c:v>2262</c:v>
                </c:pt>
                <c:pt idx="4">
                  <c:v>2282</c:v>
                </c:pt>
                <c:pt idx="5">
                  <c:v>2291</c:v>
                </c:pt>
                <c:pt idx="6">
                  <c:v>2311</c:v>
                </c:pt>
                <c:pt idx="7">
                  <c:v>2307</c:v>
                </c:pt>
                <c:pt idx="8">
                  <c:v>2344</c:v>
                </c:pt>
                <c:pt idx="9">
                  <c:v>2373</c:v>
                </c:pt>
                <c:pt idx="10">
                  <c:v>2373</c:v>
                </c:pt>
                <c:pt idx="11">
                  <c:v>2326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A43-4DC4-A4FB-4EFCA981CD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3"/>
        <c:overlap val="-25"/>
        <c:axId val="323151360"/>
        <c:axId val="323152896"/>
      </c:barChart>
      <c:dateAx>
        <c:axId val="3231513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 rot="0"/>
          <a:lstStyle/>
          <a:p>
            <a:pPr>
              <a:defRPr sz="900" b="1"/>
            </a:pPr>
            <a:endParaRPr lang="pt-BR"/>
          </a:p>
        </c:txPr>
        <c:crossAx val="323152896"/>
        <c:crosses val="autoZero"/>
        <c:auto val="1"/>
        <c:lblOffset val="100"/>
        <c:baseTimeUnit val="months"/>
      </c:dateAx>
      <c:valAx>
        <c:axId val="323152896"/>
        <c:scaling>
          <c:orientation val="minMax"/>
          <c:min val="1200"/>
        </c:scaling>
        <c:delete val="1"/>
        <c:axPos val="l"/>
        <c:numFmt formatCode="0" sourceLinked="1"/>
        <c:majorTickMark val="out"/>
        <c:minorTickMark val="none"/>
        <c:tickLblPos val="none"/>
        <c:crossAx val="323151360"/>
        <c:crosses val="autoZero"/>
        <c:crossBetween val="between"/>
        <c:majorUnit val="2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HEADCOUNT POR GERÊNCIA</a:t>
            </a:r>
          </a:p>
        </c:rich>
      </c:tx>
      <c:layout>
        <c:manualLayout>
          <c:xMode val="edge"/>
          <c:yMode val="edge"/>
          <c:x val="0.36586205522615517"/>
          <c:y val="7.874735298771516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2486685480416529E-5"/>
          <c:y val="0.27132521673837012"/>
          <c:w val="0.99664026151601004"/>
          <c:h val="0.624029137871454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HC!$O$74</c:f>
              <c:strCache>
                <c:ptCount val="1"/>
                <c:pt idx="0">
                  <c:v>Assistencial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9"/>
              <c:layout>
                <c:manualLayout>
                  <c:x val="-1.3888888888888924E-3"/>
                  <c:y val="-4.8582954651233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B0-40E5-B89A-C17A53D5D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006666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HC!$O$147:$O$158</c:f>
              <c:numCache>
                <c:formatCode>General</c:formatCode>
                <c:ptCount val="12"/>
                <c:pt idx="0">
                  <c:v>1344</c:v>
                </c:pt>
                <c:pt idx="1">
                  <c:v>1349</c:v>
                </c:pt>
                <c:pt idx="2">
                  <c:v>1366</c:v>
                </c:pt>
                <c:pt idx="3">
                  <c:v>1454</c:v>
                </c:pt>
                <c:pt idx="4">
                  <c:v>1466</c:v>
                </c:pt>
                <c:pt idx="5">
                  <c:v>1457</c:v>
                </c:pt>
                <c:pt idx="6">
                  <c:v>1473</c:v>
                </c:pt>
                <c:pt idx="7">
                  <c:v>1466</c:v>
                </c:pt>
                <c:pt idx="8">
                  <c:v>1493</c:v>
                </c:pt>
                <c:pt idx="9">
                  <c:v>1513</c:v>
                </c:pt>
                <c:pt idx="10">
                  <c:v>1503</c:v>
                </c:pt>
                <c:pt idx="11">
                  <c:v>1488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6B0-40E5-B89A-C17A53D5D12C}"/>
            </c:ext>
          </c:extLst>
        </c:ser>
        <c:ser>
          <c:idx val="1"/>
          <c:order val="1"/>
          <c:tx>
            <c:strRef>
              <c:f>HC!$P$74</c:f>
              <c:strCache>
                <c:ptCount val="1"/>
                <c:pt idx="0">
                  <c:v>Médica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4.1666728110417864E-3"/>
                  <c:y val="6.37013263892716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B0-40E5-B89A-C17A53D5D12C}"/>
                </c:ext>
              </c:extLst>
            </c:dLbl>
            <c:dLbl>
              <c:idx val="1"/>
              <c:layout>
                <c:manualLayout>
                  <c:x val="4.1666728110417864E-3"/>
                  <c:y val="-1.5097198671571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B0-40E5-B89A-C17A53D5D12C}"/>
                </c:ext>
              </c:extLst>
            </c:dLbl>
            <c:dLbl>
              <c:idx val="2"/>
              <c:layout>
                <c:manualLayout>
                  <c:x val="5.3168798436237386E-3"/>
                  <c:y val="-1.9445767968556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B0-40E5-B89A-C17A53D5D12C}"/>
                </c:ext>
              </c:extLst>
            </c:dLbl>
            <c:dLbl>
              <c:idx val="3"/>
              <c:layout>
                <c:manualLayout>
                  <c:x val="3.0163765043615853E-3"/>
                  <c:y val="-9.32952440114789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B0-40E5-B89A-C17A53D5D12C}"/>
                </c:ext>
              </c:extLst>
            </c:dLbl>
            <c:dLbl>
              <c:idx val="4"/>
              <c:layout>
                <c:manualLayout>
                  <c:x val="1.86612483473053E-3"/>
                  <c:y val="-1.8274317070362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B0-40E5-B89A-C17A53D5D12C}"/>
                </c:ext>
              </c:extLst>
            </c:dLbl>
            <c:dLbl>
              <c:idx val="5"/>
              <c:layout>
                <c:manualLayout>
                  <c:x val="1.866124834730572E-3"/>
                  <c:y val="-3.93148288815381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B0-40E5-B89A-C17A53D5D12C}"/>
                </c:ext>
              </c:extLst>
            </c:dLbl>
            <c:dLbl>
              <c:idx val="6"/>
              <c:layout>
                <c:manualLayout>
                  <c:x val="4.1666281739925985E-3"/>
                  <c:y val="5.409134464532664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B0-40E5-B89A-C17A53D5D12C}"/>
                </c:ext>
              </c:extLst>
            </c:dLbl>
            <c:dLbl>
              <c:idx val="7"/>
              <c:layout>
                <c:manualLayout>
                  <c:x val="3.0163765043616274E-3"/>
                  <c:y val="-5.24203587707045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B0-40E5-B89A-C17A53D5D12C}"/>
                </c:ext>
              </c:extLst>
            </c:dLbl>
            <c:dLbl>
              <c:idx val="8"/>
              <c:layout>
                <c:manualLayout>
                  <c:x val="4.1666281739927676E-3"/>
                  <c:y val="-3.9314828881539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B0-40E5-B89A-C17A53D5D12C}"/>
                </c:ext>
              </c:extLst>
            </c:dLbl>
            <c:dLbl>
              <c:idx val="9"/>
              <c:layout>
                <c:manualLayout>
                  <c:x val="1.866124834730572E-3"/>
                  <c:y val="-3.93148288815390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6B0-40E5-B89A-C17A53D5D12C}"/>
                </c:ext>
              </c:extLst>
            </c:dLbl>
            <c:dLbl>
              <c:idx val="10"/>
              <c:layout>
                <c:manualLayout>
                  <c:x val="3.4507550088931664E-3"/>
                  <c:y val="-6.70859450191062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6B0-40E5-B89A-C17A53D5D12C}"/>
                </c:ext>
              </c:extLst>
            </c:dLbl>
            <c:dLbl>
              <c:idx val="11"/>
              <c:layout>
                <c:manualLayout>
                  <c:x val="4.6010066785242216E-3"/>
                  <c:y val="-8.9447926692140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6B0-40E5-B89A-C17A53D5D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chemeClr val="tx2">
                    <a:lumMod val="50000"/>
                  </a:schemeClr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HC!$P$147:$P$158</c:f>
              <c:numCache>
                <c:formatCode>General</c:formatCode>
                <c:ptCount val="12"/>
                <c:pt idx="0">
                  <c:v>401</c:v>
                </c:pt>
                <c:pt idx="1">
                  <c:v>398</c:v>
                </c:pt>
                <c:pt idx="2">
                  <c:v>391</c:v>
                </c:pt>
                <c:pt idx="3">
                  <c:v>326</c:v>
                </c:pt>
                <c:pt idx="4">
                  <c:v>327</c:v>
                </c:pt>
                <c:pt idx="5">
                  <c:v>328</c:v>
                </c:pt>
                <c:pt idx="6">
                  <c:v>326</c:v>
                </c:pt>
                <c:pt idx="7">
                  <c:v>329</c:v>
                </c:pt>
                <c:pt idx="8">
                  <c:v>334</c:v>
                </c:pt>
                <c:pt idx="9">
                  <c:v>339</c:v>
                </c:pt>
                <c:pt idx="10">
                  <c:v>339</c:v>
                </c:pt>
                <c:pt idx="11">
                  <c:v>334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0-46B0-40E5-B89A-C17A53D5D12C}"/>
            </c:ext>
          </c:extLst>
        </c:ser>
        <c:ser>
          <c:idx val="2"/>
          <c:order val="2"/>
          <c:tx>
            <c:strRef>
              <c:f>HC!$Q$74</c:f>
              <c:strCache>
                <c:ptCount val="1"/>
                <c:pt idx="0">
                  <c:v>Operações</c:v>
                </c:pt>
              </c:strCache>
            </c:strRef>
          </c:tx>
          <c:spPr>
            <a:gradFill flip="none" rotWithShape="1">
              <a:gsLst>
                <a:gs pos="0">
                  <a:srgbClr val="392B49"/>
                </a:gs>
                <a:gs pos="50000">
                  <a:srgbClr val="604A7B"/>
                </a:gs>
                <a:gs pos="100000">
                  <a:srgbClr val="392B49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5.5555965180563525E-3"/>
                  <c:y val="1.0527438339600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6B0-40E5-B89A-C17A53D5D12C}"/>
                </c:ext>
              </c:extLst>
            </c:dLbl>
            <c:dLbl>
              <c:idx val="1"/>
              <c:layout>
                <c:manualLayout>
                  <c:x val="4.1666666666666683E-3"/>
                  <c:y val="1.07962121447185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6B0-40E5-B89A-C17A53D5D12C}"/>
                </c:ext>
              </c:extLst>
            </c:dLbl>
            <c:dLbl>
              <c:idx val="2"/>
              <c:layout>
                <c:manualLayout>
                  <c:x val="4.166628173992641E-3"/>
                  <c:y val="-7.31571350040366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6B0-40E5-B89A-C17A53D5D12C}"/>
                </c:ext>
              </c:extLst>
            </c:dLbl>
            <c:dLbl>
              <c:idx val="3"/>
              <c:layout>
                <c:manualLayout>
                  <c:x val="6.4671315132547938E-3"/>
                  <c:y val="-3.07658608957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6B0-40E5-B89A-C17A53D5D12C}"/>
                </c:ext>
              </c:extLst>
            </c:dLbl>
            <c:dLbl>
              <c:idx val="4"/>
              <c:layout>
                <c:manualLayout>
                  <c:x val="7.6173831828858073E-3"/>
                  <c:y val="-3.2076413884712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6B0-40E5-B89A-C17A53D5D12C}"/>
                </c:ext>
              </c:extLst>
            </c:dLbl>
            <c:dLbl>
              <c:idx val="5"/>
              <c:layout>
                <c:manualLayout>
                  <c:x val="5.3168798436237386E-3"/>
                  <c:y val="-3.654881021931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6B0-40E5-B89A-C17A53D5D12C}"/>
                </c:ext>
              </c:extLst>
            </c:dLbl>
            <c:dLbl>
              <c:idx val="6"/>
              <c:layout>
                <c:manualLayout>
                  <c:x val="3.0163765043616274E-3"/>
                  <c:y val="-2.4057266393885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6B0-40E5-B89A-C17A53D5D12C}"/>
                </c:ext>
              </c:extLst>
            </c:dLbl>
            <c:dLbl>
              <c:idx val="7"/>
              <c:layout>
                <c:manualLayout>
                  <c:x val="3.0163765043616274E-3"/>
                  <c:y val="-3.0765860895796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6B0-40E5-B89A-C17A53D5D12C}"/>
                </c:ext>
              </c:extLst>
            </c:dLbl>
            <c:dLbl>
              <c:idx val="8"/>
              <c:layout>
                <c:manualLayout>
                  <c:x val="5.3168798436237386E-3"/>
                  <c:y val="-1.8659224880891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6B0-40E5-B89A-C17A53D5D12C}"/>
                </c:ext>
              </c:extLst>
            </c:dLbl>
            <c:dLbl>
              <c:idx val="9"/>
              <c:layout>
                <c:manualLayout>
                  <c:x val="5.078315835922137E-3"/>
                  <c:y val="-1.5112473724671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6B0-40E5-B89A-C17A53D5D12C}"/>
                </c:ext>
              </c:extLst>
            </c:dLbl>
            <c:dLbl>
              <c:idx val="10"/>
              <c:layout>
                <c:manualLayout>
                  <c:x val="0"/>
                  <c:y val="-2.23619816730354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6B0-40E5-B89A-C17A53D5D12C}"/>
                </c:ext>
              </c:extLst>
            </c:dLbl>
            <c:dLbl>
              <c:idx val="11"/>
              <c:layout>
                <c:manualLayout>
                  <c:x val="9.2020133570484431E-3"/>
                  <c:y val="-3.3542972509553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46B0-40E5-B89A-C17A53D5D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>
                <a:solidFill>
                  <a:srgbClr val="7030A0"/>
                </a:solidFill>
              </a:ln>
            </c:spPr>
            <c:trendlineType val="poly"/>
            <c:order val="6"/>
            <c:dispRSqr val="0"/>
            <c:dispEq val="0"/>
          </c:trendline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HC!$Q$147:$Q$158</c:f>
              <c:numCache>
                <c:formatCode>General</c:formatCode>
                <c:ptCount val="12"/>
                <c:pt idx="0">
                  <c:v>311</c:v>
                </c:pt>
                <c:pt idx="1">
                  <c:v>317</c:v>
                </c:pt>
                <c:pt idx="2">
                  <c:v>337</c:v>
                </c:pt>
                <c:pt idx="3">
                  <c:v>341</c:v>
                </c:pt>
                <c:pt idx="4">
                  <c:v>345</c:v>
                </c:pt>
                <c:pt idx="5">
                  <c:v>345</c:v>
                </c:pt>
                <c:pt idx="6">
                  <c:v>347</c:v>
                </c:pt>
                <c:pt idx="7">
                  <c:v>356</c:v>
                </c:pt>
                <c:pt idx="8">
                  <c:v>354</c:v>
                </c:pt>
                <c:pt idx="9">
                  <c:v>355</c:v>
                </c:pt>
                <c:pt idx="10">
                  <c:v>361</c:v>
                </c:pt>
                <c:pt idx="11">
                  <c:v>341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E-46B0-40E5-B89A-C17A53D5D12C}"/>
            </c:ext>
          </c:extLst>
        </c:ser>
        <c:ser>
          <c:idx val="3"/>
          <c:order val="3"/>
          <c:tx>
            <c:strRef>
              <c:f>HC!$R$74</c:f>
              <c:strCache>
                <c:ptCount val="1"/>
                <c:pt idx="0">
                  <c:v>RH</c:v>
                </c:pt>
              </c:strCache>
            </c:strRef>
          </c:tx>
          <c:spPr>
            <a:gradFill flip="none" rotWithShape="1">
              <a:gsLst>
                <a:gs pos="0">
                  <a:srgbClr val="FFFF00"/>
                </a:gs>
                <a:gs pos="50000">
                  <a:srgbClr val="FFFFCC"/>
                </a:gs>
                <a:gs pos="100000">
                  <a:srgbClr val="FFFF00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HC!$R$147:$R$158</c:f>
              <c:numCache>
                <c:formatCode>General</c:formatCode>
                <c:ptCount val="12"/>
                <c:pt idx="0">
                  <c:v>47</c:v>
                </c:pt>
                <c:pt idx="1">
                  <c:v>47</c:v>
                </c:pt>
                <c:pt idx="2">
                  <c:v>47</c:v>
                </c:pt>
                <c:pt idx="3">
                  <c:v>49</c:v>
                </c:pt>
                <c:pt idx="4">
                  <c:v>49</c:v>
                </c:pt>
                <c:pt idx="5">
                  <c:v>50</c:v>
                </c:pt>
                <c:pt idx="6">
                  <c:v>51</c:v>
                </c:pt>
                <c:pt idx="7">
                  <c:v>48</c:v>
                </c:pt>
                <c:pt idx="8">
                  <c:v>56</c:v>
                </c:pt>
                <c:pt idx="9">
                  <c:v>57</c:v>
                </c:pt>
                <c:pt idx="10">
                  <c:v>61</c:v>
                </c:pt>
                <c:pt idx="11">
                  <c:v>59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1F-46B0-40E5-B89A-C17A53D5D12C}"/>
            </c:ext>
          </c:extLst>
        </c:ser>
        <c:ser>
          <c:idx val="4"/>
          <c:order val="4"/>
          <c:tx>
            <c:strRef>
              <c:f>HC!$S$74</c:f>
              <c:strCache>
                <c:ptCount val="1"/>
                <c:pt idx="0">
                  <c:v>Diretoria</c:v>
                </c:pt>
              </c:strCache>
            </c:strRef>
          </c:tx>
          <c:spPr>
            <a:gradFill flip="none" rotWithShape="1">
              <a:gsLst>
                <a:gs pos="0">
                  <a:srgbClr val="984807"/>
                </a:gs>
                <a:gs pos="50000">
                  <a:srgbClr val="E46C0A"/>
                </a:gs>
                <a:gs pos="100000">
                  <a:srgbClr val="984807"/>
                </a:gs>
              </a:gsLst>
              <a:lin ang="10800000" scaled="1"/>
              <a:tileRect/>
            </a:gradFill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invertIfNegative val="0"/>
          <c:dLbls>
            <c:dLbl>
              <c:idx val="0"/>
              <c:layout>
                <c:manualLayout>
                  <c:x val="8.9348206474139827E-5"/>
                  <c:y val="1.4040601408523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46B0-40E5-B89A-C17A53D5D12C}"/>
                </c:ext>
              </c:extLst>
            </c:dLbl>
            <c:dLbl>
              <c:idx val="1"/>
              <c:layout>
                <c:manualLayout>
                  <c:x val="-5.0925337632080255E-17"/>
                  <c:y val="1.854355697785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6B0-40E5-B89A-C17A53D5D12C}"/>
                </c:ext>
              </c:extLst>
            </c:dLbl>
            <c:dLbl>
              <c:idx val="2"/>
              <c:layout>
                <c:manualLayout>
                  <c:x val="-5.0925337632080255E-17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46B0-40E5-B89A-C17A53D5D12C}"/>
                </c:ext>
              </c:extLst>
            </c:dLbl>
            <c:dLbl>
              <c:idx val="3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46B0-40E5-B89A-C17A53D5D12C}"/>
                </c:ext>
              </c:extLst>
            </c:dLbl>
            <c:dLbl>
              <c:idx val="4"/>
              <c:layout>
                <c:manualLayout>
                  <c:x val="0"/>
                  <c:y val="1.217719219425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46B0-40E5-B89A-C17A53D5D12C}"/>
                </c:ext>
              </c:extLst>
            </c:dLbl>
            <c:dLbl>
              <c:idx val="5"/>
              <c:layout>
                <c:manualLayout>
                  <c:x val="0"/>
                  <c:y val="1.6606614507643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46B0-40E5-B89A-C17A53D5D12C}"/>
                </c:ext>
              </c:extLst>
            </c:dLbl>
            <c:dLbl>
              <c:idx val="6"/>
              <c:layout>
                <c:manualLayout>
                  <c:x val="-1.0185067526416052E-16"/>
                  <c:y val="1.757529826661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46B0-40E5-B89A-C17A53D5D12C}"/>
                </c:ext>
              </c:extLst>
            </c:dLbl>
            <c:dLbl>
              <c:idx val="7"/>
              <c:layout>
                <c:manualLayout>
                  <c:x val="1.0185067526416052E-16"/>
                  <c:y val="1.3145450905500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46B0-40E5-B89A-C17A53D5D12C}"/>
                </c:ext>
              </c:extLst>
            </c:dLbl>
            <c:dLbl>
              <c:idx val="8"/>
              <c:layout>
                <c:manualLayout>
                  <c:x val="-1.0185067526416052E-16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46B0-40E5-B89A-C17A53D5D12C}"/>
                </c:ext>
              </c:extLst>
            </c:dLbl>
            <c:dLbl>
              <c:idx val="9"/>
              <c:layout>
                <c:manualLayout>
                  <c:x val="0"/>
                  <c:y val="1.951224073682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46B0-40E5-B89A-C17A53D5D1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HC!$S$147:$S$158</c:f>
              <c:numCache>
                <c:formatCode>General</c:formatCode>
                <c:ptCount val="12"/>
                <c:pt idx="0">
                  <c:v>7</c:v>
                </c:pt>
                <c:pt idx="1">
                  <c:v>7</c:v>
                </c:pt>
                <c:pt idx="2">
                  <c:v>7</c:v>
                </c:pt>
                <c:pt idx="3">
                  <c:v>10</c:v>
                </c:pt>
                <c:pt idx="4">
                  <c:v>11</c:v>
                </c:pt>
                <c:pt idx="5">
                  <c:v>11</c:v>
                </c:pt>
                <c:pt idx="6">
                  <c:v>11</c:v>
                </c:pt>
                <c:pt idx="7">
                  <c:v>11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A-46B0-40E5-B89A-C17A53D5D12C}"/>
            </c:ext>
          </c:extLst>
        </c:ser>
        <c:ser>
          <c:idx val="5"/>
          <c:order val="5"/>
          <c:tx>
            <c:strRef>
              <c:f>HC!$T$74</c:f>
              <c:strCache>
                <c:ptCount val="1"/>
                <c:pt idx="0">
                  <c:v>Financeira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9"/>
              <c:layout>
                <c:manualLayout>
                  <c:x val="2.0833333333333372E-3"/>
                  <c:y val="1.07962121447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46B0-40E5-B89A-C17A53D5D1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HC!$T$147:$T$158</c:f>
              <c:numCache>
                <c:formatCode>General</c:formatCode>
                <c:ptCount val="12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  <c:pt idx="6">
                  <c:v>9</c:v>
                </c:pt>
                <c:pt idx="7">
                  <c:v>9</c:v>
                </c:pt>
                <c:pt idx="8">
                  <c:v>9</c:v>
                </c:pt>
                <c:pt idx="9">
                  <c:v>9</c:v>
                </c:pt>
                <c:pt idx="10">
                  <c:v>9</c:v>
                </c:pt>
                <c:pt idx="11">
                  <c:v>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C-46B0-40E5-B89A-C17A53D5D12C}"/>
            </c:ext>
          </c:extLst>
        </c:ser>
        <c:ser>
          <c:idx val="7"/>
          <c:order val="6"/>
          <c:tx>
            <c:strRef>
              <c:f>HC!$U$159</c:f>
              <c:strCache>
                <c:ptCount val="1"/>
                <c:pt idx="0">
                  <c:v>Alta Confiabilidade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HC!$M$147:$M$158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  <c:extLst/>
            </c:numRef>
          </c:cat>
          <c:val>
            <c:numRef>
              <c:f>HC!$U$147:$U$158</c:f>
              <c:numCache>
                <c:formatCode>General</c:formatCode>
                <c:ptCount val="12"/>
                <c:pt idx="0">
                  <c:v>78</c:v>
                </c:pt>
                <c:pt idx="1">
                  <c:v>76</c:v>
                </c:pt>
                <c:pt idx="2">
                  <c:v>75</c:v>
                </c:pt>
                <c:pt idx="3">
                  <c:v>73</c:v>
                </c:pt>
                <c:pt idx="4">
                  <c:v>75</c:v>
                </c:pt>
                <c:pt idx="5">
                  <c:v>91</c:v>
                </c:pt>
                <c:pt idx="6">
                  <c:v>94</c:v>
                </c:pt>
                <c:pt idx="7">
                  <c:v>88</c:v>
                </c:pt>
                <c:pt idx="8">
                  <c:v>89</c:v>
                </c:pt>
                <c:pt idx="9">
                  <c:v>91</c:v>
                </c:pt>
                <c:pt idx="10">
                  <c:v>91</c:v>
                </c:pt>
                <c:pt idx="11">
                  <c:v>86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2D-46B0-40E5-B89A-C17A53D5D1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325512192"/>
        <c:axId val="325595904"/>
      </c:barChart>
      <c:dateAx>
        <c:axId val="3255121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txPr>
          <a:bodyPr/>
          <a:lstStyle/>
          <a:p>
            <a:pPr>
              <a:defRPr sz="900"/>
            </a:pPr>
            <a:endParaRPr lang="pt-BR"/>
          </a:p>
        </c:txPr>
        <c:crossAx val="325595904"/>
        <c:crosses val="autoZero"/>
        <c:auto val="1"/>
        <c:lblOffset val="100"/>
        <c:baseTimeUnit val="months"/>
      </c:dateAx>
      <c:valAx>
        <c:axId val="3255959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25512192"/>
        <c:crosses val="autoZero"/>
        <c:crossBetween val="between"/>
      </c:valAx>
      <c:spPr>
        <a:ln w="0">
          <a:noFill/>
        </a:ln>
        <a:effectLst/>
      </c:spPr>
    </c:plotArea>
    <c:legend>
      <c:legendPos val="t"/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ayout>
        <c:manualLayout>
          <c:xMode val="edge"/>
          <c:yMode val="edge"/>
          <c:x val="3.5433367581169779E-2"/>
          <c:y val="0.15069518137831428"/>
          <c:w val="0.8909936528750293"/>
          <c:h val="7.1239280512829267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Dados Demográficos</a:t>
            </a:r>
            <a:endParaRPr lang="pt-BR"/>
          </a:p>
        </c:rich>
      </c:tx>
      <c:layout>
        <c:manualLayout>
          <c:xMode val="edge"/>
          <c:yMode val="edge"/>
          <c:x val="0.4170735172510968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261509352714172E-2"/>
          <c:y val="7.9921042979777784E-2"/>
          <c:w val="0.89775146218451374"/>
          <c:h val="0.38441568031474216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'Q&amp;S Banco de Dados'!$A$10</c:f>
              <c:strCache>
                <c:ptCount val="1"/>
                <c:pt idx="0">
                  <c:v>Denúncia</c:v>
                </c:pt>
              </c:strCache>
            </c:strRef>
          </c:tx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Dados'!$EP$10:$FA$10</c:f>
              <c:numCache>
                <c:formatCode>General</c:formatCode>
                <c:ptCount val="12"/>
                <c:pt idx="0">
                  <c:v>4</c:v>
                </c:pt>
                <c:pt idx="1">
                  <c:v>1</c:v>
                </c:pt>
                <c:pt idx="2">
                  <c:v>0</c:v>
                </c:pt>
                <c:pt idx="3">
                  <c:v>4</c:v>
                </c:pt>
                <c:pt idx="4">
                  <c:v>1</c:v>
                </c:pt>
                <c:pt idx="5">
                  <c:v>0</c:v>
                </c:pt>
                <c:pt idx="6">
                  <c:v>6</c:v>
                </c:pt>
                <c:pt idx="7">
                  <c:v>1</c:v>
                </c:pt>
                <c:pt idx="8">
                  <c:v>0</c:v>
                </c:pt>
                <c:pt idx="9">
                  <c:v>5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22-429E-9D99-22D4B2265B33}"/>
            </c:ext>
          </c:extLst>
        </c:ser>
        <c:ser>
          <c:idx val="3"/>
          <c:order val="1"/>
          <c:tx>
            <c:strRef>
              <c:f>'Q&amp;S Banco de Dados'!$A$9</c:f>
              <c:strCache>
                <c:ptCount val="1"/>
                <c:pt idx="0">
                  <c:v>Sugestões</c:v>
                </c:pt>
              </c:strCache>
            </c:strRef>
          </c:tx>
          <c:spPr>
            <a:gradFill flip="none" rotWithShape="1">
              <a:gsLst>
                <a:gs pos="0">
                  <a:srgbClr val="C86400"/>
                </a:gs>
                <a:gs pos="50000">
                  <a:srgbClr val="EA7500"/>
                </a:gs>
                <a:gs pos="100000">
                  <a:srgbClr val="C864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Dados'!$EP$9:$FA$9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22-429E-9D99-22D4B2265B33}"/>
            </c:ext>
          </c:extLst>
        </c:ser>
        <c:ser>
          <c:idx val="5"/>
          <c:order val="2"/>
          <c:tx>
            <c:strRef>
              <c:f>'Q&amp;S Banco de Dados'!$A$11</c:f>
              <c:strCache>
                <c:ptCount val="1"/>
                <c:pt idx="0">
                  <c:v>Informação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Dados'!$EP$11:$FA$11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A22-429E-9D99-22D4B2265B33}"/>
            </c:ext>
          </c:extLst>
        </c:ser>
        <c:ser>
          <c:idx val="1"/>
          <c:order val="3"/>
          <c:tx>
            <c:strRef>
              <c:f>'Q&amp;S Banco de Dados'!$A$5</c:f>
              <c:strCache>
                <c:ptCount val="1"/>
                <c:pt idx="0">
                  <c:v>Solicitação</c:v>
                </c:pt>
              </c:strCache>
            </c:strRef>
          </c:tx>
          <c:spPr>
            <a:gradFill flip="none" rotWithShape="1">
              <a:gsLst>
                <a:gs pos="0">
                  <a:srgbClr val="17375E"/>
                </a:gs>
                <a:gs pos="50000">
                  <a:srgbClr val="3A6BA5"/>
                </a:gs>
                <a:gs pos="100000">
                  <a:srgbClr val="17375E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Dados'!$EP$5:$FA$5</c:f>
              <c:numCache>
                <c:formatCode>General</c:formatCode>
                <c:ptCount val="12"/>
                <c:pt idx="0">
                  <c:v>41</c:v>
                </c:pt>
                <c:pt idx="1">
                  <c:v>63</c:v>
                </c:pt>
                <c:pt idx="2">
                  <c:v>45</c:v>
                </c:pt>
                <c:pt idx="3">
                  <c:v>86</c:v>
                </c:pt>
                <c:pt idx="4">
                  <c:v>55</c:v>
                </c:pt>
                <c:pt idx="5">
                  <c:v>77</c:v>
                </c:pt>
                <c:pt idx="6">
                  <c:v>80</c:v>
                </c:pt>
                <c:pt idx="7">
                  <c:v>57</c:v>
                </c:pt>
                <c:pt idx="8">
                  <c:v>84</c:v>
                </c:pt>
                <c:pt idx="9">
                  <c:v>84</c:v>
                </c:pt>
                <c:pt idx="10">
                  <c:v>68</c:v>
                </c:pt>
                <c:pt idx="1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A22-429E-9D99-22D4B2265B33}"/>
            </c:ext>
          </c:extLst>
        </c:ser>
        <c:ser>
          <c:idx val="2"/>
          <c:order val="4"/>
          <c:tx>
            <c:strRef>
              <c:f>'Q&amp;S Banco de Dados'!$A$8</c:f>
              <c:strCache>
                <c:ptCount val="1"/>
                <c:pt idx="0">
                  <c:v>Elogios</c:v>
                </c:pt>
              </c:strCache>
            </c:strRef>
          </c:tx>
          <c:spPr>
            <a:gradFill flip="none" rotWithShape="1">
              <a:gsLst>
                <a:gs pos="0">
                  <a:srgbClr val="003300"/>
                </a:gs>
                <a:gs pos="50000">
                  <a:srgbClr val="008080"/>
                </a:gs>
                <a:gs pos="100000">
                  <a:srgbClr val="0033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Dados'!$EP$8:$FA$8</c:f>
              <c:numCache>
                <c:formatCode>General</c:formatCode>
                <c:ptCount val="12"/>
                <c:pt idx="0">
                  <c:v>25</c:v>
                </c:pt>
                <c:pt idx="1">
                  <c:v>109</c:v>
                </c:pt>
                <c:pt idx="2">
                  <c:v>33</c:v>
                </c:pt>
                <c:pt idx="3">
                  <c:v>20</c:v>
                </c:pt>
                <c:pt idx="4">
                  <c:v>26</c:v>
                </c:pt>
                <c:pt idx="5">
                  <c:v>16</c:v>
                </c:pt>
                <c:pt idx="6">
                  <c:v>62</c:v>
                </c:pt>
                <c:pt idx="7">
                  <c:v>33</c:v>
                </c:pt>
                <c:pt idx="8">
                  <c:v>62</c:v>
                </c:pt>
                <c:pt idx="9">
                  <c:v>27</c:v>
                </c:pt>
                <c:pt idx="10">
                  <c:v>29</c:v>
                </c:pt>
                <c:pt idx="1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A22-429E-9D99-22D4B2265B33}"/>
            </c:ext>
          </c:extLst>
        </c:ser>
        <c:ser>
          <c:idx val="0"/>
          <c:order val="5"/>
          <c:tx>
            <c:strRef>
              <c:f>'Q&amp;S Banco de Dados'!$A$4</c:f>
              <c:strCache>
                <c:ptCount val="1"/>
                <c:pt idx="0">
                  <c:v>Queixas 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50000">
                  <a:srgbClr val="F20000"/>
                </a:gs>
                <a:gs pos="100000">
                  <a:srgbClr val="C00000"/>
                </a:gs>
              </a:gsLst>
              <a:lin ang="10800000" scaled="1"/>
              <a:tileRect/>
            </a:gradFill>
          </c:spPr>
          <c:invertIfNegative val="0"/>
          <c:cat>
            <c:numRef>
              <c:f>'Q&amp;S Banco de Dados'!$EP$2:$FA$2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Dados'!$EP$4:$FA$4</c:f>
              <c:numCache>
                <c:formatCode>General</c:formatCode>
                <c:ptCount val="12"/>
                <c:pt idx="0">
                  <c:v>28</c:v>
                </c:pt>
                <c:pt idx="1">
                  <c:v>47</c:v>
                </c:pt>
                <c:pt idx="2">
                  <c:v>47</c:v>
                </c:pt>
                <c:pt idx="3">
                  <c:v>51</c:v>
                </c:pt>
                <c:pt idx="4">
                  <c:v>43</c:v>
                </c:pt>
                <c:pt idx="5">
                  <c:v>19</c:v>
                </c:pt>
                <c:pt idx="6">
                  <c:v>49</c:v>
                </c:pt>
                <c:pt idx="7">
                  <c:v>27</c:v>
                </c:pt>
                <c:pt idx="8">
                  <c:v>26</c:v>
                </c:pt>
                <c:pt idx="9">
                  <c:v>27</c:v>
                </c:pt>
                <c:pt idx="10">
                  <c:v>24</c:v>
                </c:pt>
                <c:pt idx="1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A22-429E-9D99-22D4B2265B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354367744"/>
        <c:axId val="354377728"/>
      </c:barChart>
      <c:dateAx>
        <c:axId val="35436774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one"/>
        <c:crossAx val="354377728"/>
        <c:crosses val="autoZero"/>
        <c:auto val="1"/>
        <c:lblOffset val="100"/>
        <c:baseTimeUnit val="months"/>
      </c:dateAx>
      <c:valAx>
        <c:axId val="35437772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Manifestações</a:t>
                </a:r>
              </a:p>
            </c:rich>
          </c:tx>
          <c:layout>
            <c:manualLayout>
              <c:xMode val="edge"/>
              <c:yMode val="edge"/>
              <c:x val="2.7898425475548508E-2"/>
              <c:y val="7.617241091347246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54367744"/>
        <c:crosses val="autoZero"/>
        <c:crossBetween val="between"/>
      </c:valAx>
      <c:dTable>
        <c:showHorzBorder val="1"/>
        <c:showVertBorder val="1"/>
        <c:showOutline val="1"/>
        <c:showKeys val="1"/>
      </c:dTable>
      <c:spPr>
        <a:noFill/>
        <a:ln w="3175">
          <a:solidFill>
            <a:schemeClr val="bg1">
              <a:lumMod val="6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pt-BR" sz="1400"/>
              <a:t>Queixas por</a:t>
            </a:r>
            <a:r>
              <a:rPr lang="pt-BR" sz="1400" baseline="0"/>
              <a:t> mil passagens</a:t>
            </a:r>
            <a:endParaRPr lang="pt-BR" sz="1400"/>
          </a:p>
        </c:rich>
      </c:tx>
      <c:layout>
        <c:manualLayout>
          <c:xMode val="edge"/>
          <c:yMode val="edge"/>
          <c:x val="0.38742085907733942"/>
          <c:y val="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3457305703505615E-2"/>
          <c:y val="0.13479190538914887"/>
          <c:w val="0.84711939445872664"/>
          <c:h val="0.68131949724599039"/>
        </c:manualLayout>
      </c:layout>
      <c:lineChart>
        <c:grouping val="standard"/>
        <c:varyColors val="0"/>
        <c:ser>
          <c:idx val="0"/>
          <c:order val="0"/>
          <c:tx>
            <c:strRef>
              <c:f>'Q&amp;S Banco de Dados'!$A$17</c:f>
              <c:strCache>
                <c:ptCount val="1"/>
                <c:pt idx="0">
                  <c:v>% Queixas </c:v>
                </c:pt>
              </c:strCache>
            </c:strRef>
          </c:tx>
          <c:spPr>
            <a:ln w="25400">
              <a:solidFill>
                <a:sysClr val="windowText" lastClr="000000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Dados'!$EP$14:$FA$14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Dados'!$EP$17:$FA$17</c:f>
              <c:numCache>
                <c:formatCode>0.00%</c:formatCode>
                <c:ptCount val="12"/>
                <c:pt idx="0">
                  <c:v>1.5827256797241536E-3</c:v>
                </c:pt>
                <c:pt idx="1">
                  <c:v>2.4318311170900813E-3</c:v>
                </c:pt>
                <c:pt idx="2">
                  <c:v>2.2875498880560695E-3</c:v>
                </c:pt>
                <c:pt idx="3">
                  <c:v>2.391783520142569E-3</c:v>
                </c:pt>
                <c:pt idx="4">
                  <c:v>2.230059122497666E-3</c:v>
                </c:pt>
                <c:pt idx="5">
                  <c:v>1.0842892198824402E-3</c:v>
                </c:pt>
                <c:pt idx="6">
                  <c:v>3.010752688172043E-3</c:v>
                </c:pt>
                <c:pt idx="7">
                  <c:v>1.4919599933690666E-3</c:v>
                </c:pt>
                <c:pt idx="8">
                  <c:v>1.2433647362632108E-3</c:v>
                </c:pt>
                <c:pt idx="9">
                  <c:v>1.4354830134510074E-3</c:v>
                </c:pt>
                <c:pt idx="10">
                  <c:v>1.3590803556260264E-3</c:v>
                </c:pt>
                <c:pt idx="11">
                  <c:v>9.2041480026998834E-4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63-4329-A9A7-99CA813219DD}"/>
            </c:ext>
          </c:extLst>
        </c:ser>
        <c:ser>
          <c:idx val="2"/>
          <c:order val="1"/>
          <c:tx>
            <c:strRef>
              <c:f>'Q&amp;S Banco de Dados'!$A$16</c:f>
              <c:strCache>
                <c:ptCount val="1"/>
                <c:pt idx="0">
                  <c:v>Meta Queixas/1000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ysDash"/>
            </a:ln>
          </c:spPr>
          <c:marker>
            <c:symbol val="none"/>
          </c:marker>
          <c:dLbls>
            <c:dLbl>
              <c:idx val="11"/>
              <c:layout>
                <c:manualLayout>
                  <c:x val="-1.0498687664041988E-2"/>
                  <c:y val="-3.8216573287384287E-2"/>
                </c:manualLayout>
              </c:layout>
              <c:spPr>
                <a:solidFill>
                  <a:srgbClr val="FF0000"/>
                </a:solidFill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63-4329-A9A7-99CA813219DD}"/>
                </c:ext>
              </c:extLst>
            </c:dLbl>
            <c:dLbl>
              <c:idx val="12"/>
              <c:layout>
                <c:manualLayout>
                  <c:x val="-2.9997431423433212E-3"/>
                  <c:y val="8.49257184164097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63-4329-A9A7-99CA813219D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'Q&amp;S Banco de Dados'!$EP$14:$FA$14</c:f>
              <c:numCache>
                <c:formatCode>mmm\-yy</c:formatCode>
                <c:ptCount val="12"/>
                <c:pt idx="0">
                  <c:v>45292</c:v>
                </c:pt>
                <c:pt idx="1">
                  <c:v>45323</c:v>
                </c:pt>
                <c:pt idx="2">
                  <c:v>45352</c:v>
                </c:pt>
                <c:pt idx="3">
                  <c:v>45383</c:v>
                </c:pt>
                <c:pt idx="4">
                  <c:v>45413</c:v>
                </c:pt>
                <c:pt idx="5">
                  <c:v>45444</c:v>
                </c:pt>
                <c:pt idx="6">
                  <c:v>45474</c:v>
                </c:pt>
                <c:pt idx="7">
                  <c:v>45505</c:v>
                </c:pt>
                <c:pt idx="8">
                  <c:v>45536</c:v>
                </c:pt>
                <c:pt idx="9">
                  <c:v>45566</c:v>
                </c:pt>
                <c:pt idx="10">
                  <c:v>45597</c:v>
                </c:pt>
                <c:pt idx="11">
                  <c:v>45627</c:v>
                </c:pt>
              </c:numCache>
            </c:numRef>
          </c:cat>
          <c:val>
            <c:numRef>
              <c:f>'Q&amp;S Banco de Dados'!$ED$16:$EO$16</c:f>
              <c:numCache>
                <c:formatCode>0.00%</c:formatCode>
                <c:ptCount val="12"/>
                <c:pt idx="0">
                  <c:v>2E-3</c:v>
                </c:pt>
                <c:pt idx="1">
                  <c:v>2E-3</c:v>
                </c:pt>
                <c:pt idx="2">
                  <c:v>2E-3</c:v>
                </c:pt>
                <c:pt idx="3">
                  <c:v>2E-3</c:v>
                </c:pt>
                <c:pt idx="4">
                  <c:v>2E-3</c:v>
                </c:pt>
                <c:pt idx="5">
                  <c:v>2E-3</c:v>
                </c:pt>
                <c:pt idx="6">
                  <c:v>2E-3</c:v>
                </c:pt>
                <c:pt idx="7">
                  <c:v>2E-3</c:v>
                </c:pt>
                <c:pt idx="8">
                  <c:v>2E-3</c:v>
                </c:pt>
                <c:pt idx="9">
                  <c:v>2E-3</c:v>
                </c:pt>
                <c:pt idx="10">
                  <c:v>2E-3</c:v>
                </c:pt>
                <c:pt idx="11">
                  <c:v>2E-3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E63-4329-A9A7-99CA813219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8330240"/>
        <c:axId val="368331776"/>
      </c:lineChart>
      <c:dateAx>
        <c:axId val="368330240"/>
        <c:scaling>
          <c:orientation val="minMax"/>
        </c:scaling>
        <c:delete val="0"/>
        <c:axPos val="b"/>
        <c:numFmt formatCode="mmm/yy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368331776"/>
        <c:crossesAt val="0"/>
        <c:auto val="1"/>
        <c:lblOffset val="100"/>
        <c:baseTimeUnit val="months"/>
      </c:dateAx>
      <c:valAx>
        <c:axId val="368331776"/>
        <c:scaling>
          <c:orientation val="minMax"/>
          <c:max val="6.0000000000000062E-3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Manifestação</a:t>
                </a:r>
              </a:p>
            </c:rich>
          </c:tx>
          <c:layout>
            <c:manualLayout>
              <c:xMode val="edge"/>
              <c:yMode val="edge"/>
              <c:x val="5.2272190654453383E-3"/>
              <c:y val="0.3833974093319949"/>
            </c:manualLayout>
          </c:layout>
          <c:overlay val="0"/>
        </c:title>
        <c:numFmt formatCode="0.0%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368330240"/>
        <c:crosses val="autoZero"/>
        <c:crossBetween val="between"/>
        <c:majorUnit val="1.0000000000000013E-3"/>
        <c:minorUnit val="2.0000000000000031E-4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5612887547567361"/>
          <c:y val="0.92891513795035996"/>
          <c:w val="0.53798026359116735"/>
          <c:h val="7.0612777777777774E-2"/>
        </c:manualLayout>
      </c:layout>
      <c:overlay val="0"/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 b="1"/>
      </a:pPr>
      <a:endParaRPr lang="pt-B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/>
          <a:lstStyle>
            <a:lvl1pPr algn="r">
              <a:defRPr sz="1200"/>
            </a:lvl1pPr>
          </a:lstStyle>
          <a:p>
            <a:fld id="{7725B727-360B-4BCA-8BD1-E7C557762974}" type="datetimeFigureOut">
              <a:rPr lang="pt-BR" smtClean="0"/>
              <a:t>24/01/2025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76" tIns="44938" rIns="89876" bIns="449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89876" tIns="44938" rIns="89876" bIns="44938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09079" y="9283829"/>
            <a:ext cx="2914015" cy="488712"/>
          </a:xfrm>
          <a:prstGeom prst="rect">
            <a:avLst/>
          </a:prstGeom>
        </p:spPr>
        <p:txBody>
          <a:bodyPr vert="horz" lIns="89876" tIns="44938" rIns="89876" bIns="44938" rtlCol="0" anchor="b"/>
          <a:lstStyle>
            <a:lvl1pPr algn="r">
              <a:defRPr sz="1200"/>
            </a:lvl1pPr>
          </a:lstStyle>
          <a:p>
            <a:fld id="{F867AE74-E609-4181-8E92-60EAD3C16C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1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AE74-E609-4181-8E92-60EAD3C16C8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230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inserir o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dirty="0"/>
              <a:t>Clique para inserir o subtítulo</a:t>
            </a:r>
          </a:p>
        </p:txBody>
      </p:sp>
    </p:spTree>
    <p:extLst>
      <p:ext uri="{BB962C8B-B14F-4D97-AF65-F5344CB8AC3E}">
        <p14:creationId xmlns:p14="http://schemas.microsoft.com/office/powerpoint/2010/main" val="1565793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rgbClr val="24406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7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31525D0-9A6F-4351-9BEC-69ED9E8F7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539" t="10675" r="11120" b="10519"/>
          <a:stretch/>
        </p:blipFill>
        <p:spPr>
          <a:xfrm>
            <a:off x="11164351" y="96252"/>
            <a:ext cx="897399" cy="91440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929EA17D-DFBF-42F7-90A6-AE4D4AB0E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251" y="96253"/>
            <a:ext cx="10515600" cy="9144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sz="2133"/>
            </a:lvl1pPr>
          </a:lstStyle>
          <a:p>
            <a:r>
              <a:rPr lang="pt-BR" sz="1867" dirty="0">
                <a:solidFill>
                  <a:schemeClr val="accent4"/>
                </a:solidFill>
                <a:latin typeface="Britannic Bold" panose="020B0903060703020204" pitchFamily="34" charset="0"/>
              </a:rPr>
              <a:t>Portfólio de Cases</a:t>
            </a:r>
          </a:p>
        </p:txBody>
      </p:sp>
    </p:spTree>
    <p:extLst>
      <p:ext uri="{BB962C8B-B14F-4D97-AF65-F5344CB8AC3E}">
        <p14:creationId xmlns:p14="http://schemas.microsoft.com/office/powerpoint/2010/main" val="1770436874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inserir o título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inserir o texto</a:t>
            </a:r>
          </a:p>
        </p:txBody>
      </p:sp>
    </p:spTree>
    <p:extLst>
      <p:ext uri="{BB962C8B-B14F-4D97-AF65-F5344CB8AC3E}">
        <p14:creationId xmlns:p14="http://schemas.microsoft.com/office/powerpoint/2010/main" val="455948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6B3B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D906A-07AC-405B-BC9A-5B53C13EF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0848"/>
            <a:ext cx="12192000" cy="1656184"/>
          </a:xfrm>
          <a:gradFill flip="none" rotWithShape="1">
            <a:gsLst>
              <a:gs pos="0">
                <a:srgbClr val="CCFFFF">
                  <a:shade val="30000"/>
                  <a:satMod val="115000"/>
                </a:srgbClr>
              </a:gs>
              <a:gs pos="15000">
                <a:srgbClr val="CCFFFF">
                  <a:shade val="67500"/>
                  <a:satMod val="115000"/>
                </a:srgbClr>
              </a:gs>
              <a:gs pos="100000">
                <a:srgbClr val="CCFFFF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pt-BR" sz="4000" dirty="0">
                <a:solidFill>
                  <a:srgbClr val="399593"/>
                </a:solidFill>
              </a:rPr>
              <a:t>Relatório Gerencial</a:t>
            </a:r>
            <a:br>
              <a:rPr lang="pt-BR" sz="4000" dirty="0">
                <a:solidFill>
                  <a:srgbClr val="399593"/>
                </a:solidFill>
              </a:rPr>
            </a:br>
            <a:r>
              <a:rPr lang="pt-BR" sz="4000" dirty="0">
                <a:solidFill>
                  <a:srgbClr val="399593"/>
                </a:solidFill>
              </a:rPr>
              <a:t>Conselho Gestor</a:t>
            </a:r>
            <a:br>
              <a:rPr lang="pt-BR" sz="3600" dirty="0">
                <a:solidFill>
                  <a:srgbClr val="399593"/>
                </a:solidFill>
              </a:rPr>
            </a:br>
            <a:r>
              <a:rPr lang="pt-BR" sz="3600" dirty="0">
                <a:solidFill>
                  <a:srgbClr val="399593"/>
                </a:solidFill>
              </a:rPr>
              <a:t>Dezembro</a:t>
            </a:r>
            <a:r>
              <a:rPr lang="pt-BR" sz="2800" dirty="0">
                <a:solidFill>
                  <a:srgbClr val="399593"/>
                </a:solidFill>
              </a:rPr>
              <a:t> de 2024</a:t>
            </a:r>
            <a:endParaRPr lang="pt-BR" sz="4000" dirty="0">
              <a:solidFill>
                <a:srgbClr val="3995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7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384AB8A-DF61-405F-8205-2C7A81B25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764704"/>
            <a:ext cx="9009888" cy="25298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14D097F-08CE-4943-AE8F-377D73729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056" y="3429000"/>
            <a:ext cx="900988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5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2381CA-4A7A-4409-B44A-FBD4E555A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4" y="623712"/>
            <a:ext cx="9009888" cy="25892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403AC6-A694-4D2E-B058-4D9C17837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4" y="3393054"/>
            <a:ext cx="9009888" cy="24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36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3C6034-A3B5-4F57-9104-1FBF653F9A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366" y="735354"/>
            <a:ext cx="9064752" cy="26216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DE240F-E501-40B5-875C-3C0D9255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890" y="3429000"/>
            <a:ext cx="906322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05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 Indicadores de Produção Hospitalar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8CB1487-BD2A-4B76-BBDA-0988A9BEF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472" y="1700808"/>
            <a:ext cx="943304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B6D0A1-6857-424B-A2C2-FA02789C5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61711"/>
            <a:ext cx="10297144" cy="585250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AB3BAF-18A0-4B56-8EDA-BA751B0DCA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8368" y="2492896"/>
            <a:ext cx="2398732" cy="20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96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4692C22-76A4-408C-9A02-CFB160135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5" y="116632"/>
            <a:ext cx="10342849" cy="58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81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Recursos Humanos | Dezembro 2024</a:t>
            </a:r>
          </a:p>
          <a:p>
            <a:pPr>
              <a:defRPr/>
            </a:pPr>
            <a:endParaRPr lang="pt-BR" sz="32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63AE13C-B7CE-43D9-AF4C-45BCA4228DCD}"/>
              </a:ext>
            </a:extLst>
          </p:cNvPr>
          <p:cNvSpPr txBox="1"/>
          <p:nvPr/>
        </p:nvSpPr>
        <p:spPr>
          <a:xfrm>
            <a:off x="9192344" y="692696"/>
            <a:ext cx="29236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>
              <a:defRPr sz="3200" b="1">
                <a:solidFill>
                  <a:srgbClr val="006A6B"/>
                </a:solidFill>
                <a:latin typeface="Trebuchet MS" panose="020B0603020202020204" pitchFamily="34" charset="0"/>
              </a:defRPr>
            </a:lvl1pPr>
          </a:lstStyle>
          <a:p>
            <a:pPr algn="ctr"/>
            <a:r>
              <a:rPr lang="pt-BR" sz="1400" dirty="0">
                <a:latin typeface="+mn-lt"/>
              </a:rPr>
              <a:t>Média </a:t>
            </a:r>
            <a:r>
              <a:rPr lang="pt-BR" sz="1400" dirty="0" err="1">
                <a:latin typeface="+mn-lt"/>
              </a:rPr>
              <a:t>headcount</a:t>
            </a:r>
            <a:r>
              <a:rPr lang="pt-BR" sz="1400" dirty="0">
                <a:latin typeface="+mn-lt"/>
              </a:rPr>
              <a:t> 12 últimos meses</a:t>
            </a:r>
          </a:p>
          <a:p>
            <a:pPr algn="ctr"/>
            <a:r>
              <a:rPr lang="pt-BR" sz="1400" dirty="0">
                <a:latin typeface="+mn-lt"/>
              </a:rPr>
              <a:t>2292</a:t>
            </a:r>
          </a:p>
          <a:p>
            <a:pPr algn="ctr"/>
            <a:endParaRPr lang="pt-BR" sz="1400" dirty="0">
              <a:latin typeface="+mn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100-000012000000}"/>
              </a:ext>
            </a:extLst>
          </p:cNvPr>
          <p:cNvGraphicFramePr>
            <a:graphicFrameLocks/>
          </p:cNvGraphicFramePr>
          <p:nvPr/>
        </p:nvGraphicFramePr>
        <p:xfrm>
          <a:off x="695400" y="4546071"/>
          <a:ext cx="10133540" cy="143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100-000014000000}"/>
              </a:ext>
            </a:extLst>
          </p:cNvPr>
          <p:cNvGraphicFramePr>
            <a:graphicFrameLocks/>
          </p:cNvGraphicFramePr>
          <p:nvPr/>
        </p:nvGraphicFramePr>
        <p:xfrm>
          <a:off x="477802" y="548680"/>
          <a:ext cx="11450845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11420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/ Michele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/ Informações do Processo de Alta 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Dr. Felipe e Projeto Fast Track – Roberta / Dr. Paulo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3544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B54C249-80A2-13C4-2C81-7F28DE52275B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70C2CCD-98A5-CDF0-0C71-A27F4B2AF0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407A1D1-9A8A-4A4D-A10E-4F1066E26085}"/>
              </a:ext>
            </a:extLst>
          </p:cNvPr>
          <p:cNvSpPr txBox="1"/>
          <p:nvPr/>
        </p:nvSpPr>
        <p:spPr>
          <a:xfrm>
            <a:off x="191344" y="0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Sumário Executivo | Acumulado Dezembro 2024</a:t>
            </a:r>
            <a:endParaRPr lang="pt-BR" sz="2800" b="1" dirty="0">
              <a:solidFill>
                <a:srgbClr val="006A6B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9BB66A4-C1D7-4419-B266-23DED409A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53"/>
          <a:stretch/>
        </p:blipFill>
        <p:spPr>
          <a:xfrm>
            <a:off x="263352" y="523220"/>
            <a:ext cx="10495466" cy="54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7F79F05-417F-ED63-80DA-92364D8768A3}"/>
              </a:ext>
            </a:extLst>
          </p:cNvPr>
          <p:cNvSpPr/>
          <p:nvPr/>
        </p:nvSpPr>
        <p:spPr>
          <a:xfrm>
            <a:off x="8052962" y="-2738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F45263-1C7A-39BF-AB02-2EB9B09EE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5CF4ABC-2B97-4DC7-B18B-FC05D2A6A3F4}"/>
              </a:ext>
            </a:extLst>
          </p:cNvPr>
          <p:cNvSpPr txBox="1"/>
          <p:nvPr/>
        </p:nvSpPr>
        <p:spPr>
          <a:xfrm>
            <a:off x="335360" y="82835"/>
            <a:ext cx="6552728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17472">
              <a:lnSpc>
                <a:spcPct val="75000"/>
              </a:lnSpc>
              <a:defRPr/>
            </a:pPr>
            <a:r>
              <a:rPr lang="pt-BR" sz="28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Demonstrativo de Resultados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D9E2E1-83C0-48B4-8F3E-B7B755B67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80" y="498846"/>
            <a:ext cx="10225136" cy="55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2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157B5A-518A-4D69-ABB9-0707645EB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7" r="4522"/>
          <a:stretch/>
        </p:blipFill>
        <p:spPr>
          <a:xfrm>
            <a:off x="335360" y="797572"/>
            <a:ext cx="10614202" cy="549803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A2FC942-E0D3-4D21-A787-6276399DE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908720"/>
            <a:ext cx="1950889" cy="47552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Aspiração</a:t>
            </a:r>
            <a:r>
              <a:rPr lang="pt-BR" sz="3200" b="1" i="0" kern="1200" dirty="0">
                <a:solidFill>
                  <a:srgbClr val="006A6B"/>
                </a:solidFill>
                <a:latin typeface="+mj-lt"/>
              </a:rPr>
              <a:t>, Propósito, Valores e Jeito de Ser M’Boi</a:t>
            </a:r>
          </a:p>
        </p:txBody>
      </p:sp>
    </p:spTree>
    <p:extLst>
      <p:ext uri="{BB962C8B-B14F-4D97-AF65-F5344CB8AC3E}">
        <p14:creationId xmlns:p14="http://schemas.microsoft.com/office/powerpoint/2010/main" val="3153982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987EAD2-B011-A3A9-3EA2-B800FD4029CD}"/>
              </a:ext>
            </a:extLst>
          </p:cNvPr>
          <p:cNvSpPr/>
          <p:nvPr/>
        </p:nvSpPr>
        <p:spPr>
          <a:xfrm>
            <a:off x="8052962" y="44624"/>
            <a:ext cx="4091710" cy="707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EC4C3BF-D742-B86C-3D43-C383A3C61A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-27384"/>
            <a:ext cx="1098421" cy="78743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E093539-4FC3-4B08-9EB4-615C2A8989EB}"/>
              </a:ext>
            </a:extLst>
          </p:cNvPr>
          <p:cNvSpPr txBox="1"/>
          <p:nvPr/>
        </p:nvSpPr>
        <p:spPr>
          <a:xfrm>
            <a:off x="166130" y="34653"/>
            <a:ext cx="744203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4682">
              <a:lnSpc>
                <a:spcPct val="9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4F92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Composição do Resultado | Repasses</a:t>
            </a:r>
            <a:endParaRPr lang="pt-BR" sz="2800" b="1" dirty="0">
              <a:solidFill>
                <a:srgbClr val="004F92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247DD16-29E3-4019-85D4-67F115FD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43" y="514784"/>
            <a:ext cx="10717538" cy="547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12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Atendimento ao Cliente e Experiência Paciente –  Pedro/ Michele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/ Informações do Processo de Alta 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Dr. Felipe e Projeto Fast Track – Roberta / Dr. Paulo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47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4342090-33DC-482B-8EC0-EB5DBF8CC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5" y="116632"/>
            <a:ext cx="1106055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2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Cliente | Manifestações Ouvidoria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198D9398-DCD9-4A1E-A243-A80D0530F05F}"/>
              </a:ext>
            </a:extLst>
          </p:cNvPr>
          <p:cNvGraphicFramePr>
            <a:graphicFrameLocks/>
          </p:cNvGraphicFramePr>
          <p:nvPr/>
        </p:nvGraphicFramePr>
        <p:xfrm>
          <a:off x="118702" y="497616"/>
          <a:ext cx="11521913" cy="3683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3980C76-3587-4DB8-8F17-0AA5C0AAB6BC}"/>
              </a:ext>
            </a:extLst>
          </p:cNvPr>
          <p:cNvGraphicFramePr>
            <a:graphicFrameLocks/>
          </p:cNvGraphicFramePr>
          <p:nvPr/>
        </p:nvGraphicFramePr>
        <p:xfrm>
          <a:off x="-219397" y="3429000"/>
          <a:ext cx="10942492" cy="2801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1ACE1E73-9C21-4493-A885-3476477F2595}"/>
              </a:ext>
            </a:extLst>
          </p:cNvPr>
          <p:cNvGraphicFramePr>
            <a:graphicFrameLocks noGrp="1"/>
          </p:cNvGraphicFramePr>
          <p:nvPr/>
        </p:nvGraphicFramePr>
        <p:xfrm>
          <a:off x="9257491" y="3672384"/>
          <a:ext cx="2772027" cy="1072116"/>
        </p:xfrm>
        <a:graphic>
          <a:graphicData uri="http://schemas.openxmlformats.org/drawingml/2006/table">
            <a:tbl>
              <a:tblPr/>
              <a:tblGrid>
                <a:gridCol w="2772027">
                  <a:extLst>
                    <a:ext uri="{9D8B030D-6E8A-4147-A177-3AD203B41FA5}">
                      <a16:colId xmlns:a16="http://schemas.microsoft.com/office/drawing/2014/main" val="3140470806"/>
                    </a:ext>
                  </a:extLst>
                </a:gridCol>
              </a:tblGrid>
              <a:tr h="26802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  Média de Manifestações por ano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079577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Média 2022 - 307,25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1937609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 2023 - 169,5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77082"/>
                  </a:ext>
                </a:extLst>
              </a:tr>
              <a:tr h="268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Média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2024 - 142,4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976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1697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2291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Dezembro 2024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F426C45-7360-41F0-91CD-870419E39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9" y="509927"/>
            <a:ext cx="11613965" cy="248261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46F3DFB-FC97-428B-9596-820C0640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552" y="2708920"/>
            <a:ext cx="5102794" cy="10081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0F567C1-D218-4730-9096-EFDD88A2D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056"/>
            <a:ext cx="8616280" cy="262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03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10157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dirty="0">
                <a:solidFill>
                  <a:srgbClr val="006A6B"/>
                </a:solidFill>
                <a:latin typeface="Trebuchet MS" panose="020B0603020202020204" pitchFamily="34" charset="0"/>
              </a:rPr>
              <a:t>Atendimento Ao Conselho Gestor | Dezembro 2024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85AD97C-CBE6-47DC-9B46-23835E05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884" y="790077"/>
            <a:ext cx="5327756" cy="255448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6EAB630-01EE-4029-B21D-2F6A7108C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29" y="3284984"/>
            <a:ext cx="11699711" cy="29507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28F2B0-CB60-4359-85A5-64E0B954E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8" y="790077"/>
            <a:ext cx="6380042" cy="255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36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1" y="107654"/>
            <a:ext cx="5295023" cy="558376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pc="-203" dirty="0"/>
              <a:t>Evolutivo</a:t>
            </a:r>
            <a:r>
              <a:rPr spc="-273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236" dirty="0"/>
              <a:t>Internação</a:t>
            </a:r>
            <a:r>
              <a:rPr spc="-263" dirty="0"/>
              <a:t> </a:t>
            </a:r>
            <a:r>
              <a:rPr spc="-349" dirty="0"/>
              <a:t>2024: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57987" y="2043540"/>
            <a:ext cx="10844188" cy="1781694"/>
            <a:chOff x="1084364" y="3369949"/>
            <a:chExt cx="17882870" cy="2938145"/>
          </a:xfrm>
        </p:grpSpPr>
        <p:sp>
          <p:nvSpPr>
            <p:cNvPr id="4" name="object 4"/>
            <p:cNvSpPr/>
            <p:nvPr/>
          </p:nvSpPr>
          <p:spPr>
            <a:xfrm>
              <a:off x="1416075" y="3818527"/>
              <a:ext cx="5297805" cy="2484120"/>
            </a:xfrm>
            <a:custGeom>
              <a:avLst/>
              <a:gdLst/>
              <a:ahLst/>
              <a:cxnLst/>
              <a:rect l="l" t="t" r="r" b="b"/>
              <a:pathLst>
                <a:path w="5297805" h="2484120">
                  <a:moveTo>
                    <a:pt x="826782" y="0"/>
                  </a:moveTo>
                  <a:lnTo>
                    <a:pt x="0" y="0"/>
                  </a:lnTo>
                  <a:lnTo>
                    <a:pt x="0" y="2484107"/>
                  </a:lnTo>
                  <a:lnTo>
                    <a:pt x="826782" y="2484107"/>
                  </a:lnTo>
                  <a:lnTo>
                    <a:pt x="826782" y="0"/>
                  </a:lnTo>
                  <a:close/>
                </a:path>
                <a:path w="5297805" h="2484120">
                  <a:moveTo>
                    <a:pt x="2317000" y="517677"/>
                  </a:moveTo>
                  <a:lnTo>
                    <a:pt x="1490218" y="517677"/>
                  </a:lnTo>
                  <a:lnTo>
                    <a:pt x="1490218" y="2484107"/>
                  </a:lnTo>
                  <a:lnTo>
                    <a:pt x="2317000" y="2484107"/>
                  </a:lnTo>
                  <a:lnTo>
                    <a:pt x="2317000" y="517677"/>
                  </a:lnTo>
                  <a:close/>
                </a:path>
                <a:path w="5297805" h="2484120">
                  <a:moveTo>
                    <a:pt x="3807218" y="441032"/>
                  </a:moveTo>
                  <a:lnTo>
                    <a:pt x="2980436" y="441032"/>
                  </a:lnTo>
                  <a:lnTo>
                    <a:pt x="2980436" y="2484107"/>
                  </a:lnTo>
                  <a:lnTo>
                    <a:pt x="3807218" y="2484107"/>
                  </a:lnTo>
                  <a:lnTo>
                    <a:pt x="3807218" y="441032"/>
                  </a:lnTo>
                  <a:close/>
                </a:path>
                <a:path w="5297805" h="2484120">
                  <a:moveTo>
                    <a:pt x="5297436" y="542810"/>
                  </a:moveTo>
                  <a:lnTo>
                    <a:pt x="4469396" y="542810"/>
                  </a:lnTo>
                  <a:lnTo>
                    <a:pt x="4469396" y="2484107"/>
                  </a:lnTo>
                  <a:lnTo>
                    <a:pt x="5297436" y="2484107"/>
                  </a:lnTo>
                  <a:lnTo>
                    <a:pt x="5297436" y="542810"/>
                  </a:lnTo>
                  <a:close/>
                </a:path>
              </a:pathLst>
            </a:custGeom>
            <a:solidFill>
              <a:srgbClr val="006A6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5885475" y="4361333"/>
              <a:ext cx="828040" cy="1941830"/>
            </a:xfrm>
            <a:custGeom>
              <a:avLst/>
              <a:gdLst/>
              <a:ahLst/>
              <a:cxnLst/>
              <a:rect l="l" t="t" r="r" b="b"/>
              <a:pathLst>
                <a:path w="828040" h="1941829">
                  <a:moveTo>
                    <a:pt x="0" y="1941302"/>
                  </a:moveTo>
                  <a:lnTo>
                    <a:pt x="828037" y="1941302"/>
                  </a:lnTo>
                  <a:lnTo>
                    <a:pt x="828037" y="0"/>
                  </a:lnTo>
                  <a:lnTo>
                    <a:pt x="0" y="0"/>
                  </a:lnTo>
                  <a:lnTo>
                    <a:pt x="0" y="1941302"/>
                  </a:lnTo>
                  <a:close/>
                </a:path>
              </a:pathLst>
            </a:custGeom>
            <a:ln w="7853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7375690" y="3386295"/>
              <a:ext cx="11259820" cy="2916555"/>
            </a:xfrm>
            <a:custGeom>
              <a:avLst/>
              <a:gdLst/>
              <a:ahLst/>
              <a:cxnLst/>
              <a:rect l="l" t="t" r="r" b="b"/>
              <a:pathLst>
                <a:path w="11259819" h="2916554">
                  <a:moveTo>
                    <a:pt x="828027" y="399567"/>
                  </a:moveTo>
                  <a:lnTo>
                    <a:pt x="0" y="399567"/>
                  </a:lnTo>
                  <a:lnTo>
                    <a:pt x="0" y="2916339"/>
                  </a:lnTo>
                  <a:lnTo>
                    <a:pt x="828027" y="2916339"/>
                  </a:lnTo>
                  <a:lnTo>
                    <a:pt x="828027" y="399567"/>
                  </a:lnTo>
                  <a:close/>
                </a:path>
                <a:path w="11259819" h="2916554">
                  <a:moveTo>
                    <a:pt x="2318245" y="229933"/>
                  </a:moveTo>
                  <a:lnTo>
                    <a:pt x="1490218" y="229933"/>
                  </a:lnTo>
                  <a:lnTo>
                    <a:pt x="1490218" y="2916339"/>
                  </a:lnTo>
                  <a:lnTo>
                    <a:pt x="2318245" y="2916339"/>
                  </a:lnTo>
                  <a:lnTo>
                    <a:pt x="2318245" y="229933"/>
                  </a:lnTo>
                  <a:close/>
                </a:path>
                <a:path w="11259819" h="2916554">
                  <a:moveTo>
                    <a:pt x="3808463" y="399567"/>
                  </a:moveTo>
                  <a:lnTo>
                    <a:pt x="2980423" y="399567"/>
                  </a:lnTo>
                  <a:lnTo>
                    <a:pt x="2980423" y="2916339"/>
                  </a:lnTo>
                  <a:lnTo>
                    <a:pt x="3808463" y="2916339"/>
                  </a:lnTo>
                  <a:lnTo>
                    <a:pt x="3808463" y="399567"/>
                  </a:lnTo>
                  <a:close/>
                </a:path>
                <a:path w="11259819" h="2916554">
                  <a:moveTo>
                    <a:pt x="5298681" y="419671"/>
                  </a:moveTo>
                  <a:lnTo>
                    <a:pt x="4470641" y="419671"/>
                  </a:lnTo>
                  <a:lnTo>
                    <a:pt x="4470641" y="2916339"/>
                  </a:lnTo>
                  <a:lnTo>
                    <a:pt x="5298681" y="2916339"/>
                  </a:lnTo>
                  <a:lnTo>
                    <a:pt x="5298681" y="419671"/>
                  </a:lnTo>
                  <a:close/>
                </a:path>
                <a:path w="11259819" h="2916554">
                  <a:moveTo>
                    <a:pt x="6788899" y="7531"/>
                  </a:moveTo>
                  <a:lnTo>
                    <a:pt x="5960859" y="7531"/>
                  </a:lnTo>
                  <a:lnTo>
                    <a:pt x="5960859" y="2916339"/>
                  </a:lnTo>
                  <a:lnTo>
                    <a:pt x="6788899" y="2916339"/>
                  </a:lnTo>
                  <a:lnTo>
                    <a:pt x="6788899" y="7531"/>
                  </a:lnTo>
                  <a:close/>
                </a:path>
                <a:path w="11259819" h="2916554">
                  <a:moveTo>
                    <a:pt x="8279117" y="577989"/>
                  </a:moveTo>
                  <a:lnTo>
                    <a:pt x="7451077" y="577989"/>
                  </a:lnTo>
                  <a:lnTo>
                    <a:pt x="7451077" y="2916339"/>
                  </a:lnTo>
                  <a:lnTo>
                    <a:pt x="8279117" y="2916339"/>
                  </a:lnTo>
                  <a:lnTo>
                    <a:pt x="8279117" y="577989"/>
                  </a:lnTo>
                  <a:close/>
                </a:path>
                <a:path w="11259819" h="2916554">
                  <a:moveTo>
                    <a:pt x="9769335" y="508876"/>
                  </a:moveTo>
                  <a:lnTo>
                    <a:pt x="8941295" y="508876"/>
                  </a:lnTo>
                  <a:lnTo>
                    <a:pt x="8941295" y="2916339"/>
                  </a:lnTo>
                  <a:lnTo>
                    <a:pt x="9769335" y="2916339"/>
                  </a:lnTo>
                  <a:lnTo>
                    <a:pt x="9769335" y="508876"/>
                  </a:lnTo>
                  <a:close/>
                </a:path>
                <a:path w="11259819" h="2916554">
                  <a:moveTo>
                    <a:pt x="11259553" y="0"/>
                  </a:moveTo>
                  <a:lnTo>
                    <a:pt x="10431513" y="0"/>
                  </a:lnTo>
                  <a:lnTo>
                    <a:pt x="10431513" y="2916339"/>
                  </a:lnTo>
                  <a:lnTo>
                    <a:pt x="11259553" y="2916339"/>
                  </a:lnTo>
                  <a:lnTo>
                    <a:pt x="11259553" y="0"/>
                  </a:lnTo>
                  <a:close/>
                </a:path>
              </a:pathLst>
            </a:custGeom>
            <a:solidFill>
              <a:srgbClr val="006A6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1084364" y="6302635"/>
              <a:ext cx="17882870" cy="0"/>
            </a:xfrm>
            <a:custGeom>
              <a:avLst/>
              <a:gdLst/>
              <a:ahLst/>
              <a:cxnLst/>
              <a:rect l="l" t="t" r="r" b="b"/>
              <a:pathLst>
                <a:path w="17882870">
                  <a:moveTo>
                    <a:pt x="0" y="0"/>
                  </a:moveTo>
                  <a:lnTo>
                    <a:pt x="17882596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830101" y="3385656"/>
              <a:ext cx="16391255" cy="975360"/>
            </a:xfrm>
            <a:custGeom>
              <a:avLst/>
              <a:gdLst/>
              <a:ahLst/>
              <a:cxnLst/>
              <a:rect l="l" t="t" r="r" b="b"/>
              <a:pathLst>
                <a:path w="16391255" h="975360">
                  <a:moveTo>
                    <a:pt x="0" y="433494"/>
                  </a:moveTo>
                  <a:lnTo>
                    <a:pt x="1490216" y="951175"/>
                  </a:lnTo>
                  <a:lnTo>
                    <a:pt x="2979176" y="874528"/>
                  </a:lnTo>
                  <a:lnTo>
                    <a:pt x="4469392" y="975048"/>
                  </a:lnTo>
                  <a:lnTo>
                    <a:pt x="5959609" y="400825"/>
                  </a:lnTo>
                  <a:lnTo>
                    <a:pt x="7449825" y="231197"/>
                  </a:lnTo>
                  <a:lnTo>
                    <a:pt x="8940041" y="400825"/>
                  </a:lnTo>
                  <a:lnTo>
                    <a:pt x="10430258" y="420929"/>
                  </a:lnTo>
                  <a:lnTo>
                    <a:pt x="11920474" y="8795"/>
                  </a:lnTo>
                  <a:lnTo>
                    <a:pt x="13410691" y="579249"/>
                  </a:lnTo>
                  <a:lnTo>
                    <a:pt x="14900907" y="510141"/>
                  </a:lnTo>
                  <a:lnTo>
                    <a:pt x="16391123" y="0"/>
                  </a:lnTo>
                </a:path>
              </a:pathLst>
            </a:custGeom>
            <a:ln w="31412">
              <a:solidFill>
                <a:srgbClr val="01B18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87125" y="1915578"/>
            <a:ext cx="48325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40" dirty="0">
                <a:latin typeface="Verdana"/>
                <a:cs typeface="Verdana"/>
              </a:rPr>
              <a:t>61,4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43044" y="2192012"/>
            <a:ext cx="553723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69" dirty="0">
                <a:latin typeface="Verdana"/>
                <a:cs typeface="Verdana"/>
              </a:rPr>
              <a:t>48,6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74461" y="2208356"/>
            <a:ext cx="52445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27" dirty="0">
                <a:latin typeface="Verdana"/>
                <a:cs typeface="Verdana"/>
              </a:rPr>
              <a:t>50,5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12158" y="2274620"/>
            <a:ext cx="56720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49" dirty="0">
                <a:latin typeface="Verdana"/>
                <a:cs typeface="Verdana"/>
              </a:rPr>
              <a:t>48,0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0275" y="1899006"/>
            <a:ext cx="51213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85" dirty="0">
                <a:latin typeface="Verdana"/>
                <a:cs typeface="Verdana"/>
              </a:rPr>
              <a:t>62,2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5179" y="1698614"/>
            <a:ext cx="54602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85" dirty="0">
                <a:latin typeface="Verdana"/>
                <a:cs typeface="Verdana"/>
              </a:rPr>
              <a:t>66,4</a:t>
            </a:r>
            <a:endParaRPr sz="2001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76054" y="1942882"/>
            <a:ext cx="512136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85" dirty="0">
                <a:latin typeface="Verdana"/>
                <a:cs typeface="Verdana"/>
              </a:rPr>
              <a:t>62.2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83977" y="1966222"/>
            <a:ext cx="465158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276" dirty="0">
                <a:latin typeface="Verdana"/>
                <a:cs typeface="Verdana"/>
              </a:rPr>
              <a:t>61,7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42691" y="1699948"/>
            <a:ext cx="517527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73" dirty="0">
                <a:latin typeface="Verdana"/>
                <a:cs typeface="Verdana"/>
              </a:rPr>
              <a:t>76,2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01094" y="3775109"/>
            <a:ext cx="1397399" cy="989975"/>
          </a:xfrm>
          <a:prstGeom prst="rect">
            <a:avLst/>
          </a:prstGeom>
        </p:spPr>
        <p:txBody>
          <a:bodyPr vert="horz" wrap="square" lIns="0" tIns="50443" rIns="0" bIns="0" rtlCol="0">
            <a:spAutoFit/>
          </a:bodyPr>
          <a:lstStyle/>
          <a:p>
            <a:pPr marL="48903">
              <a:spcBef>
                <a:spcPts val="397"/>
              </a:spcBef>
              <a:tabLst>
                <a:tab pos="938016" algn="l"/>
              </a:tabLst>
            </a:pPr>
            <a:r>
              <a:rPr sz="3002" spc="41" baseline="-2525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r>
              <a:rPr sz="3002" baseline="-2525" dirty="0">
                <a:solidFill>
                  <a:srgbClr val="1B170F"/>
                </a:solidFill>
                <a:latin typeface="Verdana"/>
                <a:cs typeface="Verdana"/>
              </a:rPr>
              <a:t>	</a:t>
            </a:r>
            <a:r>
              <a:rPr sz="2001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2001">
              <a:latin typeface="Verdana"/>
              <a:cs typeface="Verdana"/>
            </a:endParaRPr>
          </a:p>
          <a:p>
            <a:pPr marL="94726">
              <a:spcBef>
                <a:spcPts val="337"/>
              </a:spcBef>
              <a:tabLst>
                <a:tab pos="1011563" algn="l"/>
              </a:tabLst>
            </a:pPr>
            <a:r>
              <a:rPr sz="3002" b="1" spc="-314" baseline="-1683" dirty="0">
                <a:solidFill>
                  <a:srgbClr val="0D0D0D"/>
                </a:solidFill>
                <a:latin typeface="Verdana"/>
                <a:cs typeface="Verdana"/>
              </a:rPr>
              <a:t>70</a:t>
            </a:r>
            <a:r>
              <a:rPr sz="3002" b="1" baseline="-1683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b="1" spc="-309" dirty="0">
                <a:solidFill>
                  <a:srgbClr val="0D0D0D"/>
                </a:solidFill>
                <a:latin typeface="Verdana"/>
                <a:cs typeface="Verdana"/>
              </a:rPr>
              <a:t>72</a:t>
            </a:r>
            <a:endParaRPr sz="2001">
              <a:latin typeface="Verdana"/>
              <a:cs typeface="Verdana"/>
            </a:endParaRPr>
          </a:p>
          <a:p>
            <a:pPr marL="7701">
              <a:spcBef>
                <a:spcPts val="767"/>
              </a:spcBef>
              <a:tabLst>
                <a:tab pos="844445" algn="l"/>
              </a:tabLst>
            </a:pPr>
            <a:r>
              <a:rPr sz="1182" spc="36" dirty="0">
                <a:solidFill>
                  <a:srgbClr val="5E5E5E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5E5E5E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30" dirty="0">
                <a:solidFill>
                  <a:srgbClr val="5E5E5E"/>
                </a:solidFill>
                <a:latin typeface="Verdana"/>
                <a:cs typeface="Verdana"/>
              </a:rPr>
              <a:t>5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36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355" dirty="0">
                <a:solidFill>
                  <a:srgbClr val="0D0D0D"/>
                </a:solidFill>
                <a:latin typeface="Verdana"/>
                <a:cs typeface="Verdana"/>
              </a:rPr>
              <a:t>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85128" y="3761717"/>
            <a:ext cx="1446303" cy="1024567"/>
          </a:xfrm>
          <a:prstGeom prst="rect">
            <a:avLst/>
          </a:prstGeom>
        </p:spPr>
        <p:txBody>
          <a:bodyPr vert="horz" wrap="square" lIns="0" tIns="59300" rIns="0" bIns="0" rtlCol="0">
            <a:spAutoFit/>
          </a:bodyPr>
          <a:lstStyle/>
          <a:p>
            <a:pPr marL="103582">
              <a:spcBef>
                <a:spcPts val="467"/>
              </a:spcBef>
              <a:tabLst>
                <a:tab pos="949183" algn="l"/>
              </a:tabLst>
            </a:pPr>
            <a:r>
              <a:rPr sz="3002" spc="32" baseline="-252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r>
              <a:rPr sz="3002" baseline="-2525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spc="18" dirty="0">
                <a:latin typeface="Verdana"/>
                <a:cs typeface="Verdana"/>
              </a:rPr>
              <a:t>Abr</a:t>
            </a:r>
            <a:endParaRPr sz="2001" dirty="0">
              <a:latin typeface="Verdana"/>
              <a:cs typeface="Verdana"/>
            </a:endParaRPr>
          </a:p>
          <a:p>
            <a:pPr marL="165192">
              <a:spcBef>
                <a:spcPts val="406"/>
              </a:spcBef>
              <a:tabLst>
                <a:tab pos="1025810" algn="l"/>
              </a:tabLst>
            </a:pPr>
            <a:r>
              <a:rPr sz="2001" b="1" spc="-282" dirty="0">
                <a:solidFill>
                  <a:srgbClr val="0D0D0D"/>
                </a:solidFill>
                <a:latin typeface="Verdana"/>
                <a:cs typeface="Verdana"/>
              </a:rPr>
              <a:t>95</a:t>
            </a:r>
            <a:r>
              <a:rPr sz="2001" b="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b="1" spc="-455" baseline="1683" dirty="0">
                <a:solidFill>
                  <a:srgbClr val="0D0D0D"/>
                </a:solidFill>
                <a:latin typeface="Verdana"/>
                <a:cs typeface="Verdana"/>
              </a:rPr>
              <a:t>75</a:t>
            </a:r>
            <a:endParaRPr sz="3002" baseline="1683" dirty="0">
              <a:latin typeface="Verdana"/>
              <a:cs typeface="Verdana"/>
            </a:endParaRPr>
          </a:p>
          <a:p>
            <a:pPr marL="7701">
              <a:spcBef>
                <a:spcPts val="855"/>
              </a:spcBef>
              <a:tabLst>
                <a:tab pos="876021" algn="l"/>
              </a:tabLst>
            </a:pPr>
            <a:r>
              <a:rPr sz="1182" spc="36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30" dirty="0">
                <a:solidFill>
                  <a:srgbClr val="0D0D0D"/>
                </a:solidFill>
                <a:latin typeface="Verdana"/>
                <a:cs typeface="Verdana"/>
              </a:rPr>
              <a:t>5</a:t>
            </a:r>
            <a:r>
              <a:rPr sz="1182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1182" spc="36" dirty="0">
                <a:latin typeface="Verdana"/>
                <a:cs typeface="Verdana"/>
              </a:rPr>
              <a:t>Não</a:t>
            </a:r>
            <a:r>
              <a:rPr sz="1182" spc="-109" dirty="0">
                <a:latin typeface="Verdana"/>
                <a:cs typeface="Verdana"/>
              </a:rPr>
              <a:t> </a:t>
            </a:r>
            <a:r>
              <a:rPr sz="1182" spc="-282" dirty="0">
                <a:latin typeface="Verdana"/>
                <a:cs typeface="Verdana"/>
              </a:rPr>
              <a:t>=</a:t>
            </a:r>
            <a:r>
              <a:rPr sz="1182" spc="-100" dirty="0">
                <a:latin typeface="Verdana"/>
                <a:cs typeface="Verdana"/>
              </a:rPr>
              <a:t> </a:t>
            </a:r>
            <a:r>
              <a:rPr sz="1182" spc="-36" dirty="0">
                <a:latin typeface="Verdana"/>
                <a:cs typeface="Verdana"/>
              </a:rPr>
              <a:t>2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02815" y="3794724"/>
            <a:ext cx="3252255" cy="986151"/>
          </a:xfrm>
          <a:prstGeom prst="rect">
            <a:avLst/>
          </a:prstGeom>
        </p:spPr>
        <p:txBody>
          <a:bodyPr vert="horz" wrap="square" lIns="0" tIns="46593" rIns="0" bIns="0" rtlCol="0">
            <a:spAutoFit/>
          </a:bodyPr>
          <a:lstStyle/>
          <a:p>
            <a:pPr marL="42742">
              <a:spcBef>
                <a:spcPts val="367"/>
              </a:spcBef>
              <a:tabLst>
                <a:tab pos="936861" algn="l"/>
                <a:tab pos="1878727" algn="l"/>
                <a:tab pos="2727023" algn="l"/>
              </a:tabLst>
            </a:pPr>
            <a:r>
              <a:rPr sz="3002" spc="59" baseline="-1683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r>
              <a:rPr sz="3002" baseline="-1683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spc="64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r>
              <a:rPr sz="200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spc="27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r>
              <a:rPr sz="200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spc="91" baseline="1683" dirty="0">
                <a:solidFill>
                  <a:srgbClr val="0D0D0D"/>
                </a:solidFill>
                <a:latin typeface="Verdana"/>
                <a:cs typeface="Verdana"/>
              </a:rPr>
              <a:t>Ago</a:t>
            </a:r>
            <a:endParaRPr sz="3002" baseline="1683">
              <a:latin typeface="Verdana"/>
              <a:cs typeface="Verdana"/>
            </a:endParaRPr>
          </a:p>
          <a:p>
            <a:pPr marL="91645">
              <a:spcBef>
                <a:spcPts val="303"/>
              </a:spcBef>
              <a:tabLst>
                <a:tab pos="924924" algn="l"/>
                <a:tab pos="1850618" algn="l"/>
                <a:tab pos="2769765" algn="l"/>
              </a:tabLst>
            </a:pPr>
            <a:r>
              <a:rPr sz="3002" b="1" spc="-314" baseline="2525" dirty="0">
                <a:solidFill>
                  <a:srgbClr val="0D0D0D"/>
                </a:solidFill>
                <a:latin typeface="Verdana"/>
                <a:cs typeface="Verdana"/>
              </a:rPr>
              <a:t>74</a:t>
            </a:r>
            <a:r>
              <a:rPr sz="3002" b="1" baseline="2525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b="1" spc="-509" baseline="1683" dirty="0">
                <a:solidFill>
                  <a:srgbClr val="0D0D0D"/>
                </a:solidFill>
                <a:latin typeface="Verdana"/>
                <a:cs typeface="Verdana"/>
              </a:rPr>
              <a:t>140</a:t>
            </a:r>
            <a:r>
              <a:rPr sz="3002" b="1" baseline="1683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b="1" spc="-668" baseline="-1683" dirty="0">
                <a:solidFill>
                  <a:srgbClr val="0D0D0D"/>
                </a:solidFill>
                <a:latin typeface="Verdana"/>
                <a:cs typeface="Verdana"/>
              </a:rPr>
              <a:t>172</a:t>
            </a:r>
            <a:r>
              <a:rPr sz="3002" b="1" baseline="-1683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b="1" spc="-400" dirty="0">
                <a:solidFill>
                  <a:srgbClr val="0D0D0D"/>
                </a:solidFill>
                <a:latin typeface="Verdana"/>
                <a:cs typeface="Verdana"/>
              </a:rPr>
              <a:t>154</a:t>
            </a:r>
            <a:endParaRPr sz="2001">
              <a:latin typeface="Verdana"/>
              <a:cs typeface="Verdana"/>
            </a:endParaRPr>
          </a:p>
          <a:p>
            <a:pPr marL="7701">
              <a:spcBef>
                <a:spcPts val="761"/>
              </a:spcBef>
              <a:tabLst>
                <a:tab pos="865624" algn="l"/>
                <a:tab pos="1748961" algn="l"/>
                <a:tab pos="2667723" algn="l"/>
              </a:tabLst>
            </a:pPr>
            <a:r>
              <a:rPr sz="1774" spc="54" baseline="1424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774" spc="-164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23" baseline="1424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774" spc="-150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9" baseline="1424" dirty="0">
                <a:solidFill>
                  <a:srgbClr val="0D0D0D"/>
                </a:solidFill>
                <a:latin typeface="Verdana"/>
                <a:cs typeface="Verdana"/>
              </a:rPr>
              <a:t>4</a:t>
            </a:r>
            <a:r>
              <a:rPr sz="1774" baseline="1424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1774" spc="45" baseline="1424" dirty="0">
                <a:solidFill>
                  <a:srgbClr val="2C2C2C"/>
                </a:solidFill>
                <a:latin typeface="Verdana"/>
                <a:cs typeface="Verdana"/>
              </a:rPr>
              <a:t>Não</a:t>
            </a:r>
            <a:r>
              <a:rPr sz="1774" spc="-168" baseline="1424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774" spc="-423" baseline="1424" dirty="0">
                <a:solidFill>
                  <a:srgbClr val="2C2C2C"/>
                </a:solidFill>
                <a:latin typeface="Verdana"/>
                <a:cs typeface="Verdana"/>
              </a:rPr>
              <a:t>=</a:t>
            </a:r>
            <a:r>
              <a:rPr sz="1774" spc="-150" baseline="1424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774" spc="-509" baseline="1424" dirty="0">
                <a:solidFill>
                  <a:srgbClr val="2C2C2C"/>
                </a:solidFill>
                <a:latin typeface="Verdana"/>
                <a:cs typeface="Verdana"/>
              </a:rPr>
              <a:t>11</a:t>
            </a:r>
            <a:r>
              <a:rPr sz="1774" baseline="1424" dirty="0">
                <a:solidFill>
                  <a:srgbClr val="2C2C2C"/>
                </a:solidFill>
                <a:latin typeface="Verdana"/>
                <a:cs typeface="Verdana"/>
              </a:rPr>
              <a:t>	</a:t>
            </a:r>
            <a:r>
              <a:rPr sz="1182" spc="36" dirty="0">
                <a:solidFill>
                  <a:srgbClr val="2C2C2C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2C2C2C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182" spc="6" dirty="0">
                <a:solidFill>
                  <a:srgbClr val="2C2C2C"/>
                </a:solidFill>
                <a:latin typeface="Verdana"/>
                <a:cs typeface="Verdana"/>
              </a:rPr>
              <a:t>4</a:t>
            </a:r>
            <a:r>
              <a:rPr sz="1182" dirty="0">
                <a:solidFill>
                  <a:srgbClr val="2C2C2C"/>
                </a:solidFill>
                <a:latin typeface="Verdana"/>
                <a:cs typeface="Verdana"/>
              </a:rPr>
              <a:t>	</a:t>
            </a:r>
            <a:r>
              <a:rPr sz="1774" spc="54" baseline="1424" dirty="0">
                <a:solidFill>
                  <a:srgbClr val="2C2C2C"/>
                </a:solidFill>
                <a:latin typeface="Verdana"/>
                <a:cs typeface="Verdana"/>
              </a:rPr>
              <a:t>Não</a:t>
            </a:r>
            <a:r>
              <a:rPr sz="1774" spc="-164" baseline="1424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774" spc="-423" baseline="1424" dirty="0">
                <a:solidFill>
                  <a:srgbClr val="2C2C2C"/>
                </a:solidFill>
                <a:latin typeface="Verdana"/>
                <a:cs typeface="Verdana"/>
              </a:rPr>
              <a:t>=</a:t>
            </a:r>
            <a:r>
              <a:rPr sz="1774" spc="-150" baseline="1424" dirty="0">
                <a:solidFill>
                  <a:srgbClr val="2C2C2C"/>
                </a:solidFill>
                <a:latin typeface="Verdana"/>
                <a:cs typeface="Verdana"/>
              </a:rPr>
              <a:t> </a:t>
            </a:r>
            <a:r>
              <a:rPr sz="1774" spc="9" baseline="1424" dirty="0">
                <a:solidFill>
                  <a:srgbClr val="2C2C2C"/>
                </a:solidFill>
                <a:latin typeface="Verdana"/>
                <a:cs typeface="Verdana"/>
              </a:rPr>
              <a:t>4</a:t>
            </a:r>
            <a:endParaRPr sz="1774" baseline="1424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78339" y="3842541"/>
            <a:ext cx="3310400" cy="882371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90875">
              <a:spcBef>
                <a:spcPts val="58"/>
              </a:spcBef>
              <a:tabLst>
                <a:tab pos="952263" algn="l"/>
                <a:tab pos="1851003" algn="l"/>
                <a:tab pos="2786708" algn="l"/>
              </a:tabLst>
            </a:pPr>
            <a:r>
              <a:rPr sz="2001" spc="-15" dirty="0">
                <a:solidFill>
                  <a:srgbClr val="0D0D0D"/>
                </a:solidFill>
                <a:latin typeface="Verdana"/>
                <a:cs typeface="Verdana"/>
              </a:rPr>
              <a:t>Set</a:t>
            </a:r>
            <a:r>
              <a:rPr sz="200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spc="42" dirty="0">
                <a:solidFill>
                  <a:srgbClr val="0D0D0D"/>
                </a:solidFill>
                <a:latin typeface="Verdana"/>
                <a:cs typeface="Verdana"/>
              </a:rPr>
              <a:t>Out</a:t>
            </a:r>
            <a:r>
              <a:rPr sz="200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spc="-18" baseline="1683" dirty="0">
                <a:solidFill>
                  <a:srgbClr val="0D0D0D"/>
                </a:solidFill>
                <a:latin typeface="Verdana"/>
                <a:cs typeface="Verdana"/>
              </a:rPr>
              <a:t>Nov</a:t>
            </a:r>
            <a:r>
              <a:rPr sz="3002" spc="-18" baseline="1683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r>
              <a:rPr sz="3002" baseline="1683" dirty="0">
                <a:solidFill>
                  <a:srgbClr val="CCCCCC"/>
                </a:solidFill>
                <a:latin typeface="Verdana"/>
                <a:cs typeface="Verdana"/>
              </a:rPr>
              <a:t>	</a:t>
            </a:r>
            <a:r>
              <a:rPr sz="2001" spc="-15" dirty="0">
                <a:solidFill>
                  <a:srgbClr val="0D0D0D"/>
                </a:solidFill>
                <a:latin typeface="Verdana"/>
                <a:cs typeface="Verdana"/>
              </a:rPr>
              <a:t>Dez</a:t>
            </a:r>
            <a:endParaRPr sz="2001">
              <a:latin typeface="Verdana"/>
              <a:cs typeface="Verdana"/>
            </a:endParaRPr>
          </a:p>
          <a:p>
            <a:pPr marL="90105">
              <a:spcBef>
                <a:spcPts val="91"/>
              </a:spcBef>
              <a:tabLst>
                <a:tab pos="994235" algn="l"/>
                <a:tab pos="1908377" algn="l"/>
                <a:tab pos="2793254" algn="l"/>
              </a:tabLst>
            </a:pPr>
            <a:r>
              <a:rPr sz="2001" b="1" spc="-600" dirty="0">
                <a:solidFill>
                  <a:srgbClr val="0D0D0D"/>
                </a:solidFill>
                <a:latin typeface="Verdana"/>
                <a:cs typeface="Verdana"/>
              </a:rPr>
              <a:t>151</a:t>
            </a:r>
            <a:r>
              <a:rPr sz="2001" b="1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b="1" spc="-810" baseline="-2525" dirty="0">
                <a:solidFill>
                  <a:srgbClr val="0D0D0D"/>
                </a:solidFill>
                <a:latin typeface="Verdana"/>
                <a:cs typeface="Verdana"/>
              </a:rPr>
              <a:t>141</a:t>
            </a:r>
            <a:r>
              <a:rPr sz="3002" b="1" baseline="-2525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3002" b="1" spc="-623" baseline="1683" dirty="0">
                <a:solidFill>
                  <a:srgbClr val="0D0D0D"/>
                </a:solidFill>
                <a:latin typeface="Verdana"/>
                <a:cs typeface="Verdana"/>
              </a:rPr>
              <a:t>185</a:t>
            </a:r>
            <a:r>
              <a:rPr sz="3002" b="1" baseline="1683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2001" b="1" spc="-400" dirty="0">
                <a:solidFill>
                  <a:srgbClr val="0D0D0D"/>
                </a:solidFill>
                <a:latin typeface="Verdana"/>
                <a:cs typeface="Verdana"/>
              </a:rPr>
              <a:t>187</a:t>
            </a:r>
            <a:endParaRPr sz="2001">
              <a:latin typeface="Verdana"/>
              <a:cs typeface="Verdana"/>
            </a:endParaRPr>
          </a:p>
          <a:p>
            <a:pPr marL="23104">
              <a:spcBef>
                <a:spcPts val="542"/>
              </a:spcBef>
              <a:tabLst>
                <a:tab pos="908366" algn="l"/>
                <a:tab pos="1783231" algn="l"/>
                <a:tab pos="2656171" algn="l"/>
              </a:tabLst>
            </a:pPr>
            <a:r>
              <a:rPr sz="1774" spc="54" baseline="1424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774" spc="-164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23" baseline="1424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774" spc="-150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5" baseline="1424" dirty="0">
                <a:solidFill>
                  <a:srgbClr val="0D0D0D"/>
                </a:solidFill>
                <a:latin typeface="Verdana"/>
                <a:cs typeface="Verdana"/>
              </a:rPr>
              <a:t>6</a:t>
            </a:r>
            <a:r>
              <a:rPr sz="1774" baseline="1424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1774" spc="54" baseline="1424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774" spc="-164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23" baseline="1424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774" spc="-150" baseline="1424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5" baseline="1424" dirty="0">
                <a:solidFill>
                  <a:srgbClr val="0D0D0D"/>
                </a:solidFill>
                <a:latin typeface="Verdana"/>
                <a:cs typeface="Verdana"/>
              </a:rPr>
              <a:t>6</a:t>
            </a:r>
            <a:r>
              <a:rPr sz="1774" baseline="1424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1182" spc="36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182" spc="-109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282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182" spc="-100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182" spc="-30" dirty="0">
                <a:solidFill>
                  <a:srgbClr val="0D0D0D"/>
                </a:solidFill>
                <a:latin typeface="Verdana"/>
                <a:cs typeface="Verdana"/>
              </a:rPr>
              <a:t>7</a:t>
            </a:r>
            <a:r>
              <a:rPr sz="1182" dirty="0">
                <a:solidFill>
                  <a:srgbClr val="0D0D0D"/>
                </a:solidFill>
                <a:latin typeface="Verdana"/>
                <a:cs typeface="Verdana"/>
              </a:rPr>
              <a:t>	</a:t>
            </a:r>
            <a:r>
              <a:rPr sz="1774" spc="54" baseline="-8547" dirty="0">
                <a:solidFill>
                  <a:srgbClr val="0D0D0D"/>
                </a:solidFill>
                <a:latin typeface="Verdana"/>
                <a:cs typeface="Verdana"/>
              </a:rPr>
              <a:t>Não</a:t>
            </a:r>
            <a:r>
              <a:rPr sz="1774" spc="-164" baseline="-8547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23" baseline="-8547" dirty="0">
                <a:solidFill>
                  <a:srgbClr val="0D0D0D"/>
                </a:solidFill>
                <a:latin typeface="Verdana"/>
                <a:cs typeface="Verdana"/>
              </a:rPr>
              <a:t>=</a:t>
            </a:r>
            <a:r>
              <a:rPr sz="1774" spc="-150" baseline="-8547" dirty="0">
                <a:solidFill>
                  <a:srgbClr val="0D0D0D"/>
                </a:solidFill>
                <a:latin typeface="Verdana"/>
                <a:cs typeface="Verdana"/>
              </a:rPr>
              <a:t> </a:t>
            </a:r>
            <a:r>
              <a:rPr sz="1774" spc="-45" baseline="-8547" dirty="0">
                <a:solidFill>
                  <a:srgbClr val="0D0D0D"/>
                </a:solidFill>
                <a:latin typeface="Verdana"/>
                <a:cs typeface="Verdana"/>
              </a:rPr>
              <a:t>7</a:t>
            </a:r>
            <a:endParaRPr sz="1774" baseline="-8547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0804" y="4240278"/>
            <a:ext cx="20215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3" dirty="0">
                <a:solidFill>
                  <a:srgbClr val="5E5E5E"/>
                </a:solidFill>
                <a:latin typeface="Verdana"/>
                <a:cs typeface="Verdana"/>
              </a:rPr>
              <a:t>N°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47517" y="1251878"/>
            <a:ext cx="141319" cy="150175"/>
          </a:xfrm>
          <a:custGeom>
            <a:avLst/>
            <a:gdLst/>
            <a:ahLst/>
            <a:cxnLst/>
            <a:rect l="l" t="t" r="r" b="b"/>
            <a:pathLst>
              <a:path w="233045" h="247650">
                <a:moveTo>
                  <a:pt x="232453" y="0"/>
                </a:moveTo>
                <a:lnTo>
                  <a:pt x="0" y="0"/>
                </a:lnTo>
                <a:lnTo>
                  <a:pt x="0" y="247531"/>
                </a:lnTo>
                <a:lnTo>
                  <a:pt x="232453" y="247531"/>
                </a:lnTo>
                <a:lnTo>
                  <a:pt x="232453" y="0"/>
                </a:lnTo>
                <a:close/>
              </a:path>
            </a:pathLst>
          </a:custGeom>
          <a:solidFill>
            <a:srgbClr val="006A6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 txBox="1"/>
          <p:nvPr/>
        </p:nvSpPr>
        <p:spPr>
          <a:xfrm>
            <a:off x="4550373" y="1222080"/>
            <a:ext cx="3393959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73" dirty="0">
                <a:solidFill>
                  <a:srgbClr val="A6A6A6"/>
                </a:solidFill>
                <a:latin typeface="Verdana"/>
                <a:cs typeface="Verdana"/>
              </a:rPr>
              <a:t>MATERNIDADE</a:t>
            </a:r>
            <a:r>
              <a:rPr sz="1001" b="1" spc="-91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spc="-293" dirty="0">
                <a:solidFill>
                  <a:srgbClr val="A6A6A6"/>
                </a:solidFill>
                <a:latin typeface="Verdana"/>
                <a:cs typeface="Verdana"/>
              </a:rPr>
              <a:t>+</a:t>
            </a:r>
            <a:r>
              <a:rPr sz="1001" b="1" spc="-7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spc="-82" dirty="0">
                <a:solidFill>
                  <a:srgbClr val="A6A6A6"/>
                </a:solidFill>
                <a:latin typeface="Verdana"/>
                <a:cs typeface="Verdana"/>
              </a:rPr>
              <a:t>INTERNAÇÃO</a:t>
            </a:r>
            <a:r>
              <a:rPr sz="1001" b="1" spc="-97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spc="-58" dirty="0">
                <a:solidFill>
                  <a:srgbClr val="A6A6A6"/>
                </a:solidFill>
                <a:latin typeface="Verdana"/>
                <a:cs typeface="Verdana"/>
              </a:rPr>
              <a:t>ADULTO</a:t>
            </a:r>
            <a:r>
              <a:rPr sz="1001" b="1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spc="-293" dirty="0">
                <a:solidFill>
                  <a:srgbClr val="A6A6A6"/>
                </a:solidFill>
                <a:latin typeface="Verdana"/>
                <a:cs typeface="Verdana"/>
              </a:rPr>
              <a:t>+</a:t>
            </a:r>
            <a:r>
              <a:rPr sz="1001" b="1" spc="-6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001" b="1" spc="-76" dirty="0">
                <a:solidFill>
                  <a:srgbClr val="A6A6A6"/>
                </a:solidFill>
                <a:latin typeface="Verdana"/>
                <a:cs typeface="Verdana"/>
              </a:rPr>
              <a:t>PEDIATRIA</a:t>
            </a:r>
            <a:endParaRPr sz="1001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7798" y="900704"/>
            <a:ext cx="47748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552861" y="831646"/>
            <a:ext cx="124298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143" dirty="0">
                <a:solidFill>
                  <a:srgbClr val="1B170F"/>
                </a:solidFill>
                <a:latin typeface="Verdana"/>
                <a:cs typeface="Verdana"/>
              </a:rPr>
              <a:t>YTD</a:t>
            </a:r>
            <a:r>
              <a:rPr sz="1789" b="1" spc="-170" dirty="0">
                <a:solidFill>
                  <a:srgbClr val="1B170F"/>
                </a:solidFill>
                <a:latin typeface="Verdana"/>
                <a:cs typeface="Verdana"/>
              </a:rPr>
              <a:t> </a:t>
            </a:r>
            <a:r>
              <a:rPr sz="1789" b="1" spc="-240" dirty="0">
                <a:solidFill>
                  <a:srgbClr val="1B170F"/>
                </a:solidFill>
                <a:latin typeface="Verdana"/>
                <a:cs typeface="Verdana"/>
              </a:rPr>
              <a:t>61,6pp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71621" y="749673"/>
            <a:ext cx="408592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267" dirty="0">
                <a:solidFill>
                  <a:srgbClr val="5E5E5E"/>
                </a:solidFill>
                <a:latin typeface="Verdana"/>
                <a:cs typeface="Verdana"/>
              </a:rPr>
              <a:t>1.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Aumento</a:t>
            </a:r>
            <a:r>
              <a:rPr sz="1182" spc="-8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0" dirty="0">
                <a:solidFill>
                  <a:srgbClr val="5E5E5E"/>
                </a:solidFill>
                <a:latin typeface="Verdana"/>
                <a:cs typeface="Verdana"/>
              </a:rPr>
              <a:t>da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nota</a:t>
            </a:r>
            <a:r>
              <a:rPr sz="1182" spc="-8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52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8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a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partir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do</a:t>
            </a:r>
            <a:r>
              <a:rPr sz="1182" spc="-91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0" dirty="0">
                <a:solidFill>
                  <a:srgbClr val="5E5E5E"/>
                </a:solidFill>
                <a:latin typeface="Verdana"/>
                <a:cs typeface="Verdana"/>
              </a:rPr>
              <a:t>mês</a:t>
            </a:r>
            <a:r>
              <a:rPr sz="1182" spc="-8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maio.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013798" y="5138468"/>
            <a:ext cx="177900" cy="1719313"/>
          </a:xfrm>
          <a:custGeom>
            <a:avLst/>
            <a:gdLst/>
            <a:ahLst/>
            <a:cxnLst/>
            <a:rect l="l" t="t" r="r" b="b"/>
            <a:pathLst>
              <a:path w="293369" h="2835275">
                <a:moveTo>
                  <a:pt x="293162" y="0"/>
                </a:moveTo>
                <a:lnTo>
                  <a:pt x="0" y="2834843"/>
                </a:lnTo>
                <a:lnTo>
                  <a:pt x="293162" y="2834843"/>
                </a:lnTo>
                <a:lnTo>
                  <a:pt x="293162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32" name="object 32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33" name="object 33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58587" y="5240237"/>
          <a:ext cx="11458750" cy="8685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73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33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610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5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898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9370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3529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54164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Promotor</a:t>
                      </a:r>
                      <a:r>
                        <a:rPr sz="10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8240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EE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70,0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59,7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68,4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61,3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74,3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76,4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73,8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73,4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82,8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71,6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80,2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661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38100" algn="ctr">
                        <a:lnSpc>
                          <a:spcPct val="100000"/>
                        </a:lnSpc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Neutro</a:t>
                      </a:r>
                      <a:r>
                        <a:rPr sz="10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1193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7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21,4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29,2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13,7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25,3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10,6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15,7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85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12,1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247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548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000" spc="-10" dirty="0">
                          <a:latin typeface="Calibri"/>
                          <a:cs typeface="Calibri"/>
                        </a:rPr>
                        <a:t>Detrator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latin typeface="Calibri"/>
                          <a:cs typeface="Calibri"/>
                        </a:rPr>
                        <a:t>(%)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735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C1B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8,6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17,9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13,3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12,2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10,0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6,6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14,9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12,9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8,0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581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58587" y="4801362"/>
          <a:ext cx="11458751" cy="457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2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29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3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09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105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413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457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313057">
                <a:tc>
                  <a:txBody>
                    <a:bodyPr/>
                    <a:lstStyle/>
                    <a:p>
                      <a:pPr marL="234950" marR="113030" indent="-1149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Margem</a:t>
                      </a:r>
                      <a:r>
                        <a:rPr sz="1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0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Erro</a:t>
                      </a:r>
                      <a:r>
                        <a:rPr sz="1000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(pp)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3911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11,1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11,0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7,8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6,9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7,4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7,7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latin typeface="Calibri"/>
                          <a:cs typeface="Calibri"/>
                        </a:rPr>
                        <a:t>6,8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200" spc="-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6,7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616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object 37"/>
          <p:cNvSpPr txBox="1"/>
          <p:nvPr/>
        </p:nvSpPr>
        <p:spPr>
          <a:xfrm>
            <a:off x="8979251" y="2037236"/>
            <a:ext cx="517142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73" dirty="0">
                <a:solidFill>
                  <a:srgbClr val="0D0D0D"/>
                </a:solidFill>
                <a:latin typeface="Verdana"/>
                <a:cs typeface="Verdana"/>
              </a:rPr>
              <a:t>56,7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840250" y="2037236"/>
            <a:ext cx="510980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85" dirty="0">
                <a:solidFill>
                  <a:srgbClr val="0D0D0D"/>
                </a:solidFill>
                <a:latin typeface="Verdana"/>
                <a:cs typeface="Verdana"/>
              </a:rPr>
              <a:t>59,5</a:t>
            </a:r>
            <a:endParaRPr sz="2001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825193" y="1688835"/>
            <a:ext cx="507129" cy="31529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spcBef>
                <a:spcPts val="58"/>
              </a:spcBef>
            </a:pPr>
            <a:r>
              <a:rPr sz="2001" spc="-185" dirty="0">
                <a:solidFill>
                  <a:srgbClr val="0D0D0D"/>
                </a:solidFill>
                <a:latin typeface="Verdana"/>
                <a:cs typeface="Verdana"/>
              </a:rPr>
              <a:t>72,2</a:t>
            </a:r>
            <a:endParaRPr sz="2001">
              <a:latin typeface="Verdana"/>
              <a:cs typeface="Verdana"/>
            </a:endParaRPr>
          </a:p>
        </p:txBody>
      </p:sp>
      <p:pic>
        <p:nvPicPr>
          <p:cNvPr id="40" name="Imagem 39">
            <a:extLst>
              <a:ext uri="{FF2B5EF4-FFF2-40B4-BE49-F238E27FC236}">
                <a16:creationId xmlns:a16="http://schemas.microsoft.com/office/drawing/2014/main" id="{D39BD8C4-A1E6-467A-991E-E257A2C63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623" y="71891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1" y="107654"/>
            <a:ext cx="6685106" cy="558376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pc="-203" dirty="0"/>
              <a:t>Evolutivo</a:t>
            </a:r>
            <a:r>
              <a:rPr spc="-282" dirty="0"/>
              <a:t> </a:t>
            </a:r>
            <a:r>
              <a:rPr spc="-164" dirty="0"/>
              <a:t>NPS</a:t>
            </a:r>
            <a:r>
              <a:rPr spc="-258" dirty="0"/>
              <a:t> </a:t>
            </a:r>
            <a:r>
              <a:rPr spc="-236" dirty="0"/>
              <a:t>Internação</a:t>
            </a:r>
            <a:r>
              <a:rPr spc="-270" dirty="0"/>
              <a:t> </a:t>
            </a:r>
            <a:r>
              <a:rPr spc="-355" dirty="0"/>
              <a:t>2023</a:t>
            </a:r>
            <a:r>
              <a:rPr spc="-273" dirty="0"/>
              <a:t> </a:t>
            </a:r>
            <a:r>
              <a:rPr spc="-346" dirty="0"/>
              <a:t>vs.</a:t>
            </a:r>
            <a:r>
              <a:rPr spc="-243" dirty="0"/>
              <a:t> </a:t>
            </a:r>
            <a:r>
              <a:rPr spc="-349" dirty="0"/>
              <a:t>2024:</a:t>
            </a:r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43514" y="2813005"/>
            <a:ext cx="9676673" cy="628810"/>
            <a:chOff x="2214849" y="4638852"/>
            <a:chExt cx="15957550" cy="1036955"/>
          </a:xfrm>
        </p:grpSpPr>
        <p:sp>
          <p:nvSpPr>
            <p:cNvPr id="5" name="object 5"/>
            <p:cNvSpPr/>
            <p:nvPr/>
          </p:nvSpPr>
          <p:spPr>
            <a:xfrm>
              <a:off x="2266109" y="4654727"/>
              <a:ext cx="15843885" cy="1005205"/>
            </a:xfrm>
            <a:custGeom>
              <a:avLst/>
              <a:gdLst/>
              <a:ahLst/>
              <a:cxnLst/>
              <a:rect l="l" t="t" r="r" b="b"/>
              <a:pathLst>
                <a:path w="15843885" h="1005204">
                  <a:moveTo>
                    <a:pt x="0" y="527732"/>
                  </a:moveTo>
                  <a:lnTo>
                    <a:pt x="1441212" y="991383"/>
                  </a:lnTo>
                </a:path>
                <a:path w="15843885" h="1005204">
                  <a:moveTo>
                    <a:pt x="1441212" y="991383"/>
                  </a:moveTo>
                  <a:lnTo>
                    <a:pt x="2881168" y="915993"/>
                  </a:lnTo>
                </a:path>
                <a:path w="15843885" h="1005204">
                  <a:moveTo>
                    <a:pt x="2881168" y="915993"/>
                  </a:moveTo>
                  <a:lnTo>
                    <a:pt x="4321124" y="1005204"/>
                  </a:lnTo>
                </a:path>
                <a:path w="15843885" h="1005204">
                  <a:moveTo>
                    <a:pt x="4321124" y="1005204"/>
                  </a:moveTo>
                  <a:lnTo>
                    <a:pt x="5761081" y="498832"/>
                  </a:lnTo>
                  <a:lnTo>
                    <a:pt x="7201037" y="349308"/>
                  </a:lnTo>
                </a:path>
                <a:path w="15843885" h="1005204">
                  <a:moveTo>
                    <a:pt x="7201037" y="349308"/>
                  </a:moveTo>
                  <a:lnTo>
                    <a:pt x="8642249" y="498832"/>
                  </a:lnTo>
                  <a:lnTo>
                    <a:pt x="10082206" y="516424"/>
                  </a:lnTo>
                </a:path>
                <a:path w="15843885" h="1005204">
                  <a:moveTo>
                    <a:pt x="10082206" y="516424"/>
                  </a:moveTo>
                  <a:lnTo>
                    <a:pt x="11522162" y="0"/>
                  </a:lnTo>
                </a:path>
                <a:path w="15843885" h="1005204">
                  <a:moveTo>
                    <a:pt x="11522162" y="0"/>
                  </a:moveTo>
                  <a:lnTo>
                    <a:pt x="12962118" y="694847"/>
                  </a:lnTo>
                </a:path>
                <a:path w="15843885" h="1005204">
                  <a:moveTo>
                    <a:pt x="12962118" y="694847"/>
                  </a:moveTo>
                  <a:lnTo>
                    <a:pt x="14402074" y="634535"/>
                  </a:lnTo>
                  <a:lnTo>
                    <a:pt x="15843287" y="145754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2266109" y="4808021"/>
              <a:ext cx="15843885" cy="713740"/>
            </a:xfrm>
            <a:custGeom>
              <a:avLst/>
              <a:gdLst/>
              <a:ahLst/>
              <a:cxnLst/>
              <a:rect l="l" t="t" r="r" b="b"/>
              <a:pathLst>
                <a:path w="15843885" h="713739">
                  <a:moveTo>
                    <a:pt x="0" y="510141"/>
                  </a:moveTo>
                  <a:lnTo>
                    <a:pt x="1441212" y="688565"/>
                  </a:lnTo>
                  <a:lnTo>
                    <a:pt x="2881168" y="231197"/>
                  </a:lnTo>
                  <a:lnTo>
                    <a:pt x="4321124" y="688565"/>
                  </a:lnTo>
                  <a:lnTo>
                    <a:pt x="5761081" y="277687"/>
                  </a:lnTo>
                  <a:lnTo>
                    <a:pt x="7201037" y="91724"/>
                  </a:lnTo>
                  <a:lnTo>
                    <a:pt x="8642249" y="167115"/>
                  </a:lnTo>
                  <a:lnTo>
                    <a:pt x="10082206" y="495063"/>
                  </a:lnTo>
                  <a:lnTo>
                    <a:pt x="11522162" y="256327"/>
                  </a:lnTo>
                  <a:lnTo>
                    <a:pt x="12962118" y="0"/>
                  </a:lnTo>
                  <a:lnTo>
                    <a:pt x="14402074" y="713695"/>
                  </a:lnTo>
                  <a:lnTo>
                    <a:pt x="15843287" y="688565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220246" y="4799853"/>
              <a:ext cx="15946755" cy="771525"/>
            </a:xfrm>
            <a:custGeom>
              <a:avLst/>
              <a:gdLst/>
              <a:ahLst/>
              <a:cxnLst/>
              <a:rect l="l" t="t" r="r" b="b"/>
              <a:pathLst>
                <a:path w="15946755" h="771525">
                  <a:moveTo>
                    <a:pt x="46490" y="381977"/>
                  </a:moveTo>
                  <a:lnTo>
                    <a:pt x="0" y="319152"/>
                  </a:lnTo>
                </a:path>
                <a:path w="15946755" h="771525">
                  <a:moveTo>
                    <a:pt x="2926403" y="771494"/>
                  </a:moveTo>
                  <a:lnTo>
                    <a:pt x="3016871" y="707413"/>
                  </a:lnTo>
                </a:path>
                <a:path w="15946755" h="771525">
                  <a:moveTo>
                    <a:pt x="7247528" y="203554"/>
                  </a:moveTo>
                  <a:lnTo>
                    <a:pt x="7295275" y="277687"/>
                  </a:lnTo>
                </a:path>
                <a:path w="15946755" h="771525">
                  <a:moveTo>
                    <a:pt x="8687484" y="354334"/>
                  </a:moveTo>
                  <a:lnTo>
                    <a:pt x="8945067" y="427212"/>
                  </a:lnTo>
                </a:path>
                <a:path w="15946755" h="771525">
                  <a:moveTo>
                    <a:pt x="14448565" y="488780"/>
                  </a:moveTo>
                  <a:lnTo>
                    <a:pt x="14458617" y="488780"/>
                  </a:lnTo>
                  <a:lnTo>
                    <a:pt x="14506364" y="488780"/>
                  </a:lnTo>
                </a:path>
                <a:path w="15946755" h="771525">
                  <a:moveTo>
                    <a:pt x="15888521" y="0"/>
                  </a:moveTo>
                  <a:lnTo>
                    <a:pt x="15898573" y="0"/>
                  </a:lnTo>
                  <a:lnTo>
                    <a:pt x="1594632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7619" y="2947762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61.4</a:t>
            </a:r>
            <a:endParaRPr sz="879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9006" y="3425757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47053" y="31834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50.5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64880" y="344086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69946" y="3108215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62.2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41798" y="3074220"/>
            <a:ext cx="258763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66.4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2233" y="316536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62.7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58405" y="29538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61.7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7982" y="274171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76.2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81489" y="3163647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55251" y="3126946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031681" y="2830422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72.2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200494" y="3117123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21"/>
          <p:cNvSpPr txBox="1"/>
          <p:nvPr/>
        </p:nvSpPr>
        <p:spPr>
          <a:xfrm>
            <a:off x="1211396" y="311246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57,6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17877" y="3002831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23"/>
          <p:cNvSpPr txBox="1"/>
          <p:nvPr/>
        </p:nvSpPr>
        <p:spPr>
          <a:xfrm>
            <a:off x="2129351" y="2998305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23070" y="295482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25"/>
          <p:cNvSpPr txBox="1"/>
          <p:nvPr/>
        </p:nvSpPr>
        <p:spPr>
          <a:xfrm>
            <a:off x="3034417" y="295004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65,4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934357" y="3263417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7"/>
          <p:cNvSpPr txBox="1"/>
          <p:nvPr/>
        </p:nvSpPr>
        <p:spPr>
          <a:xfrm>
            <a:off x="3946023" y="3258763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65456" y="2925875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9" name="object 29"/>
          <p:cNvSpPr txBox="1"/>
          <p:nvPr/>
        </p:nvSpPr>
        <p:spPr>
          <a:xfrm>
            <a:off x="4876486" y="2921094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64,1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586258" y="278796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1" name="object 31"/>
          <p:cNvSpPr txBox="1"/>
          <p:nvPr/>
        </p:nvSpPr>
        <p:spPr>
          <a:xfrm>
            <a:off x="5597478" y="2782839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69,3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49935" y="2941114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3"/>
          <p:cNvSpPr txBox="1"/>
          <p:nvPr/>
        </p:nvSpPr>
        <p:spPr>
          <a:xfrm>
            <a:off x="6661410" y="2936460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67,2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23126" y="3139982"/>
            <a:ext cx="157876" cy="151715"/>
          </a:xfrm>
          <a:custGeom>
            <a:avLst/>
            <a:gdLst/>
            <a:ahLst/>
            <a:cxnLst/>
            <a:rect l="l" t="t" r="r" b="b"/>
            <a:pathLst>
              <a:path w="260350" h="250189">
                <a:moveTo>
                  <a:pt x="260096" y="0"/>
                </a:moveTo>
                <a:lnTo>
                  <a:pt x="0" y="0"/>
                </a:lnTo>
                <a:lnTo>
                  <a:pt x="0" y="250044"/>
                </a:lnTo>
                <a:lnTo>
                  <a:pt x="260096" y="250044"/>
                </a:lnTo>
                <a:lnTo>
                  <a:pt x="260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5" name="object 35"/>
          <p:cNvSpPr txBox="1"/>
          <p:nvPr/>
        </p:nvSpPr>
        <p:spPr>
          <a:xfrm>
            <a:off x="7534917" y="3135303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96316" y="2995212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37"/>
          <p:cNvSpPr txBox="1"/>
          <p:nvPr/>
        </p:nvSpPr>
        <p:spPr>
          <a:xfrm>
            <a:off x="8408109" y="299055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64,7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111022" y="2839774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object 39"/>
          <p:cNvSpPr txBox="1"/>
          <p:nvPr/>
        </p:nvSpPr>
        <p:spPr>
          <a:xfrm>
            <a:off x="9122815" y="2834804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71,9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0143460" y="3271798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1" name="object 41"/>
          <p:cNvSpPr txBox="1"/>
          <p:nvPr/>
        </p:nvSpPr>
        <p:spPr>
          <a:xfrm>
            <a:off x="10154934" y="326758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51,9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1028315" y="3252350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52,6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4034" y="3771426"/>
            <a:ext cx="1948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4034" y="35550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94034" y="2689462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60827" y="2256676"/>
            <a:ext cx="228343" cy="31018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 sz="1607">
              <a:latin typeface="Verdana"/>
              <a:cs typeface="Verdana"/>
            </a:endParaRPr>
          </a:p>
          <a:p>
            <a:pPr marL="97036">
              <a:spcBef>
                <a:spcPts val="737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70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08599" y="4517227"/>
            <a:ext cx="384680" cy="586658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>
              <a:spcBef>
                <a:spcPts val="728"/>
              </a:spcBef>
            </a:pPr>
            <a:r>
              <a:rPr sz="1607" spc="30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endParaRPr sz="1607">
              <a:latin typeface="Verdana"/>
              <a:cs typeface="Verdana"/>
            </a:endParaRPr>
          </a:p>
          <a:p>
            <a:pPr marL="67771">
              <a:spcBef>
                <a:spcPts val="518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74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046617" y="4562898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1607">
              <a:latin typeface="Verdana"/>
              <a:cs typeface="Verdana"/>
            </a:endParaRPr>
          </a:p>
          <a:p>
            <a:pPr marL="81249">
              <a:spcBef>
                <a:spcPts val="885"/>
              </a:spcBef>
            </a:pPr>
            <a:r>
              <a:rPr sz="1182" b="1" spc="-173" dirty="0">
                <a:solidFill>
                  <a:srgbClr val="006A6B"/>
                </a:solidFill>
                <a:latin typeface="Verdana"/>
                <a:cs typeface="Verdana"/>
              </a:rPr>
              <a:t>72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55804" y="4479865"/>
            <a:ext cx="411634" cy="620868"/>
          </a:xfrm>
          <a:prstGeom prst="rect">
            <a:avLst/>
          </a:prstGeom>
        </p:spPr>
        <p:txBody>
          <a:bodyPr vert="horz" wrap="square" lIns="0" tIns="113594" rIns="0" bIns="0" rtlCol="0">
            <a:spAutoFit/>
          </a:bodyPr>
          <a:lstStyle/>
          <a:p>
            <a:pPr marL="7701">
              <a:spcBef>
                <a:spcPts val="894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endParaRPr sz="1607">
              <a:latin typeface="Verdana"/>
              <a:cs typeface="Verdana"/>
            </a:endParaRPr>
          </a:p>
          <a:p>
            <a:pPr marL="73932">
              <a:spcBef>
                <a:spcPts val="646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95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781886" y="4469696"/>
            <a:ext cx="380829" cy="641468"/>
          </a:xfrm>
          <a:prstGeom prst="rect">
            <a:avLst/>
          </a:prstGeom>
        </p:spPr>
        <p:txBody>
          <a:bodyPr vert="horz" wrap="square" lIns="0" tIns="121295" rIns="0" bIns="0" rtlCol="0">
            <a:spAutoFit/>
          </a:bodyPr>
          <a:lstStyle/>
          <a:p>
            <a:pPr marL="7701">
              <a:spcBef>
                <a:spcPts val="955"/>
              </a:spcBef>
            </a:pPr>
            <a:r>
              <a:rPr sz="1607" spc="-15" dirty="0">
                <a:latin typeface="Verdana"/>
                <a:cs typeface="Verdana"/>
              </a:rPr>
              <a:t>Abr</a:t>
            </a:r>
            <a:endParaRPr sz="1607">
              <a:latin typeface="Verdana"/>
              <a:cs typeface="Verdana"/>
            </a:endParaRPr>
          </a:p>
          <a:p>
            <a:pPr marL="67001">
              <a:spcBef>
                <a:spcPts val="691"/>
              </a:spcBef>
            </a:pPr>
            <a:r>
              <a:rPr sz="1182" b="1" spc="-173" dirty="0">
                <a:solidFill>
                  <a:srgbClr val="006A6B"/>
                </a:solidFill>
                <a:latin typeface="Verdana"/>
                <a:cs typeface="Verdana"/>
              </a:rPr>
              <a:t>75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503441" y="4486686"/>
            <a:ext cx="392766" cy="616979"/>
          </a:xfrm>
          <a:prstGeom prst="rect">
            <a:avLst/>
          </a:prstGeom>
        </p:spPr>
        <p:txBody>
          <a:bodyPr vert="horz" wrap="square" lIns="0" tIns="109743" rIns="0" bIns="0" rtlCol="0">
            <a:spAutoFit/>
          </a:bodyPr>
          <a:lstStyle/>
          <a:p>
            <a:pPr marL="7701">
              <a:spcBef>
                <a:spcPts val="864"/>
              </a:spcBef>
            </a:pPr>
            <a:r>
              <a:rPr sz="1607" spc="49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endParaRPr sz="1607">
              <a:latin typeface="Verdana"/>
              <a:cs typeface="Verdana"/>
            </a:endParaRPr>
          </a:p>
          <a:p>
            <a:pPr marL="51984">
              <a:spcBef>
                <a:spcPts val="622"/>
              </a:spcBef>
            </a:pPr>
            <a:r>
              <a:rPr sz="1182" b="1" spc="-194" dirty="0">
                <a:solidFill>
                  <a:srgbClr val="006A6B"/>
                </a:solidFill>
                <a:latin typeface="Verdana"/>
                <a:cs typeface="Verdana"/>
              </a:rPr>
              <a:t>140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435746" y="4480699"/>
            <a:ext cx="309592" cy="640301"/>
          </a:xfrm>
          <a:prstGeom prst="rect">
            <a:avLst/>
          </a:prstGeom>
        </p:spPr>
        <p:txBody>
          <a:bodyPr vert="horz" wrap="square" lIns="0" tIns="120140" rIns="0" bIns="0" rtlCol="0">
            <a:spAutoFit/>
          </a:bodyPr>
          <a:lstStyle/>
          <a:p>
            <a:pPr marL="7701">
              <a:spcBef>
                <a:spcPts val="946"/>
              </a:spcBef>
            </a:pPr>
            <a:r>
              <a:rPr sz="1607" spc="21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endParaRPr sz="1607">
              <a:latin typeface="Verdana"/>
              <a:cs typeface="Verdana"/>
            </a:endParaRPr>
          </a:p>
          <a:p>
            <a:pPr marL="39662">
              <a:spcBef>
                <a:spcPts val="682"/>
              </a:spcBef>
            </a:pPr>
            <a:r>
              <a:rPr sz="1182" b="1" spc="-258" dirty="0">
                <a:solidFill>
                  <a:srgbClr val="006A6B"/>
                </a:solidFill>
                <a:latin typeface="Verdana"/>
                <a:cs typeface="Verdana"/>
              </a:rPr>
              <a:t>172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99920" y="4468798"/>
            <a:ext cx="428192" cy="643024"/>
          </a:xfrm>
          <a:prstGeom prst="rect">
            <a:avLst/>
          </a:prstGeom>
        </p:spPr>
        <p:txBody>
          <a:bodyPr vert="horz" wrap="square" lIns="0" tIns="122836" rIns="0" bIns="0" rtlCol="0">
            <a:spAutoFit/>
          </a:bodyPr>
          <a:lstStyle/>
          <a:p>
            <a:pPr marL="7701">
              <a:spcBef>
                <a:spcPts val="967"/>
              </a:spcBef>
            </a:pPr>
            <a:r>
              <a:rPr sz="1607" spc="36" dirty="0">
                <a:solidFill>
                  <a:srgbClr val="0D0D0D"/>
                </a:solidFill>
                <a:latin typeface="Verdana"/>
                <a:cs typeface="Verdana"/>
              </a:rPr>
              <a:t>Ago</a:t>
            </a:r>
            <a:endParaRPr sz="1607">
              <a:latin typeface="Verdana"/>
              <a:cs typeface="Verdana"/>
            </a:endParaRPr>
          </a:p>
          <a:p>
            <a:pPr marL="68156">
              <a:spcBef>
                <a:spcPts val="697"/>
              </a:spcBef>
            </a:pPr>
            <a:r>
              <a:rPr sz="1182" b="1" spc="-230" dirty="0">
                <a:solidFill>
                  <a:srgbClr val="006A6B"/>
                </a:solidFill>
                <a:latin typeface="Verdana"/>
                <a:cs typeface="Verdana"/>
              </a:rPr>
              <a:t>154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28606" y="4517227"/>
            <a:ext cx="345788" cy="586658"/>
          </a:xfrm>
          <a:prstGeom prst="rect">
            <a:avLst/>
          </a:prstGeom>
        </p:spPr>
        <p:txBody>
          <a:bodyPr vert="horz" wrap="square" lIns="0" tIns="92415" rIns="0" bIns="0" rtlCol="0">
            <a:spAutoFit/>
          </a:bodyPr>
          <a:lstStyle/>
          <a:p>
            <a:pPr marL="7701">
              <a:spcBef>
                <a:spcPts val="728"/>
              </a:spcBef>
            </a:pPr>
            <a:r>
              <a:rPr sz="1607" spc="-24" dirty="0">
                <a:solidFill>
                  <a:srgbClr val="0D0D0D"/>
                </a:solidFill>
                <a:latin typeface="Verdana"/>
                <a:cs typeface="Verdana"/>
              </a:rPr>
              <a:t>Set</a:t>
            </a:r>
            <a:endParaRPr sz="1607">
              <a:latin typeface="Verdana"/>
              <a:cs typeface="Verdana"/>
            </a:endParaRPr>
          </a:p>
          <a:p>
            <a:pPr marL="39276">
              <a:spcBef>
                <a:spcPts val="518"/>
              </a:spcBef>
            </a:pPr>
            <a:r>
              <a:rPr sz="1182" b="1" spc="-349" dirty="0">
                <a:solidFill>
                  <a:srgbClr val="006A6B"/>
                </a:solidFill>
                <a:latin typeface="Verdana"/>
                <a:cs typeface="Verdana"/>
              </a:rPr>
              <a:t>151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21735" y="4913685"/>
            <a:ext cx="611483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124" dirty="0">
                <a:solidFill>
                  <a:srgbClr val="006A6B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006A6B"/>
                </a:solidFill>
                <a:latin typeface="Verdana"/>
                <a:cs typeface="Verdana"/>
              </a:rPr>
              <a:t> 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097099" y="4542657"/>
            <a:ext cx="405858" cy="547783"/>
          </a:xfrm>
          <a:prstGeom prst="rect">
            <a:avLst/>
          </a:prstGeom>
        </p:spPr>
        <p:txBody>
          <a:bodyPr vert="horz" wrap="square" lIns="0" tIns="66616" rIns="0" bIns="0" rtlCol="0">
            <a:spAutoFit/>
          </a:bodyPr>
          <a:lstStyle/>
          <a:p>
            <a:pPr algn="ctr">
              <a:spcBef>
                <a:spcPts val="525"/>
              </a:spcBef>
            </a:pPr>
            <a:r>
              <a:rPr sz="1607" spc="33" dirty="0">
                <a:solidFill>
                  <a:srgbClr val="0D0D0D"/>
                </a:solidFill>
                <a:latin typeface="Verdana"/>
                <a:cs typeface="Verdana"/>
              </a:rPr>
              <a:t>Out</a:t>
            </a:r>
            <a:endParaRPr sz="1607">
              <a:latin typeface="Verdana"/>
              <a:cs typeface="Verdana"/>
            </a:endParaRPr>
          </a:p>
          <a:p>
            <a:pPr marL="5391" algn="ctr">
              <a:spcBef>
                <a:spcPts val="370"/>
              </a:spcBef>
            </a:pPr>
            <a:r>
              <a:rPr sz="1182" b="1" spc="-315" dirty="0">
                <a:solidFill>
                  <a:srgbClr val="006A6B"/>
                </a:solidFill>
                <a:latin typeface="Verdana"/>
                <a:cs typeface="Verdana"/>
              </a:rPr>
              <a:t>141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003180" y="4518532"/>
            <a:ext cx="461692" cy="576549"/>
          </a:xfrm>
          <a:prstGeom prst="rect">
            <a:avLst/>
          </a:prstGeom>
        </p:spPr>
        <p:txBody>
          <a:bodyPr vert="horz" wrap="square" lIns="0" tIns="82404" rIns="0" bIns="0" rtlCol="0">
            <a:spAutoFit/>
          </a:bodyPr>
          <a:lstStyle/>
          <a:p>
            <a:pPr marL="7701">
              <a:spcBef>
                <a:spcPts val="649"/>
              </a:spcBef>
            </a:pPr>
            <a:r>
              <a:rPr sz="1607" spc="-42" dirty="0">
                <a:solidFill>
                  <a:srgbClr val="0D0D0D"/>
                </a:solidFill>
                <a:latin typeface="Verdana"/>
                <a:cs typeface="Verdana"/>
              </a:rPr>
              <a:t>Nov</a:t>
            </a:r>
            <a:r>
              <a:rPr sz="1607" spc="-4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endParaRPr sz="1607">
              <a:latin typeface="Verdana"/>
              <a:cs typeface="Verdana"/>
            </a:endParaRPr>
          </a:p>
          <a:p>
            <a:pPr marL="87024">
              <a:spcBef>
                <a:spcPts val="458"/>
              </a:spcBef>
            </a:pPr>
            <a:r>
              <a:rPr sz="1182" b="1" spc="-240" dirty="0">
                <a:solidFill>
                  <a:srgbClr val="006A6B"/>
                </a:solidFill>
                <a:latin typeface="Verdana"/>
                <a:cs typeface="Verdana"/>
              </a:rPr>
              <a:t>185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932119" y="4534886"/>
            <a:ext cx="410479" cy="551283"/>
          </a:xfrm>
          <a:prstGeom prst="rect">
            <a:avLst/>
          </a:prstGeom>
        </p:spPr>
        <p:txBody>
          <a:bodyPr vert="horz" wrap="square" lIns="0" tIns="70082" rIns="0" bIns="0" rtlCol="0">
            <a:spAutoFit/>
          </a:bodyPr>
          <a:lstStyle/>
          <a:p>
            <a:pPr marL="7701">
              <a:spcBef>
                <a:spcPts val="552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Dez</a:t>
            </a:r>
            <a:endParaRPr sz="1607">
              <a:latin typeface="Verdana"/>
              <a:cs typeface="Verdana"/>
            </a:endParaRPr>
          </a:p>
          <a:p>
            <a:pPr marL="83944">
              <a:spcBef>
                <a:spcPts val="391"/>
              </a:spcBef>
            </a:pPr>
            <a:r>
              <a:rPr sz="1182" b="1" spc="-230" dirty="0">
                <a:solidFill>
                  <a:srgbClr val="006A6B"/>
                </a:solidFill>
                <a:latin typeface="Verdana"/>
                <a:cs typeface="Verdana"/>
              </a:rPr>
              <a:t>187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53551" y="1502032"/>
            <a:ext cx="2827914" cy="34314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251447">
              <a:lnSpc>
                <a:spcPts val="1304"/>
              </a:lnSpc>
              <a:spcBef>
                <a:spcPts val="76"/>
              </a:spcBef>
              <a:tabLst>
                <a:tab pos="479790" algn="l"/>
              </a:tabLst>
            </a:pPr>
            <a:r>
              <a:rPr sz="1182" spc="-267" dirty="0">
                <a:solidFill>
                  <a:srgbClr val="5E5E5E"/>
                </a:solidFill>
                <a:latin typeface="Verdana"/>
                <a:cs typeface="Verdana"/>
              </a:rPr>
              <a:t>1.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8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91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a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5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8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2023,</a:t>
            </a:r>
            <a:endParaRPr sz="1182" dirty="0">
              <a:latin typeface="Verdana"/>
              <a:cs typeface="Verdana"/>
            </a:endParaRPr>
          </a:p>
          <a:p>
            <a:pPr marL="7701">
              <a:lnSpc>
                <a:spcPts val="1304"/>
              </a:lnSpc>
            </a:pP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748381" y="926318"/>
            <a:ext cx="3040470" cy="5416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0600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76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006A6B"/>
                </a:solidFill>
                <a:latin typeface="Verdana"/>
                <a:cs typeface="Verdana"/>
              </a:rPr>
              <a:t>–</a:t>
            </a:r>
            <a:r>
              <a:rPr sz="1789" b="1" spc="-15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006A6B"/>
                </a:solidFill>
                <a:latin typeface="Verdana"/>
                <a:cs typeface="Verdana"/>
              </a:rPr>
              <a:t>Dez</a:t>
            </a:r>
            <a:r>
              <a:rPr sz="1789" b="1" spc="-167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21" dirty="0">
                <a:solidFill>
                  <a:srgbClr val="006A6B"/>
                </a:solidFill>
                <a:latin typeface="Verdana"/>
                <a:cs typeface="Verdana"/>
              </a:rPr>
              <a:t>2024:</a:t>
            </a:r>
            <a:r>
              <a:rPr sz="1789" b="1" spc="-161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40" dirty="0">
                <a:solidFill>
                  <a:srgbClr val="006A6B"/>
                </a:solidFill>
                <a:latin typeface="Verdana"/>
                <a:cs typeface="Verdana"/>
              </a:rPr>
              <a:t>61,6pp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85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7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789" b="1" spc="-15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A6A6A6"/>
                </a:solidFill>
                <a:latin typeface="Verdana"/>
                <a:cs typeface="Verdana"/>
              </a:rPr>
              <a:t>Dez</a:t>
            </a:r>
            <a:r>
              <a:rPr sz="1789" b="1" spc="-167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55" dirty="0">
                <a:solidFill>
                  <a:srgbClr val="A6A6A6"/>
                </a:solidFill>
                <a:latin typeface="Verdana"/>
                <a:cs typeface="Verdana"/>
              </a:rPr>
              <a:t>2023:</a:t>
            </a:r>
            <a:r>
              <a:rPr sz="1789" b="1" spc="-15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91" dirty="0">
                <a:solidFill>
                  <a:srgbClr val="A6A6A6"/>
                </a:solidFill>
                <a:latin typeface="Verdana"/>
                <a:cs typeface="Verdana"/>
              </a:rPr>
              <a:t>59,5pp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70" name="object 70"/>
          <p:cNvGrpSpPr/>
          <p:nvPr/>
        </p:nvGrpSpPr>
        <p:grpSpPr>
          <a:xfrm>
            <a:off x="-4334" y="-4762"/>
            <a:ext cx="194843" cy="1755509"/>
            <a:chOff x="-7853" y="-7853"/>
            <a:chExt cx="321310" cy="2894965"/>
          </a:xfrm>
        </p:grpSpPr>
        <p:sp>
          <p:nvSpPr>
            <p:cNvPr id="71" name="object 71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0"/>
                  </a:lnTo>
                  <a:lnTo>
                    <a:pt x="0" y="2879036"/>
                  </a:lnTo>
                  <a:lnTo>
                    <a:pt x="305277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0" y="0"/>
              <a:ext cx="305435" cy="2879090"/>
            </a:xfrm>
            <a:custGeom>
              <a:avLst/>
              <a:gdLst/>
              <a:ahLst/>
              <a:cxnLst/>
              <a:rect l="l" t="t" r="r" b="b"/>
              <a:pathLst>
                <a:path w="305435" h="2879090">
                  <a:moveTo>
                    <a:pt x="305277" y="0"/>
                  </a:moveTo>
                  <a:lnTo>
                    <a:pt x="0" y="2879036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329202" y="5313289"/>
            <a:ext cx="5968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N°</a:t>
            </a:r>
            <a:r>
              <a:rPr sz="1182" b="1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182" b="1" spc="-133" dirty="0">
                <a:solidFill>
                  <a:srgbClr val="A6A6A6"/>
                </a:solidFill>
                <a:latin typeface="Verdana"/>
                <a:cs typeface="Verdana"/>
              </a:rPr>
              <a:t>2023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226445" y="5290875"/>
            <a:ext cx="19368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92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107255" y="5280652"/>
            <a:ext cx="21794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330" dirty="0">
                <a:solidFill>
                  <a:srgbClr val="A6A6A6"/>
                </a:solidFill>
                <a:latin typeface="Verdana"/>
                <a:cs typeface="Verdana"/>
              </a:rPr>
              <a:t>116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885964" y="5279128"/>
            <a:ext cx="22526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315" dirty="0">
                <a:solidFill>
                  <a:srgbClr val="A6A6A6"/>
                </a:solidFill>
                <a:latin typeface="Verdana"/>
                <a:cs typeface="Verdana"/>
              </a:rPr>
              <a:t>101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803856" y="5283890"/>
            <a:ext cx="20909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4" dirty="0">
                <a:solidFill>
                  <a:srgbClr val="A6A6A6"/>
                </a:solidFill>
                <a:latin typeface="Verdana"/>
                <a:cs typeface="Verdana"/>
              </a:rPr>
              <a:t>88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4673491" y="5268181"/>
            <a:ext cx="256452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227" dirty="0">
                <a:solidFill>
                  <a:srgbClr val="A6A6A6"/>
                </a:solidFill>
                <a:latin typeface="Verdana"/>
                <a:cs typeface="Verdana"/>
              </a:rPr>
              <a:t>103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595319" y="5276842"/>
            <a:ext cx="20909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64" dirty="0">
                <a:solidFill>
                  <a:srgbClr val="A6A6A6"/>
                </a:solidFill>
                <a:latin typeface="Verdana"/>
                <a:cs typeface="Verdana"/>
              </a:rPr>
              <a:t>88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481463" y="5274557"/>
            <a:ext cx="207935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73" dirty="0">
                <a:solidFill>
                  <a:srgbClr val="A6A6A6"/>
                </a:solidFill>
                <a:latin typeface="Verdana"/>
                <a:cs typeface="Verdana"/>
              </a:rPr>
              <a:t>64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424880" y="5255508"/>
            <a:ext cx="16673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67" dirty="0">
                <a:solidFill>
                  <a:srgbClr val="A6A6A6"/>
                </a:solidFill>
                <a:latin typeface="Verdana"/>
                <a:cs typeface="Verdana"/>
              </a:rPr>
              <a:t>81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300991" y="5264080"/>
            <a:ext cx="19984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0" dirty="0">
                <a:solidFill>
                  <a:srgbClr val="A6A6A6"/>
                </a:solidFill>
                <a:latin typeface="Verdana"/>
                <a:cs typeface="Verdana"/>
              </a:rPr>
              <a:t>99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239836" y="5254429"/>
            <a:ext cx="15941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300" dirty="0">
                <a:solidFill>
                  <a:srgbClr val="A6A6A6"/>
                </a:solidFill>
                <a:latin typeface="Verdana"/>
                <a:cs typeface="Verdana"/>
              </a:rPr>
              <a:t>71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0131821" y="5255508"/>
            <a:ext cx="19676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12" dirty="0">
                <a:solidFill>
                  <a:srgbClr val="A6A6A6"/>
                </a:solidFill>
                <a:latin typeface="Verdana"/>
                <a:cs typeface="Verdana"/>
              </a:rPr>
              <a:t>79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042793" y="5259165"/>
            <a:ext cx="197538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109" dirty="0">
                <a:solidFill>
                  <a:srgbClr val="A6A6A6"/>
                </a:solidFill>
                <a:latin typeface="Verdana"/>
                <a:cs typeface="Verdana"/>
              </a:rPr>
              <a:t>38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30546" y="6005281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006A6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7" name="object 87"/>
          <p:cNvSpPr/>
          <p:nvPr/>
        </p:nvSpPr>
        <p:spPr>
          <a:xfrm>
            <a:off x="413022" y="6280344"/>
            <a:ext cx="457457" cy="0"/>
          </a:xfrm>
          <a:custGeom>
            <a:avLst/>
            <a:gdLst/>
            <a:ahLst/>
            <a:cxnLst/>
            <a:rect l="l" t="t" r="r" b="b"/>
            <a:pathLst>
              <a:path w="754380">
                <a:moveTo>
                  <a:pt x="0" y="0"/>
                </a:moveTo>
                <a:lnTo>
                  <a:pt x="753903" y="0"/>
                </a:lnTo>
              </a:path>
            </a:pathLst>
          </a:custGeom>
          <a:ln w="31412">
            <a:solidFill>
              <a:srgbClr val="929292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8" name="object 88"/>
          <p:cNvSpPr txBox="1"/>
          <p:nvPr/>
        </p:nvSpPr>
        <p:spPr>
          <a:xfrm>
            <a:off x="1061293" y="5794090"/>
            <a:ext cx="820188" cy="547293"/>
          </a:xfrm>
          <a:prstGeom prst="rect">
            <a:avLst/>
          </a:prstGeom>
        </p:spPr>
        <p:txBody>
          <a:bodyPr vert="horz" wrap="square" lIns="0" tIns="92801" rIns="0" bIns="0" rtlCol="0">
            <a:spAutoFit/>
          </a:bodyPr>
          <a:lstStyle/>
          <a:p>
            <a:pPr marL="7701">
              <a:spcBef>
                <a:spcPts val="731"/>
              </a:spcBef>
            </a:pP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NPS-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endParaRPr sz="1182">
              <a:latin typeface="Verdana"/>
              <a:cs typeface="Verdana"/>
            </a:endParaRPr>
          </a:p>
          <a:p>
            <a:pPr marL="27725">
              <a:spcBef>
                <a:spcPts val="676"/>
              </a:spcBef>
            </a:pP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NPS-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33" dirty="0">
                <a:solidFill>
                  <a:srgbClr val="5E5E5E"/>
                </a:solidFill>
                <a:latin typeface="Verdana"/>
                <a:cs typeface="Verdana"/>
              </a:rPr>
              <a:t>2023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615458" y="5718704"/>
            <a:ext cx="7653158" cy="35991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>
              <a:lnSpc>
                <a:spcPct val="101499"/>
              </a:lnSpc>
              <a:spcBef>
                <a:spcPts val="55"/>
              </a:spcBef>
            </a:pPr>
            <a:r>
              <a:rPr sz="1182" spc="55" dirty="0">
                <a:solidFill>
                  <a:srgbClr val="5E5E5E"/>
                </a:solidFill>
                <a:latin typeface="Verdana"/>
                <a:cs typeface="Verdana"/>
              </a:rPr>
              <a:t>No</a:t>
            </a:r>
            <a:r>
              <a:rPr sz="1182" spc="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período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4" dirty="0">
                <a:solidFill>
                  <a:srgbClr val="5E5E5E"/>
                </a:solidFill>
                <a:latin typeface="Verdana"/>
                <a:cs typeface="Verdana"/>
              </a:rPr>
              <a:t>jan.-</a:t>
            </a:r>
            <a:r>
              <a:rPr sz="1182" spc="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Jul.</a:t>
            </a:r>
            <a:r>
              <a:rPr sz="1182" spc="18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2023,</a:t>
            </a:r>
            <a:r>
              <a:rPr sz="1182" spc="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pesquisa</a:t>
            </a:r>
            <a:r>
              <a:rPr sz="1182" spc="1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era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enviada</a:t>
            </a:r>
            <a:r>
              <a:rPr sz="1182" spc="1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para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setores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maternidade</a:t>
            </a:r>
            <a:r>
              <a:rPr sz="1182" spc="1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e</a:t>
            </a:r>
            <a:r>
              <a:rPr sz="1182" spc="1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internação</a:t>
            </a:r>
            <a:r>
              <a:rPr sz="1182" spc="1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6" dirty="0">
                <a:solidFill>
                  <a:srgbClr val="5E5E5E"/>
                </a:solidFill>
                <a:latin typeface="Verdana"/>
                <a:cs typeface="Verdana"/>
              </a:rPr>
              <a:t>adulto. </a:t>
            </a:r>
            <a:r>
              <a:rPr sz="1182" spc="64" dirty="0">
                <a:solidFill>
                  <a:srgbClr val="5E5E5E"/>
                </a:solidFill>
                <a:latin typeface="Verdana"/>
                <a:cs typeface="Verdana"/>
              </a:rPr>
              <a:t>O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setor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pediatria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foi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9" dirty="0">
                <a:solidFill>
                  <a:srgbClr val="5E5E5E"/>
                </a:solidFill>
                <a:latin typeface="Verdana"/>
                <a:cs typeface="Verdana"/>
              </a:rPr>
              <a:t>implementado</a:t>
            </a:r>
            <a:r>
              <a:rPr sz="1182" spc="-6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64" dirty="0">
                <a:solidFill>
                  <a:srgbClr val="5E5E5E"/>
                </a:solidFill>
                <a:latin typeface="Verdana"/>
                <a:cs typeface="Verdana"/>
              </a:rPr>
              <a:t>em</a:t>
            </a:r>
            <a:r>
              <a:rPr sz="1182" spc="-76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agosto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2" dirty="0">
                <a:solidFill>
                  <a:srgbClr val="5E5E5E"/>
                </a:solidFill>
                <a:latin typeface="Verdana"/>
                <a:cs typeface="Verdana"/>
              </a:rPr>
              <a:t>de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49" dirty="0">
                <a:solidFill>
                  <a:srgbClr val="5E5E5E"/>
                </a:solidFill>
                <a:latin typeface="Verdana"/>
                <a:cs typeface="Verdana"/>
              </a:rPr>
              <a:t>2023</a:t>
            </a:r>
            <a:r>
              <a:rPr sz="1182" spc="-79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 dirty="0">
              <a:latin typeface="Verdana"/>
              <a:cs typeface="Verdana"/>
            </a:endParaRP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BB1BC014-688C-4D92-B766-B4E57C3AA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130" y="36097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8112E0-2029-49D5-9D4A-1ECA206B2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88640"/>
            <a:ext cx="11809312" cy="58326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2DFEDB6-ADEB-486F-9235-B8F0DCC4E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559" y="153546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47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1" y="107654"/>
            <a:ext cx="6981606" cy="558376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pc="-203" dirty="0"/>
              <a:t>Evolutivo</a:t>
            </a:r>
            <a:r>
              <a:rPr spc="-282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182" dirty="0"/>
              <a:t>Ambulatório</a:t>
            </a:r>
            <a:r>
              <a:rPr spc="-276" dirty="0"/>
              <a:t> </a:t>
            </a:r>
            <a:r>
              <a:rPr spc="-355" dirty="0"/>
              <a:t>2023</a:t>
            </a:r>
            <a:r>
              <a:rPr spc="-267" dirty="0"/>
              <a:t> </a:t>
            </a:r>
            <a:r>
              <a:rPr spc="-346" dirty="0"/>
              <a:t>vs.</a:t>
            </a:r>
            <a:r>
              <a:rPr spc="-246" dirty="0"/>
              <a:t> </a:t>
            </a:r>
            <a:r>
              <a:rPr spc="-349" dirty="0"/>
              <a:t>2024:</a:t>
            </a:r>
          </a:p>
        </p:txBody>
      </p:sp>
      <p:sp>
        <p:nvSpPr>
          <p:cNvPr id="3" name="object 3"/>
          <p:cNvSpPr/>
          <p:nvPr/>
        </p:nvSpPr>
        <p:spPr>
          <a:xfrm>
            <a:off x="938384" y="4471102"/>
            <a:ext cx="10479917" cy="20023"/>
          </a:xfrm>
          <a:custGeom>
            <a:avLst/>
            <a:gdLst/>
            <a:ahLst/>
            <a:cxnLst/>
            <a:rect l="l" t="t" r="r" b="b"/>
            <a:pathLst>
              <a:path w="17282160" h="33020">
                <a:moveTo>
                  <a:pt x="0" y="0"/>
                </a:moveTo>
                <a:lnTo>
                  <a:pt x="17281986" y="0"/>
                </a:lnTo>
              </a:path>
              <a:path w="17282160" h="33020">
                <a:moveTo>
                  <a:pt x="0" y="0"/>
                </a:moveTo>
                <a:lnTo>
                  <a:pt x="0" y="32669"/>
                </a:lnTo>
              </a:path>
              <a:path w="17282160" h="33020">
                <a:moveTo>
                  <a:pt x="1439956" y="0"/>
                </a:moveTo>
                <a:lnTo>
                  <a:pt x="1439956" y="32669"/>
                </a:lnTo>
              </a:path>
              <a:path w="17282160" h="33020">
                <a:moveTo>
                  <a:pt x="2879912" y="0"/>
                </a:moveTo>
                <a:lnTo>
                  <a:pt x="2879912" y="32669"/>
                </a:lnTo>
              </a:path>
              <a:path w="17282160" h="33020">
                <a:moveTo>
                  <a:pt x="4319868" y="0"/>
                </a:moveTo>
                <a:lnTo>
                  <a:pt x="4319868" y="32669"/>
                </a:lnTo>
              </a:path>
              <a:path w="17282160" h="33020">
                <a:moveTo>
                  <a:pt x="5761081" y="0"/>
                </a:moveTo>
                <a:lnTo>
                  <a:pt x="5761081" y="32669"/>
                </a:lnTo>
              </a:path>
              <a:path w="17282160" h="33020">
                <a:moveTo>
                  <a:pt x="7201037" y="0"/>
                </a:moveTo>
                <a:lnTo>
                  <a:pt x="7201037" y="32669"/>
                </a:lnTo>
              </a:path>
              <a:path w="17282160" h="33020">
                <a:moveTo>
                  <a:pt x="8640993" y="0"/>
                </a:moveTo>
                <a:lnTo>
                  <a:pt x="8640993" y="32669"/>
                </a:lnTo>
              </a:path>
              <a:path w="17282160" h="33020">
                <a:moveTo>
                  <a:pt x="10080949" y="0"/>
                </a:moveTo>
                <a:lnTo>
                  <a:pt x="10080949" y="32669"/>
                </a:lnTo>
              </a:path>
              <a:path w="17282160" h="33020">
                <a:moveTo>
                  <a:pt x="11520905" y="0"/>
                </a:moveTo>
                <a:lnTo>
                  <a:pt x="11520905" y="32669"/>
                </a:lnTo>
              </a:path>
              <a:path w="17282160" h="33020">
                <a:moveTo>
                  <a:pt x="12962118" y="0"/>
                </a:moveTo>
                <a:lnTo>
                  <a:pt x="12962118" y="32669"/>
                </a:lnTo>
              </a:path>
              <a:path w="17282160" h="33020">
                <a:moveTo>
                  <a:pt x="14402074" y="0"/>
                </a:moveTo>
                <a:lnTo>
                  <a:pt x="14402074" y="32669"/>
                </a:lnTo>
              </a:path>
              <a:path w="17282160" h="33020">
                <a:moveTo>
                  <a:pt x="15842030" y="0"/>
                </a:moveTo>
                <a:lnTo>
                  <a:pt x="15842030" y="32669"/>
                </a:lnTo>
              </a:path>
              <a:path w="17282160" h="33020">
                <a:moveTo>
                  <a:pt x="17281986" y="0"/>
                </a:moveTo>
                <a:lnTo>
                  <a:pt x="17281986" y="32669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4" name="object 4"/>
          <p:cNvGrpSpPr/>
          <p:nvPr/>
        </p:nvGrpSpPr>
        <p:grpSpPr>
          <a:xfrm>
            <a:off x="1343514" y="2862531"/>
            <a:ext cx="9721725" cy="674633"/>
            <a:chOff x="2214849" y="4720525"/>
            <a:chExt cx="16031844" cy="1112520"/>
          </a:xfrm>
        </p:grpSpPr>
        <p:sp>
          <p:nvSpPr>
            <p:cNvPr id="5" name="object 5"/>
            <p:cNvSpPr/>
            <p:nvPr/>
          </p:nvSpPr>
          <p:spPr>
            <a:xfrm>
              <a:off x="2266109" y="4736400"/>
              <a:ext cx="15843885" cy="970280"/>
            </a:xfrm>
            <a:custGeom>
              <a:avLst/>
              <a:gdLst/>
              <a:ahLst/>
              <a:cxnLst/>
              <a:rect l="l" t="t" r="r" b="b"/>
              <a:pathLst>
                <a:path w="15843885" h="970279">
                  <a:moveTo>
                    <a:pt x="0" y="645844"/>
                  </a:moveTo>
                  <a:lnTo>
                    <a:pt x="1441212" y="931071"/>
                  </a:lnTo>
                </a:path>
                <a:path w="15843885" h="970279">
                  <a:moveTo>
                    <a:pt x="1441212" y="931071"/>
                  </a:moveTo>
                  <a:lnTo>
                    <a:pt x="2881168" y="909710"/>
                  </a:lnTo>
                </a:path>
                <a:path w="15843885" h="970279">
                  <a:moveTo>
                    <a:pt x="2881168" y="909710"/>
                  </a:moveTo>
                  <a:lnTo>
                    <a:pt x="4321124" y="970022"/>
                  </a:lnTo>
                </a:path>
                <a:path w="15843885" h="970279">
                  <a:moveTo>
                    <a:pt x="4321124" y="970022"/>
                  </a:moveTo>
                  <a:lnTo>
                    <a:pt x="5761081" y="828037"/>
                  </a:lnTo>
                  <a:lnTo>
                    <a:pt x="7201037" y="139472"/>
                  </a:lnTo>
                  <a:lnTo>
                    <a:pt x="8642249" y="3769"/>
                  </a:lnTo>
                </a:path>
                <a:path w="15843885" h="970279">
                  <a:moveTo>
                    <a:pt x="8642249" y="3769"/>
                  </a:moveTo>
                  <a:lnTo>
                    <a:pt x="10082206" y="213606"/>
                  </a:lnTo>
                </a:path>
                <a:path w="15843885" h="970279">
                  <a:moveTo>
                    <a:pt x="10082206" y="213606"/>
                  </a:moveTo>
                  <a:lnTo>
                    <a:pt x="11522162" y="0"/>
                  </a:lnTo>
                </a:path>
                <a:path w="15843885" h="970279">
                  <a:moveTo>
                    <a:pt x="11522162" y="0"/>
                  </a:moveTo>
                  <a:lnTo>
                    <a:pt x="12962118" y="99263"/>
                  </a:lnTo>
                  <a:lnTo>
                    <a:pt x="14402074" y="256327"/>
                  </a:lnTo>
                </a:path>
                <a:path w="15843885" h="970279">
                  <a:moveTo>
                    <a:pt x="14402074" y="256327"/>
                  </a:moveTo>
                  <a:lnTo>
                    <a:pt x="15843287" y="196014"/>
                  </a:lnTo>
                </a:path>
              </a:pathLst>
            </a:custGeom>
            <a:ln w="31412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3707321" y="4804251"/>
              <a:ext cx="14402435" cy="1012825"/>
            </a:xfrm>
            <a:custGeom>
              <a:avLst/>
              <a:gdLst/>
              <a:ahLst/>
              <a:cxnLst/>
              <a:rect l="l" t="t" r="r" b="b"/>
              <a:pathLst>
                <a:path w="14402435" h="1012825">
                  <a:moveTo>
                    <a:pt x="0" y="785316"/>
                  </a:moveTo>
                  <a:lnTo>
                    <a:pt x="1439956" y="649613"/>
                  </a:lnTo>
                  <a:lnTo>
                    <a:pt x="2879912" y="549093"/>
                  </a:lnTo>
                  <a:lnTo>
                    <a:pt x="4319868" y="981331"/>
                  </a:lnTo>
                  <a:lnTo>
                    <a:pt x="5759824" y="1012744"/>
                  </a:lnTo>
                  <a:lnTo>
                    <a:pt x="7201037" y="645844"/>
                  </a:lnTo>
                  <a:lnTo>
                    <a:pt x="8640993" y="634535"/>
                  </a:lnTo>
                  <a:lnTo>
                    <a:pt x="10080949" y="302818"/>
                  </a:lnTo>
                  <a:lnTo>
                    <a:pt x="11520905" y="785316"/>
                  </a:lnTo>
                  <a:lnTo>
                    <a:pt x="12960861" y="339256"/>
                  </a:lnTo>
                  <a:lnTo>
                    <a:pt x="14402074" y="0"/>
                  </a:lnTo>
                </a:path>
              </a:pathLst>
            </a:custGeom>
            <a:ln w="31412">
              <a:solidFill>
                <a:srgbClr val="CACAC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2220246" y="4933043"/>
              <a:ext cx="16021050" cy="631190"/>
            </a:xfrm>
            <a:custGeom>
              <a:avLst/>
              <a:gdLst/>
              <a:ahLst/>
              <a:cxnLst/>
              <a:rect l="l" t="t" r="r" b="b"/>
              <a:pathLst>
                <a:path w="16021050" h="631189">
                  <a:moveTo>
                    <a:pt x="46490" y="448572"/>
                  </a:moveTo>
                  <a:lnTo>
                    <a:pt x="0" y="385747"/>
                  </a:lnTo>
                </a:path>
                <a:path w="16021050" h="631189">
                  <a:moveTo>
                    <a:pt x="5807571" y="630766"/>
                  </a:moveTo>
                  <a:lnTo>
                    <a:pt x="5980969" y="515167"/>
                  </a:lnTo>
                </a:path>
                <a:path w="16021050" h="631189">
                  <a:moveTo>
                    <a:pt x="15888521" y="0"/>
                  </a:moveTo>
                  <a:lnTo>
                    <a:pt x="16020454" y="12565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17619" y="306891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55.8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9957" y="3426074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47.8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08955" y="341312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33069" y="3481696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46.7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4675" y="3147519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50.7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86308" y="279334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70.0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61282" y="279365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73.8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4600" y="2921348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67.9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07982" y="2791563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73.9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81489" y="285201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71.1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053150" y="2845661"/>
            <a:ext cx="258378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latin typeface="Trebuchet MS"/>
                <a:cs typeface="Trebuchet MS"/>
              </a:rPr>
              <a:t>66.7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81881" y="3186460"/>
            <a:ext cx="157876" cy="151715"/>
          </a:xfrm>
          <a:custGeom>
            <a:avLst/>
            <a:gdLst/>
            <a:ahLst/>
            <a:cxnLst/>
            <a:rect l="l" t="t" r="r" b="b"/>
            <a:pathLst>
              <a:path w="260350" h="250189">
                <a:moveTo>
                  <a:pt x="260096" y="0"/>
                </a:moveTo>
                <a:lnTo>
                  <a:pt x="0" y="0"/>
                </a:lnTo>
                <a:lnTo>
                  <a:pt x="0" y="250044"/>
                </a:lnTo>
                <a:lnTo>
                  <a:pt x="260096" y="250044"/>
                </a:lnTo>
                <a:lnTo>
                  <a:pt x="2600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 txBox="1"/>
          <p:nvPr/>
        </p:nvSpPr>
        <p:spPr>
          <a:xfrm>
            <a:off x="2192910" y="3181680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23070" y="320550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 txBox="1"/>
          <p:nvPr/>
        </p:nvSpPr>
        <p:spPr>
          <a:xfrm>
            <a:off x="3034417" y="3200983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53,8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934357" y="3176554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 txBox="1"/>
          <p:nvPr/>
        </p:nvSpPr>
        <p:spPr>
          <a:xfrm>
            <a:off x="3946023" y="3172219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56,6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03553" y="343256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 txBox="1"/>
          <p:nvPr/>
        </p:nvSpPr>
        <p:spPr>
          <a:xfrm>
            <a:off x="4914583" y="3427445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44,5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776744" y="3451618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object 28"/>
          <p:cNvSpPr txBox="1"/>
          <p:nvPr/>
        </p:nvSpPr>
        <p:spPr>
          <a:xfrm>
            <a:off x="5787965" y="3447091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43,6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649935" y="3229129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6661410" y="3224348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53,9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523126" y="3222271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 txBox="1"/>
          <p:nvPr/>
        </p:nvSpPr>
        <p:spPr>
          <a:xfrm>
            <a:off x="7534791" y="3217745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54,2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96316" y="3021118"/>
            <a:ext cx="259919" cy="151715"/>
          </a:xfrm>
          <a:custGeom>
            <a:avLst/>
            <a:gdLst/>
            <a:ahLst/>
            <a:cxnLst/>
            <a:rect l="l" t="t" r="r" b="b"/>
            <a:pathLst>
              <a:path w="428625" h="250189">
                <a:moveTo>
                  <a:pt x="428468" y="0"/>
                </a:moveTo>
                <a:lnTo>
                  <a:pt x="0" y="0"/>
                </a:lnTo>
                <a:lnTo>
                  <a:pt x="0" y="250044"/>
                </a:lnTo>
                <a:lnTo>
                  <a:pt x="428468" y="250044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 txBox="1"/>
          <p:nvPr/>
        </p:nvSpPr>
        <p:spPr>
          <a:xfrm>
            <a:off x="8408109" y="3016591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63,5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11022" y="3312943"/>
            <a:ext cx="158647" cy="152486"/>
          </a:xfrm>
          <a:custGeom>
            <a:avLst/>
            <a:gdLst/>
            <a:ahLst/>
            <a:cxnLst/>
            <a:rect l="l" t="t" r="r" b="b"/>
            <a:pathLst>
              <a:path w="261619" h="251460">
                <a:moveTo>
                  <a:pt x="261353" y="0"/>
                </a:moveTo>
                <a:lnTo>
                  <a:pt x="0" y="0"/>
                </a:lnTo>
                <a:lnTo>
                  <a:pt x="0" y="251301"/>
                </a:lnTo>
                <a:lnTo>
                  <a:pt x="261353" y="251301"/>
                </a:lnTo>
                <a:lnTo>
                  <a:pt x="2613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 txBox="1"/>
          <p:nvPr/>
        </p:nvSpPr>
        <p:spPr>
          <a:xfrm>
            <a:off x="9123004" y="3308455"/>
            <a:ext cx="13592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50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143460" y="3042452"/>
            <a:ext cx="259919" cy="152486"/>
          </a:xfrm>
          <a:custGeom>
            <a:avLst/>
            <a:gdLst/>
            <a:ahLst/>
            <a:cxnLst/>
            <a:rect l="l" t="t" r="r" b="b"/>
            <a:pathLst>
              <a:path w="428625" h="251460">
                <a:moveTo>
                  <a:pt x="428468" y="0"/>
                </a:moveTo>
                <a:lnTo>
                  <a:pt x="0" y="0"/>
                </a:lnTo>
                <a:lnTo>
                  <a:pt x="0" y="251301"/>
                </a:lnTo>
                <a:lnTo>
                  <a:pt x="428468" y="251301"/>
                </a:lnTo>
                <a:lnTo>
                  <a:pt x="428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 txBox="1"/>
          <p:nvPr/>
        </p:nvSpPr>
        <p:spPr>
          <a:xfrm>
            <a:off x="10154933" y="3037964"/>
            <a:ext cx="237970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spc="-12" dirty="0">
                <a:solidFill>
                  <a:srgbClr val="A6A6A6"/>
                </a:solidFill>
                <a:latin typeface="Trebuchet MS"/>
                <a:cs typeface="Trebuchet MS"/>
              </a:rPr>
              <a:t>62,5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932881" y="2832708"/>
            <a:ext cx="258378" cy="383678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R="30420" algn="r">
              <a:spcBef>
                <a:spcPts val="82"/>
              </a:spcBef>
            </a:pPr>
            <a:r>
              <a:rPr sz="879" spc="-15" dirty="0">
                <a:solidFill>
                  <a:srgbClr val="A6A6A6"/>
                </a:solidFill>
                <a:latin typeface="Trebuchet MS"/>
                <a:cs typeface="Trebuchet MS"/>
              </a:rPr>
              <a:t>72</a:t>
            </a:r>
            <a:endParaRPr sz="879">
              <a:latin typeface="Trebuchet MS"/>
              <a:cs typeface="Trebuchet MS"/>
            </a:endParaRPr>
          </a:p>
          <a:p>
            <a:pPr marR="3081" algn="r">
              <a:spcBef>
                <a:spcPts val="755"/>
              </a:spcBef>
            </a:pPr>
            <a:r>
              <a:rPr sz="879" b="1" spc="-12" dirty="0">
                <a:latin typeface="Trebuchet MS"/>
                <a:cs typeface="Trebuchet MS"/>
              </a:rPr>
              <a:t>68.4</a:t>
            </a:r>
            <a:endParaRPr sz="879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60641" y="4420605"/>
            <a:ext cx="128612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12" dirty="0">
                <a:solidFill>
                  <a:srgbClr val="A6A6A6"/>
                </a:solidFill>
                <a:latin typeface="Trebuchet MS"/>
                <a:cs typeface="Trebuchet MS"/>
              </a:rPr>
              <a:t>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94034" y="3771426"/>
            <a:ext cx="1948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30,0,0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20,0,0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7701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94034" y="3555034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40,0,0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94034" y="3338641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50,0,0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94034" y="3122248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60,0,0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4034" y="2905855"/>
            <a:ext cx="194843" cy="83968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70,0,0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60827" y="2256676"/>
            <a:ext cx="228343" cy="536400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100,0,0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90,0,0</a:t>
            </a:r>
            <a:endParaRPr sz="485">
              <a:latin typeface="Trebuchet MS"/>
              <a:cs typeface="Trebuchet MS"/>
            </a:endParaRPr>
          </a:p>
          <a:p>
            <a:pPr>
              <a:spcBef>
                <a:spcPts val="557"/>
              </a:spcBef>
            </a:pPr>
            <a:endParaRPr sz="485">
              <a:latin typeface="Trebuchet MS"/>
              <a:cs typeface="Trebuchet MS"/>
            </a:endParaRPr>
          </a:p>
          <a:p>
            <a:pPr marL="40817"/>
            <a:r>
              <a:rPr sz="485" spc="-6" dirty="0">
                <a:solidFill>
                  <a:srgbClr val="A6A6A6"/>
                </a:solidFill>
                <a:latin typeface="Trebuchet MS"/>
                <a:cs typeface="Trebuchet MS"/>
              </a:rPr>
              <a:t>80,0,0</a:t>
            </a:r>
            <a:endParaRPr sz="485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35746" y="4581051"/>
            <a:ext cx="309592" cy="461874"/>
          </a:xfrm>
          <a:prstGeom prst="rect">
            <a:avLst/>
          </a:prstGeom>
        </p:spPr>
        <p:txBody>
          <a:bodyPr vert="horz" wrap="square" lIns="0" tIns="19638" rIns="0" bIns="0" rtlCol="0">
            <a:spAutoFit/>
          </a:bodyPr>
          <a:lstStyle/>
          <a:p>
            <a:pPr marL="7701">
              <a:spcBef>
                <a:spcPts val="154"/>
              </a:spcBef>
            </a:pPr>
            <a:r>
              <a:rPr sz="1607" spc="21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endParaRPr sz="1607">
              <a:latin typeface="Verdana"/>
              <a:cs typeface="Verdana"/>
            </a:endParaRPr>
          </a:p>
          <a:p>
            <a:pPr marL="46593">
              <a:spcBef>
                <a:spcPts val="91"/>
              </a:spcBef>
            </a:pPr>
            <a:r>
              <a:rPr sz="1182" b="1" spc="-330" dirty="0">
                <a:solidFill>
                  <a:srgbClr val="006A6B"/>
                </a:solidFill>
                <a:latin typeface="Verdana"/>
                <a:cs typeface="Verdana"/>
              </a:rPr>
              <a:t>191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56536" y="4452437"/>
            <a:ext cx="375823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21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 sz="1607">
              <a:latin typeface="Verdana"/>
              <a:cs typeface="Verdana"/>
            </a:endParaRPr>
          </a:p>
          <a:p>
            <a:pPr marL="97036">
              <a:spcBef>
                <a:spcPts val="737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86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608599" y="4578259"/>
            <a:ext cx="384680" cy="486363"/>
          </a:xfrm>
          <a:prstGeom prst="rect">
            <a:avLst/>
          </a:prstGeom>
        </p:spPr>
        <p:txBody>
          <a:bodyPr vert="horz" wrap="square" lIns="0" tIns="31190" rIns="0" bIns="0" rtlCol="0">
            <a:spAutoFit/>
          </a:bodyPr>
          <a:lstStyle/>
          <a:p>
            <a:pPr marL="7701">
              <a:spcBef>
                <a:spcPts val="246"/>
              </a:spcBef>
            </a:pPr>
            <a:r>
              <a:rPr sz="1607" spc="30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endParaRPr sz="1607">
              <a:latin typeface="Verdana"/>
              <a:cs typeface="Verdana"/>
            </a:endParaRPr>
          </a:p>
          <a:p>
            <a:pPr marL="90105">
              <a:spcBef>
                <a:spcPts val="161"/>
              </a:spcBef>
            </a:pPr>
            <a:r>
              <a:rPr sz="1182" b="1" spc="-173" dirty="0">
                <a:solidFill>
                  <a:srgbClr val="006A6B"/>
                </a:solidFill>
                <a:latin typeface="Verdana"/>
                <a:cs typeface="Verdana"/>
              </a:rPr>
              <a:t>73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046617" y="4562898"/>
            <a:ext cx="377363" cy="55163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1607">
              <a:latin typeface="Verdana"/>
              <a:cs typeface="Verdana"/>
            </a:endParaRPr>
          </a:p>
          <a:p>
            <a:pPr marL="81249">
              <a:spcBef>
                <a:spcPts val="885"/>
              </a:spcBef>
            </a:pPr>
            <a:r>
              <a:rPr sz="1182" b="1" spc="-173" dirty="0">
                <a:solidFill>
                  <a:srgbClr val="006A6B"/>
                </a:solidFill>
                <a:latin typeface="Verdana"/>
                <a:cs typeface="Verdana"/>
              </a:rPr>
              <a:t>72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299920" y="4584397"/>
            <a:ext cx="428192" cy="44904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607" spc="36" dirty="0">
                <a:solidFill>
                  <a:srgbClr val="0D0D0D"/>
                </a:solidFill>
                <a:latin typeface="Verdana"/>
                <a:cs typeface="Verdana"/>
              </a:rPr>
              <a:t>Ago</a:t>
            </a:r>
            <a:endParaRPr sz="1607">
              <a:latin typeface="Verdana"/>
              <a:cs typeface="Verdana"/>
            </a:endParaRPr>
          </a:p>
          <a:p>
            <a:pPr marL="65075">
              <a:spcBef>
                <a:spcPts val="55"/>
              </a:spcBef>
            </a:pPr>
            <a:r>
              <a:rPr sz="1182" b="1" spc="-209" dirty="0">
                <a:solidFill>
                  <a:srgbClr val="006A6B"/>
                </a:solidFill>
                <a:latin typeface="Verdana"/>
                <a:cs typeface="Verdana"/>
              </a:rPr>
              <a:t>190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55804" y="4463844"/>
            <a:ext cx="411634" cy="650022"/>
          </a:xfrm>
          <a:prstGeom prst="rect">
            <a:avLst/>
          </a:prstGeom>
        </p:spPr>
        <p:txBody>
          <a:bodyPr vert="horz" wrap="square" lIns="0" tIns="129767" rIns="0" bIns="0" rtlCol="0">
            <a:spAutoFit/>
          </a:bodyPr>
          <a:lstStyle/>
          <a:p>
            <a:pPr marL="7701">
              <a:spcBef>
                <a:spcPts val="1022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endParaRPr sz="1607">
              <a:latin typeface="Verdana"/>
              <a:cs typeface="Verdana"/>
            </a:endParaRPr>
          </a:p>
          <a:p>
            <a:pPr marL="107048">
              <a:spcBef>
                <a:spcPts val="740"/>
              </a:spcBef>
            </a:pPr>
            <a:r>
              <a:rPr sz="1182" b="1" spc="-285" dirty="0">
                <a:solidFill>
                  <a:srgbClr val="006A6B"/>
                </a:solidFill>
                <a:latin typeface="Verdana"/>
                <a:cs typeface="Verdana"/>
              </a:rPr>
              <a:t>91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781886" y="4499216"/>
            <a:ext cx="380829" cy="585880"/>
          </a:xfrm>
          <a:prstGeom prst="rect">
            <a:avLst/>
          </a:prstGeom>
        </p:spPr>
        <p:txBody>
          <a:bodyPr vert="horz" wrap="square" lIns="0" tIns="91645" rIns="0" bIns="0" rtlCol="0">
            <a:spAutoFit/>
          </a:bodyPr>
          <a:lstStyle/>
          <a:p>
            <a:pPr marL="7701">
              <a:spcBef>
                <a:spcPts val="722"/>
              </a:spcBef>
            </a:pPr>
            <a:r>
              <a:rPr sz="1607" spc="-15" dirty="0">
                <a:latin typeface="Verdana"/>
                <a:cs typeface="Verdana"/>
              </a:rPr>
              <a:t>Abr</a:t>
            </a:r>
            <a:endParaRPr sz="1607">
              <a:latin typeface="Verdana"/>
              <a:cs typeface="Verdana"/>
            </a:endParaRPr>
          </a:p>
          <a:p>
            <a:pPr marL="21564">
              <a:spcBef>
                <a:spcPts val="515"/>
              </a:spcBef>
            </a:pPr>
            <a:r>
              <a:rPr sz="1182" b="1" spc="-233" dirty="0">
                <a:solidFill>
                  <a:srgbClr val="006A6B"/>
                </a:solidFill>
                <a:latin typeface="Verdana"/>
                <a:cs typeface="Verdana"/>
              </a:rPr>
              <a:t>105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03441" y="4570944"/>
            <a:ext cx="392766" cy="467706"/>
          </a:xfrm>
          <a:prstGeom prst="rect">
            <a:avLst/>
          </a:prstGeom>
        </p:spPr>
        <p:txBody>
          <a:bodyPr vert="horz" wrap="square" lIns="0" tIns="25414" rIns="0" bIns="0" rtlCol="0">
            <a:spAutoFit/>
          </a:bodyPr>
          <a:lstStyle/>
          <a:p>
            <a:pPr marL="7701">
              <a:spcBef>
                <a:spcPts val="200"/>
              </a:spcBef>
            </a:pPr>
            <a:r>
              <a:rPr sz="1607" spc="49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endParaRPr sz="1607">
              <a:latin typeface="Verdana"/>
              <a:cs typeface="Verdana"/>
            </a:endParaRPr>
          </a:p>
          <a:p>
            <a:pPr marL="83174">
              <a:spcBef>
                <a:spcPts val="124"/>
              </a:spcBef>
            </a:pPr>
            <a:r>
              <a:rPr sz="1182" b="1" spc="-209" dirty="0">
                <a:solidFill>
                  <a:srgbClr val="006A6B"/>
                </a:solidFill>
                <a:latin typeface="Verdana"/>
                <a:cs typeface="Verdana"/>
              </a:rPr>
              <a:t>190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228606" y="4602519"/>
            <a:ext cx="345788" cy="417367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50"/>
              </a:lnSpc>
              <a:spcBef>
                <a:spcPts val="55"/>
              </a:spcBef>
            </a:pPr>
            <a:r>
              <a:rPr sz="1607" spc="-24" dirty="0">
                <a:solidFill>
                  <a:srgbClr val="252525"/>
                </a:solidFill>
                <a:latin typeface="Verdana"/>
                <a:cs typeface="Verdana"/>
              </a:rPr>
              <a:t>Set</a:t>
            </a:r>
            <a:endParaRPr sz="1607">
              <a:latin typeface="Verdana"/>
              <a:cs typeface="Verdana"/>
            </a:endParaRPr>
          </a:p>
          <a:p>
            <a:pPr marL="52369">
              <a:lnSpc>
                <a:spcPts val="1340"/>
              </a:lnSpc>
            </a:pPr>
            <a:r>
              <a:rPr sz="1182" b="1" spc="-197" dirty="0">
                <a:solidFill>
                  <a:srgbClr val="006A6B"/>
                </a:solidFill>
                <a:latin typeface="Verdana"/>
                <a:cs typeface="Verdana"/>
              </a:rPr>
              <a:t>184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21735" y="4913685"/>
            <a:ext cx="611483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124" dirty="0">
                <a:solidFill>
                  <a:srgbClr val="006A6B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006A6B"/>
                </a:solidFill>
                <a:latin typeface="Verdana"/>
                <a:cs typeface="Verdana"/>
              </a:rPr>
              <a:t> 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097099" y="4602519"/>
            <a:ext cx="405858" cy="404543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01"/>
              </a:lnSpc>
              <a:spcBef>
                <a:spcPts val="55"/>
              </a:spcBef>
            </a:pPr>
            <a:r>
              <a:rPr sz="1607" spc="33" dirty="0">
                <a:solidFill>
                  <a:srgbClr val="0D0D0D"/>
                </a:solidFill>
                <a:latin typeface="Verdana"/>
                <a:cs typeface="Verdana"/>
              </a:rPr>
              <a:t>Out</a:t>
            </a:r>
            <a:endParaRPr sz="1607">
              <a:latin typeface="Verdana"/>
              <a:cs typeface="Verdana"/>
            </a:endParaRPr>
          </a:p>
          <a:p>
            <a:pPr marL="68156">
              <a:lnSpc>
                <a:spcPts val="1292"/>
              </a:lnSpc>
            </a:pPr>
            <a:r>
              <a:rPr sz="1182" b="1" spc="-240" dirty="0">
                <a:solidFill>
                  <a:srgbClr val="006A6B"/>
                </a:solidFill>
                <a:latin typeface="Verdana"/>
                <a:cs typeface="Verdana"/>
              </a:rPr>
              <a:t>197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0003180" y="4593668"/>
            <a:ext cx="461692" cy="4301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86"/>
              </a:lnSpc>
              <a:spcBef>
                <a:spcPts val="55"/>
              </a:spcBef>
            </a:pPr>
            <a:r>
              <a:rPr sz="1607" spc="-42" dirty="0">
                <a:solidFill>
                  <a:srgbClr val="0D0D0D"/>
                </a:solidFill>
                <a:latin typeface="Verdana"/>
                <a:cs typeface="Verdana"/>
              </a:rPr>
              <a:t>Nov</a:t>
            </a:r>
            <a:r>
              <a:rPr sz="1607" spc="-4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endParaRPr sz="1607">
              <a:latin typeface="Verdana"/>
              <a:cs typeface="Verdana"/>
            </a:endParaRPr>
          </a:p>
          <a:p>
            <a:pPr marL="67386">
              <a:lnSpc>
                <a:spcPts val="1377"/>
              </a:lnSpc>
            </a:pPr>
            <a:r>
              <a:rPr sz="1182" b="1" spc="-230" dirty="0">
                <a:solidFill>
                  <a:srgbClr val="006A6B"/>
                </a:solidFill>
                <a:latin typeface="Verdana"/>
                <a:cs typeface="Verdana"/>
              </a:rPr>
              <a:t>150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932119" y="4598139"/>
            <a:ext cx="410479" cy="43019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lnSpc>
                <a:spcPts val="1868"/>
              </a:lnSpc>
              <a:spcBef>
                <a:spcPts val="55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Dez</a:t>
            </a:r>
            <a:endParaRPr sz="1607">
              <a:latin typeface="Verdana"/>
              <a:cs typeface="Verdana"/>
            </a:endParaRPr>
          </a:p>
          <a:p>
            <a:pPr marL="36196">
              <a:lnSpc>
                <a:spcPts val="1358"/>
              </a:lnSpc>
            </a:pPr>
            <a:r>
              <a:rPr sz="1182" b="1" spc="-255" dirty="0">
                <a:solidFill>
                  <a:srgbClr val="006A6B"/>
                </a:solidFill>
                <a:latin typeface="Verdana"/>
                <a:cs typeface="Verdana"/>
              </a:rPr>
              <a:t>139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53551" y="1653215"/>
            <a:ext cx="4774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212" dirty="0">
                <a:solidFill>
                  <a:srgbClr val="5E5E5E"/>
                </a:solidFill>
                <a:latin typeface="Verdana"/>
                <a:cs typeface="Verdana"/>
              </a:rPr>
              <a:t>.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182890" y="1078536"/>
            <a:ext cx="3055872" cy="671672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27899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79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 -</a:t>
            </a:r>
            <a:r>
              <a:rPr sz="1789" b="1" spc="-15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006A6B"/>
                </a:solidFill>
                <a:latin typeface="Verdana"/>
                <a:cs typeface="Verdana"/>
              </a:rPr>
              <a:t>Dez</a:t>
            </a:r>
            <a:r>
              <a:rPr sz="1789" b="1" spc="-167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18" dirty="0">
                <a:solidFill>
                  <a:srgbClr val="006A6B"/>
                </a:solidFill>
                <a:latin typeface="Verdana"/>
                <a:cs typeface="Verdana"/>
              </a:rPr>
              <a:t>2024:</a:t>
            </a:r>
            <a:r>
              <a:rPr sz="1789" b="1" spc="-170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64" dirty="0">
                <a:solidFill>
                  <a:srgbClr val="006A6B"/>
                </a:solidFill>
                <a:latin typeface="Verdana"/>
                <a:cs typeface="Verdana"/>
              </a:rPr>
              <a:t>65,0pp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73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789" b="1" spc="-15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A6A6A6"/>
                </a:solidFill>
                <a:latin typeface="Verdana"/>
                <a:cs typeface="Verdana"/>
              </a:rPr>
              <a:t>Dez</a:t>
            </a:r>
            <a:r>
              <a:rPr sz="1789" b="1" spc="-16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58" dirty="0">
                <a:solidFill>
                  <a:srgbClr val="A6A6A6"/>
                </a:solidFill>
                <a:latin typeface="Verdana"/>
                <a:cs typeface="Verdana"/>
              </a:rPr>
              <a:t>2023:</a:t>
            </a:r>
            <a:r>
              <a:rPr sz="1789" b="1" spc="-154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94" dirty="0">
                <a:solidFill>
                  <a:srgbClr val="A6A6A6"/>
                </a:solidFill>
                <a:latin typeface="Verdana"/>
                <a:cs typeface="Verdana"/>
              </a:rPr>
              <a:t>53,9pp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7400" y="1502032"/>
            <a:ext cx="358995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  <a:tabLst>
                <a:tab pos="236044" algn="l"/>
              </a:tabLst>
            </a:pPr>
            <a:r>
              <a:rPr sz="1182" spc="-267" dirty="0">
                <a:solidFill>
                  <a:srgbClr val="5E5E5E"/>
                </a:solidFill>
                <a:latin typeface="Verdana"/>
                <a:cs typeface="Verdana"/>
              </a:rPr>
              <a:t>1.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	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8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9" dirty="0" err="1">
                <a:solidFill>
                  <a:srgbClr val="5E5E5E"/>
                </a:solidFill>
                <a:latin typeface="Verdana"/>
                <a:cs typeface="Verdana"/>
              </a:rPr>
              <a:t>acumulado</a:t>
            </a:r>
            <a:r>
              <a:rPr sz="1182" spc="-103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ao</a:t>
            </a:r>
            <a:r>
              <a:rPr sz="1182" spc="-91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36" dirty="0">
                <a:solidFill>
                  <a:srgbClr val="5E5E5E"/>
                </a:solidFill>
                <a:latin typeface="Verdana"/>
                <a:cs typeface="Verdana"/>
              </a:rPr>
              <a:t>2023.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67" name="object 67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68" name="object 68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329202" y="5313289"/>
            <a:ext cx="5968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N°</a:t>
            </a:r>
            <a:r>
              <a:rPr sz="1182" b="1" spc="-100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182" b="1" spc="-133" dirty="0">
                <a:solidFill>
                  <a:srgbClr val="A6A6A6"/>
                </a:solidFill>
                <a:latin typeface="Verdana"/>
                <a:cs typeface="Verdana"/>
              </a:rPr>
              <a:t>2023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114620" y="5280652"/>
            <a:ext cx="20254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94" dirty="0">
                <a:solidFill>
                  <a:srgbClr val="A6A6A6"/>
                </a:solidFill>
                <a:latin typeface="Verdana"/>
                <a:cs typeface="Verdana"/>
              </a:rPr>
              <a:t>50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870599" y="5279128"/>
            <a:ext cx="25645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33" dirty="0">
                <a:solidFill>
                  <a:srgbClr val="A6A6A6"/>
                </a:solidFill>
                <a:latin typeface="Verdana"/>
                <a:cs typeface="Verdana"/>
              </a:rPr>
              <a:t>145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809444" y="5283890"/>
            <a:ext cx="19792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12" dirty="0">
                <a:solidFill>
                  <a:srgbClr val="A6A6A6"/>
                </a:solidFill>
                <a:latin typeface="Verdana"/>
                <a:cs typeface="Verdana"/>
              </a:rPr>
              <a:t>83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673491" y="5268181"/>
            <a:ext cx="257223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227" dirty="0">
                <a:solidFill>
                  <a:srgbClr val="A6A6A6"/>
                </a:solidFill>
                <a:latin typeface="Verdana"/>
                <a:cs typeface="Verdana"/>
              </a:rPr>
              <a:t>124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600780" y="5276842"/>
            <a:ext cx="19830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6" dirty="0">
                <a:solidFill>
                  <a:srgbClr val="A6A6A6"/>
                </a:solidFill>
                <a:latin typeface="Verdana"/>
                <a:cs typeface="Verdana"/>
              </a:rPr>
              <a:t>85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486162" y="5274557"/>
            <a:ext cx="19676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12" dirty="0">
                <a:solidFill>
                  <a:srgbClr val="A6A6A6"/>
                </a:solidFill>
                <a:latin typeface="Verdana"/>
                <a:cs typeface="Verdana"/>
              </a:rPr>
              <a:t>76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7411483" y="5255508"/>
            <a:ext cx="194458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1" dirty="0">
                <a:solidFill>
                  <a:srgbClr val="A6A6A6"/>
                </a:solidFill>
                <a:latin typeface="Verdana"/>
                <a:cs typeface="Verdana"/>
              </a:rPr>
              <a:t>59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298705" y="5264080"/>
            <a:ext cx="20485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85" dirty="0">
                <a:solidFill>
                  <a:srgbClr val="A6A6A6"/>
                </a:solidFill>
                <a:latin typeface="Verdana"/>
                <a:cs typeface="Verdana"/>
              </a:rPr>
              <a:t>74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9224027" y="5254429"/>
            <a:ext cx="19060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73" dirty="0">
                <a:solidFill>
                  <a:srgbClr val="A6A6A6"/>
                </a:solidFill>
                <a:latin typeface="Verdana"/>
                <a:cs typeface="Verdana"/>
              </a:rPr>
              <a:t>72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134870" y="5255508"/>
            <a:ext cx="19060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73" dirty="0">
                <a:solidFill>
                  <a:srgbClr val="A6A6A6"/>
                </a:solidFill>
                <a:latin typeface="Verdana"/>
                <a:cs typeface="Verdana"/>
              </a:rPr>
              <a:t>72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040506" y="5259165"/>
            <a:ext cx="202544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94" dirty="0">
                <a:solidFill>
                  <a:srgbClr val="A6A6A6"/>
                </a:solidFill>
                <a:latin typeface="Verdana"/>
                <a:cs typeface="Verdana"/>
              </a:rPr>
              <a:t>50</a:t>
            </a:r>
            <a:endParaRPr sz="1182">
              <a:latin typeface="Verdana"/>
              <a:cs typeface="Verdana"/>
            </a:endParaRPr>
          </a:p>
        </p:txBody>
      </p:sp>
      <p:pic>
        <p:nvPicPr>
          <p:cNvPr id="82" name="Imagem 81">
            <a:extLst>
              <a:ext uri="{FF2B5EF4-FFF2-40B4-BE49-F238E27FC236}">
                <a16:creationId xmlns:a16="http://schemas.microsoft.com/office/drawing/2014/main" id="{CE842D51-7858-42CD-B499-130C5E78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844" y="37181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/ Michele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/ Informações do Processo de Alta 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Dr. Felipe e Projeto Fast Track – Roberta / Dr. Paulo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77035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E651D5-0A35-4473-BC86-3DB94ADAD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11953328" cy="58326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2147755-BCC0-4D88-B7BB-8F3090F2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04" y="116632"/>
            <a:ext cx="138112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2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8510" y="107654"/>
            <a:ext cx="5603460" cy="558376"/>
          </a:xfrm>
          <a:prstGeom prst="rect">
            <a:avLst/>
          </a:prstGeom>
        </p:spPr>
        <p:txBody>
          <a:bodyPr vert="horz" wrap="square" lIns="0" tIns="7701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pc="-203" dirty="0"/>
              <a:t>Evolutivo</a:t>
            </a:r>
            <a:r>
              <a:rPr spc="-282" dirty="0"/>
              <a:t> </a:t>
            </a:r>
            <a:r>
              <a:rPr spc="-164" dirty="0"/>
              <a:t>NPS</a:t>
            </a:r>
            <a:r>
              <a:rPr spc="-255" dirty="0"/>
              <a:t> </a:t>
            </a:r>
            <a:r>
              <a:rPr spc="-124" dirty="0"/>
              <a:t>UPA</a:t>
            </a:r>
            <a:r>
              <a:rPr spc="-263" dirty="0"/>
              <a:t> </a:t>
            </a:r>
            <a:r>
              <a:rPr spc="-355" dirty="0"/>
              <a:t>2023</a:t>
            </a:r>
            <a:r>
              <a:rPr spc="-273" dirty="0"/>
              <a:t> </a:t>
            </a:r>
            <a:r>
              <a:rPr spc="-346" dirty="0"/>
              <a:t>vs.</a:t>
            </a:r>
            <a:r>
              <a:rPr spc="-240" dirty="0"/>
              <a:t> </a:t>
            </a:r>
            <a:r>
              <a:rPr spc="-349" dirty="0"/>
              <a:t>2024: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578230" y="4234287"/>
            <a:ext cx="323069" cy="619701"/>
          </a:xfrm>
          <a:prstGeom prst="rect">
            <a:avLst/>
          </a:prstGeom>
        </p:spPr>
        <p:txBody>
          <a:bodyPr vert="horz" wrap="square" lIns="0" tIns="112439" rIns="0" bIns="0" rtlCol="0">
            <a:spAutoFit/>
          </a:bodyPr>
          <a:lstStyle/>
          <a:p>
            <a:pPr marL="20793">
              <a:spcBef>
                <a:spcPts val="885"/>
              </a:spcBef>
            </a:pPr>
            <a:r>
              <a:rPr sz="1607" spc="21" dirty="0">
                <a:solidFill>
                  <a:srgbClr val="0D0D0D"/>
                </a:solidFill>
                <a:latin typeface="Verdana"/>
                <a:cs typeface="Verdana"/>
              </a:rPr>
              <a:t>Jul</a:t>
            </a:r>
            <a:endParaRPr sz="1607">
              <a:latin typeface="Verdana"/>
              <a:cs typeface="Verdana"/>
            </a:endParaRPr>
          </a:p>
          <a:p>
            <a:pPr marL="7701">
              <a:spcBef>
                <a:spcPts val="640"/>
              </a:spcBef>
            </a:pPr>
            <a:r>
              <a:rPr sz="1182" b="1" spc="-27" dirty="0">
                <a:solidFill>
                  <a:srgbClr val="006A6B"/>
                </a:solidFill>
                <a:latin typeface="Verdana"/>
                <a:cs typeface="Verdana"/>
              </a:rPr>
              <a:t>528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2418" y="4198349"/>
            <a:ext cx="375438" cy="649634"/>
          </a:xfrm>
          <a:prstGeom prst="rect">
            <a:avLst/>
          </a:prstGeom>
        </p:spPr>
        <p:txBody>
          <a:bodyPr vert="horz" wrap="square" lIns="0" tIns="129382" rIns="0" bIns="0" rtlCol="0">
            <a:spAutoFit/>
          </a:bodyPr>
          <a:lstStyle/>
          <a:p>
            <a:pPr marL="7701">
              <a:spcBef>
                <a:spcPts val="1019"/>
              </a:spcBef>
            </a:pPr>
            <a:r>
              <a:rPr sz="1607" spc="18" dirty="0">
                <a:solidFill>
                  <a:srgbClr val="1B170F"/>
                </a:solidFill>
                <a:latin typeface="Verdana"/>
                <a:cs typeface="Verdana"/>
              </a:rPr>
              <a:t>Jan</a:t>
            </a:r>
            <a:endParaRPr sz="1607">
              <a:latin typeface="Verdana"/>
              <a:cs typeface="Verdana"/>
            </a:endParaRPr>
          </a:p>
          <a:p>
            <a:pPr marL="71237">
              <a:spcBef>
                <a:spcPts val="737"/>
              </a:spcBef>
            </a:pPr>
            <a:r>
              <a:rPr sz="1182" b="1" spc="-227" dirty="0">
                <a:solidFill>
                  <a:srgbClr val="006A6B"/>
                </a:solidFill>
                <a:latin typeface="Verdana"/>
                <a:cs typeface="Verdana"/>
              </a:rPr>
              <a:t>412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4546" y="4215808"/>
            <a:ext cx="384680" cy="986986"/>
          </a:xfrm>
          <a:prstGeom prst="rect">
            <a:avLst/>
          </a:prstGeom>
        </p:spPr>
        <p:txBody>
          <a:bodyPr vert="horz" wrap="square" lIns="0" tIns="130922" rIns="0" bIns="0" rtlCol="0">
            <a:spAutoFit/>
          </a:bodyPr>
          <a:lstStyle/>
          <a:p>
            <a:pPr marL="7701">
              <a:spcBef>
                <a:spcPts val="1031"/>
              </a:spcBef>
            </a:pPr>
            <a:r>
              <a:rPr sz="1607" spc="30" dirty="0">
                <a:solidFill>
                  <a:srgbClr val="0D0D0D"/>
                </a:solidFill>
                <a:latin typeface="Verdana"/>
                <a:cs typeface="Verdana"/>
              </a:rPr>
              <a:t>Mai</a:t>
            </a:r>
            <a:endParaRPr sz="1607">
              <a:latin typeface="Verdana"/>
              <a:cs typeface="Verdana"/>
            </a:endParaRPr>
          </a:p>
          <a:p>
            <a:pPr marL="45438">
              <a:spcBef>
                <a:spcPts val="749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465</a:t>
            </a:r>
            <a:endParaRPr sz="1182">
              <a:latin typeface="Verdana"/>
              <a:cs typeface="Verdana"/>
            </a:endParaRPr>
          </a:p>
          <a:p>
            <a:pPr marL="25029">
              <a:spcBef>
                <a:spcPts val="1236"/>
              </a:spcBef>
            </a:pPr>
            <a:r>
              <a:rPr sz="1182" b="1" spc="-194" dirty="0">
                <a:solidFill>
                  <a:srgbClr val="A6A6A6"/>
                </a:solidFill>
                <a:latin typeface="Verdana"/>
                <a:cs typeface="Verdana"/>
              </a:rPr>
              <a:t>441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81481" y="4175872"/>
            <a:ext cx="377363" cy="679176"/>
          </a:xfrm>
          <a:prstGeom prst="rect">
            <a:avLst/>
          </a:prstGeom>
        </p:spPr>
        <p:txBody>
          <a:bodyPr vert="horz" wrap="square" lIns="0" tIns="145939" rIns="0" bIns="0" rtlCol="0">
            <a:spAutoFit/>
          </a:bodyPr>
          <a:lstStyle/>
          <a:p>
            <a:pPr marL="7701">
              <a:spcBef>
                <a:spcPts val="1149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Fev</a:t>
            </a:r>
            <a:endParaRPr sz="1607">
              <a:latin typeface="Verdana"/>
              <a:cs typeface="Verdana"/>
            </a:endParaRPr>
          </a:p>
          <a:p>
            <a:pPr marL="53909">
              <a:spcBef>
                <a:spcPts val="837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422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55865" y="4221478"/>
            <a:ext cx="428577" cy="636024"/>
          </a:xfrm>
          <a:prstGeom prst="rect">
            <a:avLst/>
          </a:prstGeom>
        </p:spPr>
        <p:txBody>
          <a:bodyPr vert="horz" wrap="square" lIns="0" tIns="115904" rIns="0" bIns="0" rtlCol="0">
            <a:spAutoFit/>
          </a:bodyPr>
          <a:lstStyle/>
          <a:p>
            <a:pPr marL="7701">
              <a:spcBef>
                <a:spcPts val="913"/>
              </a:spcBef>
            </a:pPr>
            <a:r>
              <a:rPr sz="1607" spc="33" dirty="0">
                <a:solidFill>
                  <a:srgbClr val="0D0D0D"/>
                </a:solidFill>
                <a:latin typeface="Verdana"/>
                <a:cs typeface="Verdana"/>
              </a:rPr>
              <a:t>Ago</a:t>
            </a:r>
            <a:endParaRPr sz="1607">
              <a:latin typeface="Verdana"/>
              <a:cs typeface="Verdana"/>
            </a:endParaRPr>
          </a:p>
          <a:p>
            <a:pPr marL="35811">
              <a:spcBef>
                <a:spcPts val="661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502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1815" y="4202892"/>
            <a:ext cx="411634" cy="639524"/>
          </a:xfrm>
          <a:prstGeom prst="rect">
            <a:avLst/>
          </a:prstGeom>
        </p:spPr>
        <p:txBody>
          <a:bodyPr vert="horz" wrap="square" lIns="0" tIns="119370" rIns="0" bIns="0" rtlCol="0">
            <a:spAutoFit/>
          </a:bodyPr>
          <a:lstStyle/>
          <a:p>
            <a:pPr marL="7701">
              <a:spcBef>
                <a:spcPts val="940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Mar</a:t>
            </a:r>
            <a:endParaRPr sz="1607">
              <a:latin typeface="Verdana"/>
              <a:cs typeface="Verdana"/>
            </a:endParaRPr>
          </a:p>
          <a:p>
            <a:pPr marL="42357">
              <a:spcBef>
                <a:spcPts val="676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584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47991" y="4206775"/>
            <a:ext cx="380829" cy="617757"/>
          </a:xfrm>
          <a:prstGeom prst="rect">
            <a:avLst/>
          </a:prstGeom>
        </p:spPr>
        <p:txBody>
          <a:bodyPr vert="horz" wrap="square" lIns="0" tIns="110514" rIns="0" bIns="0" rtlCol="0">
            <a:spAutoFit/>
          </a:bodyPr>
          <a:lstStyle/>
          <a:p>
            <a:pPr marL="7701">
              <a:spcBef>
                <a:spcPts val="870"/>
              </a:spcBef>
            </a:pPr>
            <a:r>
              <a:rPr sz="1607" spc="-15" dirty="0">
                <a:latin typeface="Verdana"/>
                <a:cs typeface="Verdana"/>
              </a:rPr>
              <a:t>Abr</a:t>
            </a:r>
            <a:endParaRPr sz="1607">
              <a:latin typeface="Verdana"/>
              <a:cs typeface="Verdana"/>
            </a:endParaRPr>
          </a:p>
          <a:p>
            <a:pPr marL="52369">
              <a:spcBef>
                <a:spcPts val="628"/>
              </a:spcBef>
            </a:pPr>
            <a:r>
              <a:rPr sz="1182" b="1" spc="-230" dirty="0">
                <a:solidFill>
                  <a:srgbClr val="006A6B"/>
                </a:solidFill>
                <a:latin typeface="Verdana"/>
                <a:cs typeface="Verdana"/>
              </a:rPr>
              <a:t>514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323" y="4227851"/>
            <a:ext cx="392766" cy="621645"/>
          </a:xfrm>
          <a:prstGeom prst="rect">
            <a:avLst/>
          </a:prstGeom>
        </p:spPr>
        <p:txBody>
          <a:bodyPr vert="horz" wrap="square" lIns="0" tIns="114364" rIns="0" bIns="0" rtlCol="0">
            <a:spAutoFit/>
          </a:bodyPr>
          <a:lstStyle/>
          <a:p>
            <a:pPr marL="7701">
              <a:spcBef>
                <a:spcPts val="901"/>
              </a:spcBef>
            </a:pPr>
            <a:r>
              <a:rPr sz="1607" spc="49" dirty="0">
                <a:solidFill>
                  <a:srgbClr val="0D0D0D"/>
                </a:solidFill>
                <a:latin typeface="Verdana"/>
                <a:cs typeface="Verdana"/>
              </a:rPr>
              <a:t>Jun</a:t>
            </a:r>
            <a:endParaRPr sz="1607">
              <a:latin typeface="Verdana"/>
              <a:cs typeface="Verdana"/>
            </a:endParaRPr>
          </a:p>
          <a:p>
            <a:pPr marL="51599">
              <a:spcBef>
                <a:spcPts val="649"/>
              </a:spcBef>
            </a:pPr>
            <a:r>
              <a:rPr sz="1182" b="1" spc="-188" dirty="0">
                <a:solidFill>
                  <a:srgbClr val="006A6B"/>
                </a:solidFill>
                <a:latin typeface="Verdana"/>
                <a:cs typeface="Verdana"/>
              </a:rPr>
              <a:t>525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4487" y="4286281"/>
            <a:ext cx="345788" cy="550115"/>
          </a:xfrm>
          <a:prstGeom prst="rect">
            <a:avLst/>
          </a:prstGeom>
        </p:spPr>
        <p:txBody>
          <a:bodyPr vert="horz" wrap="square" lIns="0" tIns="68926" rIns="0" bIns="0" rtlCol="0">
            <a:spAutoFit/>
          </a:bodyPr>
          <a:lstStyle/>
          <a:p>
            <a:pPr marL="7701">
              <a:spcBef>
                <a:spcPts val="542"/>
              </a:spcBef>
            </a:pPr>
            <a:r>
              <a:rPr sz="1607" spc="-24" dirty="0">
                <a:solidFill>
                  <a:srgbClr val="252525"/>
                </a:solidFill>
                <a:latin typeface="Verdana"/>
                <a:cs typeface="Verdana"/>
              </a:rPr>
              <a:t>Set</a:t>
            </a:r>
            <a:endParaRPr sz="1607">
              <a:latin typeface="Verdana"/>
              <a:cs typeface="Verdana"/>
            </a:endParaRPr>
          </a:p>
          <a:p>
            <a:pPr marL="48133">
              <a:spcBef>
                <a:spcPts val="382"/>
              </a:spcBef>
            </a:pPr>
            <a:r>
              <a:rPr sz="1182" b="1" spc="-170" dirty="0">
                <a:solidFill>
                  <a:srgbClr val="006A6B"/>
                </a:solidFill>
                <a:latin typeface="Verdana"/>
                <a:cs typeface="Verdana"/>
              </a:rPr>
              <a:t>593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7477" y="4659857"/>
            <a:ext cx="6114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006A6B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006A6B"/>
                </a:solidFill>
                <a:latin typeface="Verdana"/>
                <a:cs typeface="Verdana"/>
              </a:rPr>
              <a:t> 2024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252789" y="4295435"/>
            <a:ext cx="405858" cy="527960"/>
          </a:xfrm>
          <a:prstGeom prst="rect">
            <a:avLst/>
          </a:prstGeom>
        </p:spPr>
        <p:txBody>
          <a:bodyPr vert="horz" wrap="square" lIns="0" tIns="59685" rIns="0" bIns="0" rtlCol="0">
            <a:spAutoFit/>
          </a:bodyPr>
          <a:lstStyle/>
          <a:p>
            <a:pPr marL="7701">
              <a:spcBef>
                <a:spcPts val="470"/>
              </a:spcBef>
            </a:pPr>
            <a:r>
              <a:rPr sz="1607" spc="33" dirty="0">
                <a:solidFill>
                  <a:srgbClr val="0D0D0D"/>
                </a:solidFill>
                <a:latin typeface="Verdana"/>
                <a:cs typeface="Verdana"/>
              </a:rPr>
              <a:t>Out</a:t>
            </a:r>
            <a:endParaRPr sz="1607">
              <a:latin typeface="Verdana"/>
              <a:cs typeface="Verdana"/>
            </a:endParaRPr>
          </a:p>
          <a:p>
            <a:pPr marL="90875">
              <a:spcBef>
                <a:spcPts val="330"/>
              </a:spcBef>
            </a:pPr>
            <a:r>
              <a:rPr sz="1182" b="1" spc="-30" dirty="0">
                <a:solidFill>
                  <a:srgbClr val="006A6B"/>
                </a:solidFill>
                <a:latin typeface="Verdana"/>
                <a:cs typeface="Verdana"/>
              </a:rPr>
              <a:t>578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59061" y="4289216"/>
            <a:ext cx="461692" cy="525627"/>
          </a:xfrm>
          <a:prstGeom prst="rect">
            <a:avLst/>
          </a:prstGeom>
        </p:spPr>
        <p:txBody>
          <a:bodyPr vert="horz" wrap="square" lIns="0" tIns="57375" rIns="0" bIns="0" rtlCol="0">
            <a:spAutoFit/>
          </a:bodyPr>
          <a:lstStyle/>
          <a:p>
            <a:pPr marL="7701">
              <a:spcBef>
                <a:spcPts val="452"/>
              </a:spcBef>
            </a:pPr>
            <a:r>
              <a:rPr sz="1607" spc="-42" dirty="0">
                <a:solidFill>
                  <a:srgbClr val="0D0D0D"/>
                </a:solidFill>
                <a:latin typeface="Verdana"/>
                <a:cs typeface="Verdana"/>
              </a:rPr>
              <a:t>Nov</a:t>
            </a:r>
            <a:r>
              <a:rPr sz="1607" spc="-42" dirty="0">
                <a:solidFill>
                  <a:srgbClr val="CCCCCC"/>
                </a:solidFill>
                <a:latin typeface="Verdana"/>
                <a:cs typeface="Verdana"/>
              </a:rPr>
              <a:t>.</a:t>
            </a:r>
            <a:endParaRPr sz="1607">
              <a:latin typeface="Verdana"/>
              <a:cs typeface="Verdana"/>
            </a:endParaRPr>
          </a:p>
          <a:p>
            <a:pPr marL="70851">
              <a:spcBef>
                <a:spcPts val="315"/>
              </a:spcBef>
            </a:pPr>
            <a:r>
              <a:rPr sz="1182" b="1" spc="-15" dirty="0">
                <a:solidFill>
                  <a:srgbClr val="006A6B"/>
                </a:solidFill>
                <a:latin typeface="Verdana"/>
                <a:cs typeface="Verdana"/>
              </a:rPr>
              <a:t>659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87874" y="4313659"/>
            <a:ext cx="410864" cy="492584"/>
          </a:xfrm>
          <a:prstGeom prst="rect">
            <a:avLst/>
          </a:prstGeom>
        </p:spPr>
        <p:txBody>
          <a:bodyPr vert="horz" wrap="square" lIns="0" tIns="37351" rIns="0" bIns="0" rtlCol="0">
            <a:spAutoFit/>
          </a:bodyPr>
          <a:lstStyle/>
          <a:p>
            <a:pPr marL="7701">
              <a:spcBef>
                <a:spcPts val="293"/>
              </a:spcBef>
            </a:pPr>
            <a:r>
              <a:rPr sz="1607" spc="-15" dirty="0">
                <a:solidFill>
                  <a:srgbClr val="0D0D0D"/>
                </a:solidFill>
                <a:latin typeface="Verdana"/>
                <a:cs typeface="Verdana"/>
              </a:rPr>
              <a:t>Dez</a:t>
            </a:r>
            <a:endParaRPr sz="1607">
              <a:latin typeface="Verdana"/>
              <a:cs typeface="Verdana"/>
            </a:endParaRPr>
          </a:p>
          <a:p>
            <a:pPr marL="68156">
              <a:spcBef>
                <a:spcPts val="194"/>
              </a:spcBef>
            </a:pPr>
            <a:r>
              <a:rPr sz="1182" b="1" spc="-255" dirty="0">
                <a:solidFill>
                  <a:srgbClr val="006A6B"/>
                </a:solidFill>
                <a:latin typeface="Verdana"/>
                <a:cs typeface="Verdana"/>
              </a:rPr>
              <a:t>613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492" y="1222842"/>
            <a:ext cx="3361614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.NPS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8" dirty="0">
                <a:solidFill>
                  <a:srgbClr val="5E5E5E"/>
                </a:solidFill>
                <a:latin typeface="Verdana"/>
                <a:cs typeface="Verdana"/>
              </a:rPr>
              <a:t>2024</a:t>
            </a:r>
            <a:r>
              <a:rPr sz="1182" spc="-82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39" dirty="0" err="1">
                <a:solidFill>
                  <a:srgbClr val="5E5E5E"/>
                </a:solidFill>
                <a:latin typeface="Verdana"/>
                <a:cs typeface="Verdana"/>
              </a:rPr>
              <a:t>acumulado</a:t>
            </a:r>
            <a:r>
              <a:rPr sz="1182" spc="-97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superior</a:t>
            </a:r>
            <a:r>
              <a:rPr sz="1182" spc="-94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dirty="0">
                <a:solidFill>
                  <a:srgbClr val="5E5E5E"/>
                </a:solidFill>
                <a:latin typeface="Verdana"/>
                <a:cs typeface="Verdana"/>
              </a:rPr>
              <a:t>ao</a:t>
            </a:r>
            <a:r>
              <a:rPr sz="1182" spc="-85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49" dirty="0">
                <a:solidFill>
                  <a:srgbClr val="5E5E5E"/>
                </a:solidFill>
                <a:latin typeface="Verdana"/>
                <a:cs typeface="Verdana"/>
              </a:rPr>
              <a:t>NPS</a:t>
            </a:r>
            <a:r>
              <a:rPr sz="1182" spc="-91" dirty="0">
                <a:solidFill>
                  <a:srgbClr val="5E5E5E"/>
                </a:solidFill>
                <a:latin typeface="Verdana"/>
                <a:cs typeface="Verdana"/>
              </a:rPr>
              <a:t> </a:t>
            </a:r>
            <a:r>
              <a:rPr sz="1182" spc="-12" dirty="0">
                <a:solidFill>
                  <a:srgbClr val="5E5E5E"/>
                </a:solidFill>
                <a:latin typeface="Verdana"/>
                <a:cs typeface="Verdana"/>
              </a:rPr>
              <a:t>2023</a:t>
            </a:r>
            <a:endParaRPr sz="1182" dirty="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94837" y="808979"/>
            <a:ext cx="2914169" cy="61390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15999"/>
              </a:lnSpc>
              <a:spcBef>
                <a:spcPts val="58"/>
              </a:spcBef>
            </a:pPr>
            <a:r>
              <a:rPr sz="1789" b="1" spc="-143" dirty="0">
                <a:solidFill>
                  <a:srgbClr val="006A6B"/>
                </a:solidFill>
                <a:latin typeface="Verdana"/>
                <a:cs typeface="Verdana"/>
              </a:rPr>
              <a:t>YTD</a:t>
            </a:r>
            <a:r>
              <a:rPr sz="1789" b="1" spc="-182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006A6B"/>
                </a:solidFill>
                <a:latin typeface="Verdana"/>
                <a:cs typeface="Verdana"/>
              </a:rPr>
              <a:t>Jan</a:t>
            </a:r>
            <a:r>
              <a:rPr sz="1789" b="1" spc="-176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73" dirty="0">
                <a:solidFill>
                  <a:srgbClr val="006A6B"/>
                </a:solidFill>
                <a:latin typeface="Verdana"/>
                <a:cs typeface="Verdana"/>
              </a:rPr>
              <a:t>-</a:t>
            </a:r>
            <a:r>
              <a:rPr sz="1789" b="1" spc="-149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006A6B"/>
                </a:solidFill>
                <a:latin typeface="Verdana"/>
                <a:cs typeface="Verdana"/>
              </a:rPr>
              <a:t>Dez</a:t>
            </a:r>
            <a:r>
              <a:rPr sz="1789" b="1" spc="-164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221" dirty="0">
                <a:solidFill>
                  <a:srgbClr val="006A6B"/>
                </a:solidFill>
                <a:latin typeface="Verdana"/>
                <a:cs typeface="Verdana"/>
              </a:rPr>
              <a:t>2024:</a:t>
            </a:r>
            <a:r>
              <a:rPr sz="1789" b="1" spc="-164" dirty="0">
                <a:solidFill>
                  <a:srgbClr val="006A6B"/>
                </a:solidFill>
                <a:latin typeface="Verdana"/>
                <a:cs typeface="Verdana"/>
              </a:rPr>
              <a:t> </a:t>
            </a:r>
            <a:r>
              <a:rPr sz="1789" b="1" spc="-182" dirty="0">
                <a:solidFill>
                  <a:srgbClr val="006A6B"/>
                </a:solidFill>
                <a:latin typeface="Verdana"/>
                <a:cs typeface="Verdana"/>
              </a:rPr>
              <a:t>6,3pp </a:t>
            </a:r>
            <a:r>
              <a:rPr sz="1789" b="1" spc="-143" dirty="0">
                <a:solidFill>
                  <a:srgbClr val="A6A6A6"/>
                </a:solidFill>
                <a:latin typeface="Verdana"/>
                <a:cs typeface="Verdana"/>
              </a:rPr>
              <a:t>YTD</a:t>
            </a:r>
            <a:r>
              <a:rPr sz="1789" b="1" spc="-179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15" dirty="0">
                <a:solidFill>
                  <a:srgbClr val="A6A6A6"/>
                </a:solidFill>
                <a:latin typeface="Verdana"/>
                <a:cs typeface="Verdana"/>
              </a:rPr>
              <a:t>Jan</a:t>
            </a:r>
            <a:r>
              <a:rPr sz="1789" b="1" spc="-176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382" dirty="0">
                <a:solidFill>
                  <a:srgbClr val="A6A6A6"/>
                </a:solidFill>
                <a:latin typeface="Verdana"/>
                <a:cs typeface="Verdana"/>
              </a:rPr>
              <a:t>–</a:t>
            </a:r>
            <a:r>
              <a:rPr sz="1789" b="1" spc="-152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00" dirty="0">
                <a:solidFill>
                  <a:srgbClr val="A6A6A6"/>
                </a:solidFill>
                <a:latin typeface="Verdana"/>
                <a:cs typeface="Verdana"/>
              </a:rPr>
              <a:t>Dez</a:t>
            </a:r>
            <a:r>
              <a:rPr sz="1789" b="1" spc="-167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255" dirty="0">
                <a:solidFill>
                  <a:srgbClr val="A6A6A6"/>
                </a:solidFill>
                <a:latin typeface="Verdana"/>
                <a:cs typeface="Verdana"/>
              </a:rPr>
              <a:t>2023:</a:t>
            </a:r>
            <a:r>
              <a:rPr sz="1789" b="1" spc="-158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789" b="1" spc="-182" dirty="0">
                <a:solidFill>
                  <a:srgbClr val="A6A6A6"/>
                </a:solidFill>
                <a:latin typeface="Verdana"/>
                <a:cs typeface="Verdana"/>
              </a:rPr>
              <a:t>3,9pp</a:t>
            </a:r>
            <a:endParaRPr sz="1789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040304" y="5394753"/>
            <a:ext cx="151330" cy="1462860"/>
          </a:xfrm>
          <a:custGeom>
            <a:avLst/>
            <a:gdLst/>
            <a:ahLst/>
            <a:cxnLst/>
            <a:rect l="l" t="t" r="r" b="b"/>
            <a:pathLst>
              <a:path w="249555" h="2412365">
                <a:moveTo>
                  <a:pt x="249451" y="0"/>
                </a:moveTo>
                <a:lnTo>
                  <a:pt x="0" y="2412204"/>
                </a:lnTo>
                <a:lnTo>
                  <a:pt x="249451" y="2412204"/>
                </a:lnTo>
                <a:lnTo>
                  <a:pt x="249451" y="0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2" name="object 22"/>
          <p:cNvGrpSpPr/>
          <p:nvPr/>
        </p:nvGrpSpPr>
        <p:grpSpPr>
          <a:xfrm>
            <a:off x="-4334" y="-4762"/>
            <a:ext cx="243746" cy="2215276"/>
            <a:chOff x="-7853" y="-7853"/>
            <a:chExt cx="401955" cy="3653154"/>
          </a:xfrm>
        </p:grpSpPr>
        <p:sp>
          <p:nvSpPr>
            <p:cNvPr id="23" name="object 23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0"/>
                  </a:lnTo>
                  <a:lnTo>
                    <a:pt x="0" y="3636922"/>
                  </a:lnTo>
                  <a:lnTo>
                    <a:pt x="385640" y="0"/>
                  </a:lnTo>
                  <a:close/>
                </a:path>
              </a:pathLst>
            </a:custGeom>
            <a:solidFill>
              <a:srgbClr val="2A928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4" name="object 24"/>
            <p:cNvSpPr/>
            <p:nvPr/>
          </p:nvSpPr>
          <p:spPr>
            <a:xfrm>
              <a:off x="0" y="0"/>
              <a:ext cx="386080" cy="3637279"/>
            </a:xfrm>
            <a:custGeom>
              <a:avLst/>
              <a:gdLst/>
              <a:ahLst/>
              <a:cxnLst/>
              <a:rect l="l" t="t" r="r" b="b"/>
              <a:pathLst>
                <a:path w="386080" h="3637279">
                  <a:moveTo>
                    <a:pt x="385640" y="0"/>
                  </a:moveTo>
                  <a:lnTo>
                    <a:pt x="0" y="3636922"/>
                  </a:lnTo>
                </a:path>
              </a:pathLst>
            </a:custGeom>
            <a:ln w="15706">
              <a:solidFill>
                <a:srgbClr val="004B4D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85096" y="5059116"/>
            <a:ext cx="59685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24" dirty="0">
                <a:solidFill>
                  <a:srgbClr val="A6A6A6"/>
                </a:solidFill>
                <a:latin typeface="Verdana"/>
                <a:cs typeface="Verdana"/>
              </a:rPr>
              <a:t>N°</a:t>
            </a:r>
            <a:r>
              <a:rPr sz="1182" b="1" spc="-103" dirty="0">
                <a:solidFill>
                  <a:srgbClr val="A6A6A6"/>
                </a:solidFill>
                <a:latin typeface="Verdana"/>
                <a:cs typeface="Verdana"/>
              </a:rPr>
              <a:t> </a:t>
            </a:r>
            <a:r>
              <a:rPr sz="1182" b="1" spc="-130" dirty="0">
                <a:solidFill>
                  <a:srgbClr val="A6A6A6"/>
                </a:solidFill>
                <a:latin typeface="Verdana"/>
                <a:cs typeface="Verdana"/>
              </a:rPr>
              <a:t>2023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47326" y="5026479"/>
            <a:ext cx="24952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46" dirty="0">
                <a:solidFill>
                  <a:srgbClr val="A6A6A6"/>
                </a:solidFill>
                <a:latin typeface="Verdana"/>
                <a:cs typeface="Verdana"/>
              </a:rPr>
              <a:t>219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91436" y="5014288"/>
            <a:ext cx="255683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230" dirty="0">
                <a:solidFill>
                  <a:srgbClr val="A6A6A6"/>
                </a:solidFill>
                <a:latin typeface="Verdana"/>
                <a:cs typeface="Verdana"/>
              </a:rPr>
              <a:t>616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86850" y="5027406"/>
            <a:ext cx="255683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233" dirty="0">
                <a:solidFill>
                  <a:srgbClr val="A6A6A6"/>
                </a:solidFill>
                <a:latin typeface="Verdana"/>
                <a:cs typeface="Verdana"/>
              </a:rPr>
              <a:t>431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18437" y="5022797"/>
            <a:ext cx="275321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82" dirty="0">
                <a:solidFill>
                  <a:srgbClr val="A6A6A6"/>
                </a:solidFill>
                <a:latin typeface="Verdana"/>
                <a:cs typeface="Verdana"/>
              </a:rPr>
              <a:t>337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94675" y="5020384"/>
            <a:ext cx="294189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03" dirty="0">
                <a:solidFill>
                  <a:srgbClr val="A6A6A6"/>
                </a:solidFill>
                <a:latin typeface="Verdana"/>
                <a:cs typeface="Verdana"/>
              </a:rPr>
              <a:t>388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529012" y="5001335"/>
            <a:ext cx="26993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91" dirty="0">
                <a:solidFill>
                  <a:srgbClr val="A6A6A6"/>
                </a:solidFill>
                <a:latin typeface="Verdana"/>
                <a:cs typeface="Verdana"/>
              </a:rPr>
              <a:t>441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08870" y="5009691"/>
            <a:ext cx="297655" cy="192019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 marL="7701">
              <a:spcBef>
                <a:spcPts val="79"/>
              </a:spcBef>
            </a:pPr>
            <a:r>
              <a:rPr sz="1182" b="1" spc="-94" dirty="0">
                <a:solidFill>
                  <a:srgbClr val="A6A6A6"/>
                </a:solidFill>
                <a:latin typeface="Verdana"/>
                <a:cs typeface="Verdana"/>
              </a:rPr>
              <a:t>384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245034" y="5001335"/>
            <a:ext cx="283407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33" dirty="0">
                <a:solidFill>
                  <a:srgbClr val="A6A6A6"/>
                </a:solidFill>
                <a:latin typeface="Verdana"/>
                <a:cs typeface="Verdana"/>
              </a:rPr>
              <a:t>358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158290" y="5005272"/>
            <a:ext cx="278402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173" dirty="0">
                <a:solidFill>
                  <a:srgbClr val="A6A6A6"/>
                </a:solidFill>
                <a:latin typeface="Verdana"/>
                <a:cs typeface="Verdana"/>
              </a:rPr>
              <a:t>363</a:t>
            </a:r>
            <a:endParaRPr sz="1182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31587" y="5001335"/>
            <a:ext cx="298040" cy="19163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182" b="1" spc="-94" dirty="0">
                <a:solidFill>
                  <a:srgbClr val="A6A6A6"/>
                </a:solidFill>
                <a:latin typeface="Verdana"/>
                <a:cs typeface="Verdana"/>
              </a:rPr>
              <a:t>348</a:t>
            </a:r>
            <a:endParaRPr sz="1182">
              <a:latin typeface="Verdana"/>
              <a:cs typeface="Verdan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442715" y="2223283"/>
            <a:ext cx="9737898" cy="1724704"/>
            <a:chOff x="2378438" y="3666357"/>
            <a:chExt cx="16058515" cy="2844165"/>
          </a:xfrm>
        </p:grpSpPr>
        <p:sp>
          <p:nvSpPr>
            <p:cNvPr id="37" name="object 37"/>
            <p:cNvSpPr/>
            <p:nvPr/>
          </p:nvSpPr>
          <p:spPr>
            <a:xfrm>
              <a:off x="3848050" y="4055374"/>
              <a:ext cx="14577060" cy="1908810"/>
            </a:xfrm>
            <a:custGeom>
              <a:avLst/>
              <a:gdLst/>
              <a:ahLst/>
              <a:cxnLst/>
              <a:rect l="l" t="t" r="r" b="b"/>
              <a:pathLst>
                <a:path w="14577060" h="1908810">
                  <a:moveTo>
                    <a:pt x="0" y="879554"/>
                  </a:moveTo>
                  <a:lnTo>
                    <a:pt x="1457547" y="1343205"/>
                  </a:lnTo>
                  <a:lnTo>
                    <a:pt x="2915094" y="1367078"/>
                  </a:lnTo>
                  <a:lnTo>
                    <a:pt x="4372641" y="314126"/>
                  </a:lnTo>
                  <a:lnTo>
                    <a:pt x="5830188" y="260096"/>
                  </a:lnTo>
                  <a:lnTo>
                    <a:pt x="7287736" y="1901093"/>
                  </a:lnTo>
                  <a:lnTo>
                    <a:pt x="8745283" y="1091903"/>
                  </a:lnTo>
                  <a:lnTo>
                    <a:pt x="10202830" y="495063"/>
                  </a:lnTo>
                  <a:lnTo>
                    <a:pt x="11660377" y="0"/>
                  </a:lnTo>
                  <a:lnTo>
                    <a:pt x="13117925" y="589301"/>
                  </a:lnTo>
                  <a:lnTo>
                    <a:pt x="14576728" y="1908632"/>
                  </a:lnTo>
                </a:path>
              </a:pathLst>
            </a:custGeom>
            <a:ln w="23559">
              <a:solidFill>
                <a:srgbClr val="929292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8" name="object 38"/>
            <p:cNvSpPr/>
            <p:nvPr/>
          </p:nvSpPr>
          <p:spPr>
            <a:xfrm>
              <a:off x="2390503" y="3678422"/>
              <a:ext cx="16034385" cy="2820035"/>
            </a:xfrm>
            <a:custGeom>
              <a:avLst/>
              <a:gdLst/>
              <a:ahLst/>
              <a:cxnLst/>
              <a:rect l="l" t="t" r="r" b="b"/>
              <a:pathLst>
                <a:path w="16034385" h="2820035">
                  <a:moveTo>
                    <a:pt x="0" y="1673666"/>
                  </a:moveTo>
                  <a:lnTo>
                    <a:pt x="1457547" y="1759108"/>
                  </a:lnTo>
                  <a:lnTo>
                    <a:pt x="2915094" y="2819600"/>
                  </a:lnTo>
                  <a:lnTo>
                    <a:pt x="4372641" y="2710283"/>
                  </a:lnTo>
                  <a:lnTo>
                    <a:pt x="5830188" y="2270506"/>
                  </a:lnTo>
                  <a:lnTo>
                    <a:pt x="7287736" y="550349"/>
                  </a:lnTo>
                  <a:lnTo>
                    <a:pt x="8745283" y="644587"/>
                  </a:lnTo>
                  <a:lnTo>
                    <a:pt x="10202830" y="204810"/>
                  </a:lnTo>
                  <a:lnTo>
                    <a:pt x="11660377" y="644587"/>
                  </a:lnTo>
                  <a:lnTo>
                    <a:pt x="13117925" y="613175"/>
                  </a:lnTo>
                  <a:lnTo>
                    <a:pt x="14575472" y="746364"/>
                  </a:lnTo>
                  <a:lnTo>
                    <a:pt x="16034276" y="0"/>
                  </a:lnTo>
                </a:path>
              </a:pathLst>
            </a:custGeom>
            <a:ln w="23559">
              <a:solidFill>
                <a:srgbClr val="006A6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9678867" y="4314842"/>
              <a:ext cx="88265" cy="92075"/>
            </a:xfrm>
            <a:custGeom>
              <a:avLst/>
              <a:gdLst/>
              <a:ahLst/>
              <a:cxnLst/>
              <a:rect l="l" t="t" r="r" b="b"/>
              <a:pathLst>
                <a:path w="88265" h="92075">
                  <a:moveTo>
                    <a:pt x="0" y="0"/>
                  </a:moveTo>
                  <a:lnTo>
                    <a:pt x="87955" y="91724"/>
                  </a:lnTo>
                </a:path>
              </a:pathLst>
            </a:custGeom>
            <a:ln w="7853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3655176" y="4602582"/>
              <a:ext cx="386080" cy="275590"/>
            </a:xfrm>
            <a:custGeom>
              <a:avLst/>
              <a:gdLst/>
              <a:ahLst/>
              <a:cxnLst/>
              <a:rect l="l" t="t" r="r" b="b"/>
              <a:pathLst>
                <a:path w="386079" h="275589">
                  <a:moveTo>
                    <a:pt x="385747" y="0"/>
                  </a:moveTo>
                  <a:lnTo>
                    <a:pt x="0" y="0"/>
                  </a:lnTo>
                  <a:lnTo>
                    <a:pt x="0" y="275174"/>
                  </a:lnTo>
                  <a:lnTo>
                    <a:pt x="385747" y="275174"/>
                  </a:lnTo>
                  <a:lnTo>
                    <a:pt x="385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2228278" y="2785912"/>
            <a:ext cx="211400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5,5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077930" y="3072168"/>
            <a:ext cx="279942" cy="167118"/>
          </a:xfrm>
          <a:custGeom>
            <a:avLst/>
            <a:gdLst/>
            <a:ahLst/>
            <a:cxnLst/>
            <a:rect l="l" t="t" r="r" b="b"/>
            <a:pathLst>
              <a:path w="461645" h="275589">
                <a:moveTo>
                  <a:pt x="461137" y="0"/>
                </a:moveTo>
                <a:lnTo>
                  <a:pt x="0" y="0"/>
                </a:lnTo>
                <a:lnTo>
                  <a:pt x="0" y="275174"/>
                </a:lnTo>
                <a:lnTo>
                  <a:pt x="461137" y="275174"/>
                </a:lnTo>
                <a:lnTo>
                  <a:pt x="46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3" name="object 43"/>
          <p:cNvSpPr txBox="1"/>
          <p:nvPr/>
        </p:nvSpPr>
        <p:spPr>
          <a:xfrm>
            <a:off x="3088642" y="3066880"/>
            <a:ext cx="25799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7E7E7E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0,4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961787" y="3086645"/>
            <a:ext cx="279942" cy="166348"/>
          </a:xfrm>
          <a:custGeom>
            <a:avLst/>
            <a:gdLst/>
            <a:ahLst/>
            <a:cxnLst/>
            <a:rect l="l" t="t" r="r" b="b"/>
            <a:pathLst>
              <a:path w="461645" h="274320">
                <a:moveTo>
                  <a:pt x="461137" y="0"/>
                </a:moveTo>
                <a:lnTo>
                  <a:pt x="0" y="0"/>
                </a:lnTo>
                <a:lnTo>
                  <a:pt x="0" y="273918"/>
                </a:lnTo>
                <a:lnTo>
                  <a:pt x="461137" y="273918"/>
                </a:lnTo>
                <a:lnTo>
                  <a:pt x="46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5" name="object 45"/>
          <p:cNvSpPr txBox="1"/>
          <p:nvPr/>
        </p:nvSpPr>
        <p:spPr>
          <a:xfrm>
            <a:off x="3972500" y="3081230"/>
            <a:ext cx="25799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7E7E7E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0,7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31930" y="2448134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7" name="object 47"/>
          <p:cNvSpPr txBox="1"/>
          <p:nvPr/>
        </p:nvSpPr>
        <p:spPr>
          <a:xfrm>
            <a:off x="4842833" y="2443036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7E7E7E"/>
                </a:solidFill>
                <a:latin typeface="Trebuchet MS"/>
                <a:cs typeface="Trebuchet MS"/>
              </a:rPr>
              <a:t>12,7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69124" y="2672146"/>
            <a:ext cx="308052" cy="166348"/>
          </a:xfrm>
          <a:custGeom>
            <a:avLst/>
            <a:gdLst/>
            <a:ahLst/>
            <a:cxnLst/>
            <a:rect l="l" t="t" r="r" b="b"/>
            <a:pathLst>
              <a:path w="508000" h="274320">
                <a:moveTo>
                  <a:pt x="507628" y="0"/>
                </a:moveTo>
                <a:lnTo>
                  <a:pt x="0" y="0"/>
                </a:lnTo>
                <a:lnTo>
                  <a:pt x="0" y="273918"/>
                </a:lnTo>
                <a:lnTo>
                  <a:pt x="507628" y="273918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 txBox="1"/>
          <p:nvPr/>
        </p:nvSpPr>
        <p:spPr>
          <a:xfrm>
            <a:off x="5780472" y="2666413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7E7E7E"/>
                </a:solidFill>
                <a:latin typeface="Trebuchet MS"/>
                <a:cs typeface="Trebuchet MS"/>
              </a:rPr>
              <a:t>13,4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07266" y="3499620"/>
            <a:ext cx="279942" cy="166348"/>
          </a:xfrm>
          <a:custGeom>
            <a:avLst/>
            <a:gdLst/>
            <a:ahLst/>
            <a:cxnLst/>
            <a:rect l="l" t="t" r="r" b="b"/>
            <a:pathLst>
              <a:path w="461645" h="274320">
                <a:moveTo>
                  <a:pt x="461137" y="0"/>
                </a:moveTo>
                <a:lnTo>
                  <a:pt x="0" y="0"/>
                </a:lnTo>
                <a:lnTo>
                  <a:pt x="0" y="273918"/>
                </a:lnTo>
                <a:lnTo>
                  <a:pt x="461137" y="273918"/>
                </a:lnTo>
                <a:lnTo>
                  <a:pt x="46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1" name="object 51"/>
          <p:cNvSpPr txBox="1"/>
          <p:nvPr/>
        </p:nvSpPr>
        <p:spPr>
          <a:xfrm>
            <a:off x="6618169" y="3493887"/>
            <a:ext cx="25799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7E7E7E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7,5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520840" y="2919779"/>
            <a:ext cx="233349" cy="167118"/>
          </a:xfrm>
          <a:custGeom>
            <a:avLst/>
            <a:gdLst/>
            <a:ahLst/>
            <a:cxnLst/>
            <a:rect l="l" t="t" r="r" b="b"/>
            <a:pathLst>
              <a:path w="384809" h="275589">
                <a:moveTo>
                  <a:pt x="384490" y="0"/>
                </a:moveTo>
                <a:lnTo>
                  <a:pt x="0" y="0"/>
                </a:lnTo>
                <a:lnTo>
                  <a:pt x="0" y="275174"/>
                </a:lnTo>
                <a:lnTo>
                  <a:pt x="384490" y="275174"/>
                </a:lnTo>
                <a:lnTo>
                  <a:pt x="384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 txBox="1"/>
          <p:nvPr/>
        </p:nvSpPr>
        <p:spPr>
          <a:xfrm>
            <a:off x="7532061" y="2914490"/>
            <a:ext cx="211400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2,8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367362" y="2557854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 txBox="1"/>
          <p:nvPr/>
        </p:nvSpPr>
        <p:spPr>
          <a:xfrm>
            <a:off x="8378710" y="2552566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7E7E7E"/>
                </a:solidFill>
                <a:latin typeface="Trebuchet MS"/>
                <a:cs typeface="Trebuchet MS"/>
              </a:rPr>
              <a:t>10,4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251220" y="2257648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 txBox="1"/>
          <p:nvPr/>
        </p:nvSpPr>
        <p:spPr>
          <a:xfrm>
            <a:off x="9262568" y="2252549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7E7E7E"/>
                </a:solidFill>
                <a:latin typeface="Trebuchet MS"/>
                <a:cs typeface="Trebuchet MS"/>
              </a:rPr>
              <a:t>16,7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172414" y="2767389"/>
            <a:ext cx="233349" cy="167118"/>
          </a:xfrm>
          <a:custGeom>
            <a:avLst/>
            <a:gdLst/>
            <a:ahLst/>
            <a:cxnLst/>
            <a:rect l="l" t="t" r="r" b="b"/>
            <a:pathLst>
              <a:path w="384809" h="275589">
                <a:moveTo>
                  <a:pt x="384490" y="0"/>
                </a:moveTo>
                <a:lnTo>
                  <a:pt x="0" y="0"/>
                </a:lnTo>
                <a:lnTo>
                  <a:pt x="0" y="275174"/>
                </a:lnTo>
                <a:lnTo>
                  <a:pt x="384490" y="275174"/>
                </a:lnTo>
                <a:lnTo>
                  <a:pt x="3844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9" name="object 59"/>
          <p:cNvSpPr txBox="1"/>
          <p:nvPr/>
        </p:nvSpPr>
        <p:spPr>
          <a:xfrm>
            <a:off x="10183888" y="2762101"/>
            <a:ext cx="211400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9,2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1032652" y="3415044"/>
            <a:ext cx="280712" cy="167118"/>
          </a:xfrm>
          <a:custGeom>
            <a:avLst/>
            <a:gdLst/>
            <a:ahLst/>
            <a:cxnLst/>
            <a:rect l="l" t="t" r="r" b="b"/>
            <a:pathLst>
              <a:path w="462915" h="275589">
                <a:moveTo>
                  <a:pt x="462394" y="0"/>
                </a:moveTo>
                <a:lnTo>
                  <a:pt x="0" y="0"/>
                </a:lnTo>
                <a:lnTo>
                  <a:pt x="0" y="275174"/>
                </a:lnTo>
                <a:lnTo>
                  <a:pt x="462394" y="275174"/>
                </a:lnTo>
                <a:lnTo>
                  <a:pt x="462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1" name="object 61"/>
          <p:cNvSpPr txBox="1"/>
          <p:nvPr/>
        </p:nvSpPr>
        <p:spPr>
          <a:xfrm>
            <a:off x="11044125" y="3409756"/>
            <a:ext cx="25799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7E7E7E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7E7E7E"/>
                </a:solidFill>
                <a:latin typeface="Trebuchet MS"/>
                <a:cs typeface="Trebuchet MS"/>
              </a:rPr>
              <a:t>7,6</a:t>
            </a:r>
            <a:endParaRPr sz="1001">
              <a:latin typeface="Trebuchet MS"/>
              <a:cs typeface="Trebuchet MS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333072" y="2588877"/>
            <a:ext cx="8958527" cy="621494"/>
            <a:chOff x="2197629" y="4269250"/>
            <a:chExt cx="14773275" cy="1024890"/>
          </a:xfrm>
        </p:grpSpPr>
        <p:sp>
          <p:nvSpPr>
            <p:cNvPr id="63" name="object 63"/>
            <p:cNvSpPr/>
            <p:nvPr/>
          </p:nvSpPr>
          <p:spPr>
            <a:xfrm>
              <a:off x="15504031" y="4287042"/>
              <a:ext cx="0" cy="153670"/>
            </a:xfrm>
            <a:custGeom>
              <a:avLst/>
              <a:gdLst/>
              <a:ahLst/>
              <a:cxnLst/>
              <a:rect l="l" t="t" r="r" b="b"/>
              <a:pathLst>
                <a:path h="153670">
                  <a:moveTo>
                    <a:pt x="0" y="0"/>
                  </a:moveTo>
                  <a:lnTo>
                    <a:pt x="0" y="153450"/>
                  </a:lnTo>
                </a:path>
              </a:pathLst>
            </a:custGeom>
            <a:ln w="1790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6896239" y="4273377"/>
              <a:ext cx="70485" cy="152400"/>
            </a:xfrm>
            <a:custGeom>
              <a:avLst/>
              <a:gdLst/>
              <a:ahLst/>
              <a:cxnLst/>
              <a:rect l="l" t="t" r="r" b="b"/>
              <a:pathLst>
                <a:path w="70484" h="152400">
                  <a:moveTo>
                    <a:pt x="70364" y="152037"/>
                  </a:moveTo>
                  <a:lnTo>
                    <a:pt x="0" y="0"/>
                  </a:lnTo>
                </a:path>
              </a:pathLst>
            </a:custGeom>
            <a:ln w="7853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5" name="object 65"/>
            <p:cNvSpPr/>
            <p:nvPr/>
          </p:nvSpPr>
          <p:spPr>
            <a:xfrm>
              <a:off x="2197629" y="5019742"/>
              <a:ext cx="386080" cy="274320"/>
            </a:xfrm>
            <a:custGeom>
              <a:avLst/>
              <a:gdLst/>
              <a:ahLst/>
              <a:cxnLst/>
              <a:rect l="l" t="t" r="r" b="b"/>
              <a:pathLst>
                <a:path w="386080" h="274320">
                  <a:moveTo>
                    <a:pt x="385747" y="0"/>
                  </a:moveTo>
                  <a:lnTo>
                    <a:pt x="0" y="0"/>
                  </a:lnTo>
                  <a:lnTo>
                    <a:pt x="0" y="273918"/>
                  </a:lnTo>
                  <a:lnTo>
                    <a:pt x="385747" y="273918"/>
                  </a:lnTo>
                  <a:lnTo>
                    <a:pt x="385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1344419" y="3038091"/>
            <a:ext cx="211786" cy="16218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001" b="1" spc="-15" dirty="0">
                <a:solidFill>
                  <a:srgbClr val="006A6B"/>
                </a:solidFill>
                <a:latin typeface="Trebuchet MS"/>
                <a:cs typeface="Trebuchet MS"/>
              </a:rPr>
              <a:t>0,2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194072" y="3095788"/>
            <a:ext cx="279942" cy="167118"/>
          </a:xfrm>
          <a:custGeom>
            <a:avLst/>
            <a:gdLst/>
            <a:ahLst/>
            <a:cxnLst/>
            <a:rect l="l" t="t" r="r" b="b"/>
            <a:pathLst>
              <a:path w="461645" h="275589">
                <a:moveTo>
                  <a:pt x="461137" y="0"/>
                </a:moveTo>
                <a:lnTo>
                  <a:pt x="0" y="0"/>
                </a:lnTo>
                <a:lnTo>
                  <a:pt x="0" y="275174"/>
                </a:lnTo>
                <a:lnTo>
                  <a:pt x="461137" y="275174"/>
                </a:lnTo>
                <a:lnTo>
                  <a:pt x="461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8" name="object 68"/>
          <p:cNvSpPr txBox="1"/>
          <p:nvPr/>
        </p:nvSpPr>
        <p:spPr>
          <a:xfrm>
            <a:off x="2204657" y="3090691"/>
            <a:ext cx="25799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006A6B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006A6B"/>
                </a:solidFill>
                <a:latin typeface="Trebuchet MS"/>
                <a:cs typeface="Trebuchet MS"/>
              </a:rPr>
              <a:t>0,9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040594" y="3738871"/>
            <a:ext cx="354644" cy="167118"/>
          </a:xfrm>
          <a:custGeom>
            <a:avLst/>
            <a:gdLst/>
            <a:ahLst/>
            <a:cxnLst/>
            <a:rect l="l" t="t" r="r" b="b"/>
            <a:pathLst>
              <a:path w="584835" h="275589">
                <a:moveTo>
                  <a:pt x="584275" y="0"/>
                </a:moveTo>
                <a:lnTo>
                  <a:pt x="0" y="0"/>
                </a:lnTo>
                <a:lnTo>
                  <a:pt x="0" y="275174"/>
                </a:lnTo>
                <a:lnTo>
                  <a:pt x="584275" y="275174"/>
                </a:lnTo>
                <a:lnTo>
                  <a:pt x="584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0" name="object 70"/>
          <p:cNvSpPr txBox="1"/>
          <p:nvPr/>
        </p:nvSpPr>
        <p:spPr>
          <a:xfrm>
            <a:off x="3051306" y="3733430"/>
            <a:ext cx="332696" cy="16218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001" b="1" dirty="0">
                <a:solidFill>
                  <a:srgbClr val="006A6B"/>
                </a:solidFill>
                <a:latin typeface="Trebuchet MS"/>
                <a:cs typeface="Trebuchet MS"/>
              </a:rPr>
              <a:t>-</a:t>
            </a: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14,4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984646" y="3672582"/>
            <a:ext cx="234119" cy="166348"/>
          </a:xfrm>
          <a:custGeom>
            <a:avLst/>
            <a:gdLst/>
            <a:ahLst/>
            <a:cxnLst/>
            <a:rect l="l" t="t" r="r" b="b"/>
            <a:pathLst>
              <a:path w="386079" h="274320">
                <a:moveTo>
                  <a:pt x="385747" y="0"/>
                </a:moveTo>
                <a:lnTo>
                  <a:pt x="0" y="0"/>
                </a:lnTo>
                <a:lnTo>
                  <a:pt x="0" y="273918"/>
                </a:lnTo>
                <a:lnTo>
                  <a:pt x="385747" y="273918"/>
                </a:lnTo>
                <a:lnTo>
                  <a:pt x="385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2" name="object 72"/>
          <p:cNvSpPr txBox="1"/>
          <p:nvPr/>
        </p:nvSpPr>
        <p:spPr>
          <a:xfrm>
            <a:off x="3996311" y="3667040"/>
            <a:ext cx="211400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dirty="0">
                <a:solidFill>
                  <a:srgbClr val="006A6B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006A6B"/>
                </a:solidFill>
                <a:latin typeface="Trebuchet MS"/>
                <a:cs typeface="Trebuchet MS"/>
              </a:rPr>
              <a:t>13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883743" y="3440950"/>
            <a:ext cx="280712" cy="166348"/>
          </a:xfrm>
          <a:custGeom>
            <a:avLst/>
            <a:gdLst/>
            <a:ahLst/>
            <a:cxnLst/>
            <a:rect l="l" t="t" r="r" b="b"/>
            <a:pathLst>
              <a:path w="462915" h="274320">
                <a:moveTo>
                  <a:pt x="462394" y="0"/>
                </a:moveTo>
                <a:lnTo>
                  <a:pt x="0" y="0"/>
                </a:lnTo>
                <a:lnTo>
                  <a:pt x="0" y="273918"/>
                </a:lnTo>
                <a:lnTo>
                  <a:pt x="462394" y="273918"/>
                </a:lnTo>
                <a:lnTo>
                  <a:pt x="4623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4" name="object 74"/>
          <p:cNvSpPr txBox="1"/>
          <p:nvPr/>
        </p:nvSpPr>
        <p:spPr>
          <a:xfrm>
            <a:off x="4894772" y="3435256"/>
            <a:ext cx="258378" cy="16218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001" b="1" dirty="0">
                <a:solidFill>
                  <a:srgbClr val="006A6B"/>
                </a:solidFill>
                <a:latin typeface="Trebuchet MS"/>
                <a:cs typeface="Trebuchet MS"/>
              </a:rPr>
              <a:t>-</a:t>
            </a:r>
            <a:r>
              <a:rPr sz="1001" b="1" spc="-15" dirty="0">
                <a:solidFill>
                  <a:srgbClr val="006A6B"/>
                </a:solidFill>
                <a:latin typeface="Trebuchet MS"/>
                <a:cs typeface="Trebuchet MS"/>
              </a:rPr>
              <a:t>7,4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715788" y="2362796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6" name="object 76"/>
          <p:cNvSpPr txBox="1"/>
          <p:nvPr/>
        </p:nvSpPr>
        <p:spPr>
          <a:xfrm>
            <a:off x="5726819" y="2357254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14,5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6599646" y="2419942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8" name="object 78"/>
          <p:cNvSpPr txBox="1"/>
          <p:nvPr/>
        </p:nvSpPr>
        <p:spPr>
          <a:xfrm>
            <a:off x="6610676" y="2414400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13,3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483504" y="2153260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0" name="object 80"/>
          <p:cNvSpPr txBox="1"/>
          <p:nvPr/>
        </p:nvSpPr>
        <p:spPr>
          <a:xfrm>
            <a:off x="7494725" y="2147718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18,9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8367362" y="2419942"/>
            <a:ext cx="308052" cy="167118"/>
          </a:xfrm>
          <a:custGeom>
            <a:avLst/>
            <a:gdLst/>
            <a:ahLst/>
            <a:cxnLst/>
            <a:rect l="l" t="t" r="r" b="b"/>
            <a:pathLst>
              <a:path w="508000" h="275589">
                <a:moveTo>
                  <a:pt x="507628" y="0"/>
                </a:moveTo>
                <a:lnTo>
                  <a:pt x="0" y="0"/>
                </a:lnTo>
                <a:lnTo>
                  <a:pt x="0" y="275174"/>
                </a:lnTo>
                <a:lnTo>
                  <a:pt x="507628" y="275174"/>
                </a:lnTo>
                <a:lnTo>
                  <a:pt x="507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2" name="object 82"/>
          <p:cNvSpPr txBox="1"/>
          <p:nvPr/>
        </p:nvSpPr>
        <p:spPr>
          <a:xfrm>
            <a:off x="8378710" y="2414400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13,3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244362" y="2692719"/>
            <a:ext cx="308822" cy="167118"/>
          </a:xfrm>
          <a:custGeom>
            <a:avLst/>
            <a:gdLst/>
            <a:ahLst/>
            <a:cxnLst/>
            <a:rect l="l" t="t" r="r" b="b"/>
            <a:pathLst>
              <a:path w="509269" h="275589">
                <a:moveTo>
                  <a:pt x="508885" y="0"/>
                </a:moveTo>
                <a:lnTo>
                  <a:pt x="0" y="0"/>
                </a:lnTo>
                <a:lnTo>
                  <a:pt x="0" y="275174"/>
                </a:lnTo>
                <a:lnTo>
                  <a:pt x="508885" y="275174"/>
                </a:lnTo>
                <a:lnTo>
                  <a:pt x="5088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4" name="object 84"/>
          <p:cNvSpPr txBox="1"/>
          <p:nvPr/>
        </p:nvSpPr>
        <p:spPr>
          <a:xfrm>
            <a:off x="9256345" y="2687431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13,7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0153365" y="2424513"/>
            <a:ext cx="186756" cy="167118"/>
          </a:xfrm>
          <a:custGeom>
            <a:avLst/>
            <a:gdLst/>
            <a:ahLst/>
            <a:cxnLst/>
            <a:rect l="l" t="t" r="r" b="b"/>
            <a:pathLst>
              <a:path w="307975" h="275589">
                <a:moveTo>
                  <a:pt x="307844" y="0"/>
                </a:moveTo>
                <a:lnTo>
                  <a:pt x="0" y="0"/>
                </a:lnTo>
                <a:lnTo>
                  <a:pt x="0" y="275174"/>
                </a:lnTo>
                <a:lnTo>
                  <a:pt x="307844" y="275174"/>
                </a:lnTo>
                <a:lnTo>
                  <a:pt x="3078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6" name="object 86"/>
          <p:cNvSpPr txBox="1"/>
          <p:nvPr/>
        </p:nvSpPr>
        <p:spPr>
          <a:xfrm>
            <a:off x="10164395" y="2419225"/>
            <a:ext cx="164808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5" dirty="0">
                <a:solidFill>
                  <a:srgbClr val="006A6B"/>
                </a:solidFill>
                <a:latin typeface="Trebuchet MS"/>
                <a:cs typeface="Trebuchet MS"/>
              </a:rPr>
              <a:t>12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030602" y="2023966"/>
            <a:ext cx="286103" cy="16179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001" b="1" spc="-12" dirty="0">
                <a:solidFill>
                  <a:srgbClr val="006A6B"/>
                </a:solidFill>
                <a:latin typeface="Trebuchet MS"/>
                <a:cs typeface="Trebuchet MS"/>
              </a:rPr>
              <a:t>21,5</a:t>
            </a:r>
            <a:endParaRPr sz="1001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824899" y="4148082"/>
            <a:ext cx="123221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dirty="0">
                <a:solidFill>
                  <a:srgbClr val="585858"/>
                </a:solidFill>
                <a:latin typeface="Trebuchet MS"/>
                <a:cs typeface="Trebuchet MS"/>
              </a:rPr>
              <a:t>-</a:t>
            </a: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20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24899" y="3910100"/>
            <a:ext cx="123221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dirty="0">
                <a:solidFill>
                  <a:srgbClr val="585858"/>
                </a:solidFill>
                <a:latin typeface="Trebuchet MS"/>
                <a:cs typeface="Trebuchet MS"/>
              </a:rPr>
              <a:t>-</a:t>
            </a: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15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24899" y="3671865"/>
            <a:ext cx="123221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dirty="0">
                <a:solidFill>
                  <a:srgbClr val="585858"/>
                </a:solidFill>
                <a:latin typeface="Trebuchet MS"/>
                <a:cs typeface="Trebuchet MS"/>
              </a:rPr>
              <a:t>-</a:t>
            </a: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10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864710" y="3433694"/>
            <a:ext cx="83944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dirty="0">
                <a:solidFill>
                  <a:srgbClr val="585858"/>
                </a:solidFill>
                <a:latin typeface="Trebuchet MS"/>
                <a:cs typeface="Trebuchet MS"/>
              </a:rPr>
              <a:t>-</a:t>
            </a:r>
            <a:r>
              <a:rPr sz="576" spc="-30" dirty="0">
                <a:solidFill>
                  <a:srgbClr val="585858"/>
                </a:solidFill>
                <a:latin typeface="Trebuchet MS"/>
                <a:cs typeface="Trebuchet MS"/>
              </a:rPr>
              <a:t>5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892585" y="3195648"/>
            <a:ext cx="55449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spc="-30" dirty="0">
                <a:solidFill>
                  <a:srgbClr val="585858"/>
                </a:solidFill>
                <a:latin typeface="Trebuchet MS"/>
                <a:cs typeface="Trebuchet MS"/>
              </a:rPr>
              <a:t>0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892585" y="2957477"/>
            <a:ext cx="55449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spc="-30" dirty="0">
                <a:solidFill>
                  <a:srgbClr val="585858"/>
                </a:solidFill>
                <a:latin typeface="Trebuchet MS"/>
                <a:cs typeface="Trebuchet MS"/>
              </a:rPr>
              <a:t>5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52837" y="2719152"/>
            <a:ext cx="94726" cy="10022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606" spc="-15" dirty="0">
                <a:solidFill>
                  <a:srgbClr val="585858"/>
                </a:solidFill>
                <a:latin typeface="Trebuchet MS"/>
                <a:cs typeface="Trebuchet MS"/>
              </a:rPr>
              <a:t>10</a:t>
            </a:r>
            <a:endParaRPr sz="606">
              <a:latin typeface="Trebuchet MS"/>
              <a:cs typeface="Trebuchet MS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52837" y="2481260"/>
            <a:ext cx="94726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15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52837" y="2243088"/>
            <a:ext cx="94726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20</a:t>
            </a:r>
            <a:endParaRPr sz="576">
              <a:latin typeface="Trebuchet MS"/>
              <a:cs typeface="Trebuchet MS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52837" y="2005044"/>
            <a:ext cx="94726" cy="99501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576" spc="-15" dirty="0">
                <a:solidFill>
                  <a:srgbClr val="585858"/>
                </a:solidFill>
                <a:latin typeface="Trebuchet MS"/>
                <a:cs typeface="Trebuchet MS"/>
              </a:rPr>
              <a:t>25</a:t>
            </a:r>
            <a:endParaRPr sz="576">
              <a:latin typeface="Trebuchet MS"/>
              <a:cs typeface="Trebuchet MS"/>
            </a:endParaRPr>
          </a:p>
        </p:txBody>
      </p:sp>
      <p:pic>
        <p:nvPicPr>
          <p:cNvPr id="98" name="Imagem 97">
            <a:extLst>
              <a:ext uri="{FF2B5EF4-FFF2-40B4-BE49-F238E27FC236}">
                <a16:creationId xmlns:a16="http://schemas.microsoft.com/office/drawing/2014/main" id="{65D9F280-F465-40A5-B669-C94B734F8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419" y="56512"/>
            <a:ext cx="1381125" cy="6381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8D326133-EA06-46BA-BE4B-D126B58BF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  <a:t>Conselho Gestor – HMMD 2024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</a:br>
            <a:r>
              <a:rPr lang="pt-BR" sz="53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  <a:t>CERTIFICAÇÃO PLANETREE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03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B118B15-4658-44C7-A77C-399F16B3E8F3}"/>
              </a:ext>
            </a:extLst>
          </p:cNvPr>
          <p:cNvSpPr/>
          <p:nvPr/>
        </p:nvSpPr>
        <p:spPr>
          <a:xfrm>
            <a:off x="698193" y="404622"/>
            <a:ext cx="8884973" cy="377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 - PLANETREE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8E6DE29-08F4-41CA-8C67-01B3CC3050FB}"/>
              </a:ext>
            </a:extLst>
          </p:cNvPr>
          <p:cNvSpPr/>
          <p:nvPr/>
        </p:nvSpPr>
        <p:spPr>
          <a:xfrm>
            <a:off x="6377037" y="1571145"/>
            <a:ext cx="6068634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Consultivo de Pacientes e Familiares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CC87802-7034-4F4D-9E67-EFBC29FD0233}"/>
              </a:ext>
            </a:extLst>
          </p:cNvPr>
          <p:cNvSpPr/>
          <p:nvPr/>
        </p:nvSpPr>
        <p:spPr>
          <a:xfrm>
            <a:off x="5602297" y="2111582"/>
            <a:ext cx="6422434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 </a:t>
            </a:r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Cuidado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18CD505-FB3F-4FED-A6DE-3C62CDB3C8D1}"/>
              </a:ext>
            </a:extLst>
          </p:cNvPr>
          <p:cNvSpPr/>
          <p:nvPr/>
        </p:nvSpPr>
        <p:spPr>
          <a:xfrm>
            <a:off x="5602297" y="2648773"/>
            <a:ext cx="7188659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</a:t>
            </a: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Processos em </a:t>
            </a:r>
            <a:r>
              <a:rPr lang="pt-B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768F6C9-E9C8-47B2-8AFB-43230B8BC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455" y="1498389"/>
            <a:ext cx="4197273" cy="13173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B8410A-1892-4641-999A-D0383616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55" y="4679641"/>
            <a:ext cx="4197274" cy="13173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1D1C1F8-8443-46A2-8FE2-B13A28E6F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297" y="1349022"/>
            <a:ext cx="1144924" cy="15991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2C99F70-4665-4192-9967-E44C2BFCD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297" y="4397873"/>
            <a:ext cx="1144924" cy="159910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EFD7B929-EC5A-4783-B822-7C7AB9205107}"/>
              </a:ext>
            </a:extLst>
          </p:cNvPr>
          <p:cNvSpPr/>
          <p:nvPr/>
        </p:nvSpPr>
        <p:spPr>
          <a:xfrm>
            <a:off x="6376266" y="4524222"/>
            <a:ext cx="6068634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Consultivo de Pacientes e Familiares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62F4868-12DB-42F5-9D71-9C1D2DC5944E}"/>
              </a:ext>
            </a:extLst>
          </p:cNvPr>
          <p:cNvSpPr/>
          <p:nvPr/>
        </p:nvSpPr>
        <p:spPr>
          <a:xfrm>
            <a:off x="5599769" y="5139502"/>
            <a:ext cx="6422434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Comitê Governança do Cuidado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8FAEEB0-9B10-4FF8-BE5A-DD5FF4B908D7}"/>
              </a:ext>
            </a:extLst>
          </p:cNvPr>
          <p:cNvSpPr/>
          <p:nvPr/>
        </p:nvSpPr>
        <p:spPr>
          <a:xfrm>
            <a:off x="5475113" y="5754782"/>
            <a:ext cx="7188659" cy="2947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Estruturas e Processos em </a:t>
            </a:r>
            <a:r>
              <a:rPr lang="pt-BR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Co-Design</a:t>
            </a: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7663FDD-DE6B-4147-A5FF-5DE108EF4BC7}"/>
              </a:ext>
            </a:extLst>
          </p:cNvPr>
          <p:cNvSpPr/>
          <p:nvPr/>
        </p:nvSpPr>
        <p:spPr>
          <a:xfrm>
            <a:off x="171848" y="2055996"/>
            <a:ext cx="908243" cy="4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DB81C20-9524-4C90-915D-E89D1790B818}"/>
              </a:ext>
            </a:extLst>
          </p:cNvPr>
          <p:cNvSpPr/>
          <p:nvPr/>
        </p:nvSpPr>
        <p:spPr>
          <a:xfrm>
            <a:off x="169797" y="5256870"/>
            <a:ext cx="908243" cy="4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0EC8F59A-DFF9-4A17-9588-74FE92A6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498389"/>
            <a:ext cx="4197273" cy="131734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2F2DCD4-97DB-4F3D-8A5E-6FD490C3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4679641"/>
            <a:ext cx="4197274" cy="1317341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72C805E-CCED-4C1E-85AD-494187C151DB}"/>
              </a:ext>
            </a:extLst>
          </p:cNvPr>
          <p:cNvSpPr/>
          <p:nvPr/>
        </p:nvSpPr>
        <p:spPr>
          <a:xfrm>
            <a:off x="179671" y="2055996"/>
            <a:ext cx="908243" cy="4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DA2D0C2-3C07-49BE-A1E4-20540ED0B7BC}"/>
              </a:ext>
            </a:extLst>
          </p:cNvPr>
          <p:cNvSpPr/>
          <p:nvPr/>
        </p:nvSpPr>
        <p:spPr>
          <a:xfrm>
            <a:off x="177620" y="5256870"/>
            <a:ext cx="908243" cy="441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9E7128C-C696-48E6-A13D-CFE26C717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0404" y="26642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52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5BE38A96-FA74-4BA7-81FD-A4201FACE879}"/>
              </a:ext>
            </a:extLst>
          </p:cNvPr>
          <p:cNvSpPr/>
          <p:nvPr/>
        </p:nvSpPr>
        <p:spPr>
          <a:xfrm>
            <a:off x="6770712" y="927550"/>
            <a:ext cx="5592342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Acesso em tempo real a informações pessoais de saúde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CC72AA-C925-4533-BA16-2544C6BB0A97}"/>
              </a:ext>
            </a:extLst>
          </p:cNvPr>
          <p:cNvSpPr/>
          <p:nvPr/>
        </p:nvSpPr>
        <p:spPr>
          <a:xfrm>
            <a:off x="6194370" y="1549458"/>
            <a:ext cx="6296910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Transições de cuidado centrado na pessoa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E8B0292-CF13-4689-9E03-48618A07225D}"/>
              </a:ext>
            </a:extLst>
          </p:cNvPr>
          <p:cNvSpPr/>
          <p:nvPr/>
        </p:nvSpPr>
        <p:spPr>
          <a:xfrm>
            <a:off x="6740027" y="2131818"/>
            <a:ext cx="6097875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proativa de oportunidades de envolvimento para todos os usuários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8635FEE-0B8F-43D1-858A-3F319BBEB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026" y="1013254"/>
            <a:ext cx="1152686" cy="16099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13DC3E2-BE87-4AE6-80EA-EA5D9E9C1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895" y="4218527"/>
            <a:ext cx="1152686" cy="160995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B36CCE3-06AB-4229-8D07-11FBFFD2AEEE}"/>
              </a:ext>
            </a:extLst>
          </p:cNvPr>
          <p:cNvSpPr/>
          <p:nvPr/>
        </p:nvSpPr>
        <p:spPr>
          <a:xfrm>
            <a:off x="6770712" y="4204369"/>
            <a:ext cx="5950024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Antecipado de Cuidados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494F5FF-7434-4AD9-8202-D2DD40E6B30C}"/>
              </a:ext>
            </a:extLst>
          </p:cNvPr>
          <p:cNvSpPr/>
          <p:nvPr/>
        </p:nvSpPr>
        <p:spPr>
          <a:xfrm>
            <a:off x="6770712" y="4809987"/>
            <a:ext cx="5545127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Protegendo e Promovendo o Bem-Estar da Equipe de Trabalho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5B70C86-150D-4004-929A-8D62CD2FE600}"/>
              </a:ext>
            </a:extLst>
          </p:cNvPr>
          <p:cNvSpPr/>
          <p:nvPr/>
        </p:nvSpPr>
        <p:spPr>
          <a:xfrm>
            <a:off x="5314895" y="5480132"/>
            <a:ext cx="7048159" cy="611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Tomada de decisão compartilhada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E043EC3-D5C4-4536-A938-EA2A3D617B4E}"/>
              </a:ext>
            </a:extLst>
          </p:cNvPr>
          <p:cNvSpPr/>
          <p:nvPr/>
        </p:nvSpPr>
        <p:spPr>
          <a:xfrm>
            <a:off x="-27541" y="1232826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244248AB-E668-4D6E-836B-6E13CE1CE9E9}"/>
              </a:ext>
            </a:extLst>
          </p:cNvPr>
          <p:cNvSpPr/>
          <p:nvPr/>
        </p:nvSpPr>
        <p:spPr>
          <a:xfrm>
            <a:off x="-29592" y="443370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8BB4A98-AB32-4969-BDCA-ACCB94FE6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163" y="1196752"/>
            <a:ext cx="4580258" cy="142645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BFB69F1-3CC3-46A8-B41A-43CE78551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97" y="4204369"/>
            <a:ext cx="4580259" cy="1487108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16D1673-E161-4605-801A-B2036226AF6C}"/>
              </a:ext>
            </a:extLst>
          </p:cNvPr>
          <p:cNvSpPr/>
          <p:nvPr/>
        </p:nvSpPr>
        <p:spPr>
          <a:xfrm>
            <a:off x="698193" y="404622"/>
            <a:ext cx="8884973" cy="377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 - PLANETREE</a:t>
            </a:r>
          </a:p>
        </p:txBody>
      </p:sp>
    </p:spTree>
    <p:extLst>
      <p:ext uri="{BB962C8B-B14F-4D97-AF65-F5344CB8AC3E}">
        <p14:creationId xmlns:p14="http://schemas.microsoft.com/office/powerpoint/2010/main" val="1594677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EDEE0F5-2811-4F82-94DE-10ADCCFF214B}"/>
              </a:ext>
            </a:extLst>
          </p:cNvPr>
          <p:cNvSpPr/>
          <p:nvPr/>
        </p:nvSpPr>
        <p:spPr>
          <a:xfrm>
            <a:off x="7353215" y="1022946"/>
            <a:ext cx="4838785" cy="495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e Metodologia de Melhoria da Qualidade do CCP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99607CD-21CD-49C7-949C-3F1A4EBE8847}"/>
              </a:ext>
            </a:extLst>
          </p:cNvPr>
          <p:cNvSpPr/>
          <p:nvPr/>
        </p:nvSpPr>
        <p:spPr>
          <a:xfrm>
            <a:off x="7313748" y="1808729"/>
            <a:ext cx="4838786" cy="495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Adoção de metodologias para obtenção de dados qualitativos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291ECE8-D661-424F-A6C5-E32770C93B15}"/>
              </a:ext>
            </a:extLst>
          </p:cNvPr>
          <p:cNvSpPr/>
          <p:nvPr/>
        </p:nvSpPr>
        <p:spPr>
          <a:xfrm>
            <a:off x="7321342" y="2511799"/>
            <a:ext cx="4870658" cy="495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Melhoria da Qualidade do CCP em Qualidade Clínica e Segurança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1B301F5-C7CE-4FC7-9FBC-BC3CBFA2C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006" y="1257222"/>
            <a:ext cx="1047883" cy="1463572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1F5A702E-B214-40D2-AABF-198E01E12238}"/>
              </a:ext>
            </a:extLst>
          </p:cNvPr>
          <p:cNvSpPr/>
          <p:nvPr/>
        </p:nvSpPr>
        <p:spPr>
          <a:xfrm>
            <a:off x="193606" y="1518476"/>
            <a:ext cx="831262" cy="741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7394E66-1120-4575-A1C5-080491B11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797" y="1340768"/>
            <a:ext cx="4442676" cy="127791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370AEA6F-BF4C-4ACF-9939-D21FFA7F7EF5}"/>
              </a:ext>
            </a:extLst>
          </p:cNvPr>
          <p:cNvSpPr/>
          <p:nvPr/>
        </p:nvSpPr>
        <p:spPr>
          <a:xfrm>
            <a:off x="698193" y="404622"/>
            <a:ext cx="8884973" cy="377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DRIVERS - PLANETREE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F7BA8DBE-4DE5-4E5B-A44D-A4BC434CA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902" y="3269533"/>
            <a:ext cx="2624372" cy="260937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A3B29F4-7646-4D4B-AF63-5B05B42D7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237" y="3267943"/>
            <a:ext cx="2068854" cy="260659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3772C73-4CB5-455F-8D1F-494B534D51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564" y="4383007"/>
            <a:ext cx="3747623" cy="199184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8F25CA7A-EB32-49F3-BA18-BF512C733B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578" y="2636734"/>
            <a:ext cx="2866225" cy="193450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6DC4948-9B11-4650-93D8-CE9B069B89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8614" y="4186907"/>
            <a:ext cx="1728812" cy="207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8D326133-EA06-46BA-BE4B-D126B58BF0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sz="4900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  <a:t>Conselho Gestor – HMMD 2024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</a:br>
            <a:r>
              <a:rPr lang="pt-BR" sz="53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</a:rPr>
              <a:t>PROJETO LEAN AMBULATÓRIO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9544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863E6D-2C46-4421-914C-9BDA77795DE1}"/>
              </a:ext>
            </a:extLst>
          </p:cNvPr>
          <p:cNvSpPr txBox="1"/>
          <p:nvPr/>
        </p:nvSpPr>
        <p:spPr>
          <a:xfrm>
            <a:off x="84314" y="37062"/>
            <a:ext cx="1210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Revisão do Fluxo de Atendimento Ambulatorial no HMMD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DD329D1-3FA9-4AC4-9F4D-A08E4CF9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18" y="825390"/>
            <a:ext cx="11246566" cy="52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12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863E6D-2C46-4421-914C-9BDA77795DE1}"/>
              </a:ext>
            </a:extLst>
          </p:cNvPr>
          <p:cNvSpPr txBox="1"/>
          <p:nvPr/>
        </p:nvSpPr>
        <p:spPr>
          <a:xfrm>
            <a:off x="84314" y="37062"/>
            <a:ext cx="1210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Revisão do Fluxo de Atendimento Ambulatorial no HMMD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7465C8-16E4-4503-AC40-ABDE2ADA4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556304"/>
            <a:ext cx="11002633" cy="539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25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863E6D-2C46-4421-914C-9BDA77795DE1}"/>
              </a:ext>
            </a:extLst>
          </p:cNvPr>
          <p:cNvSpPr txBox="1"/>
          <p:nvPr/>
        </p:nvSpPr>
        <p:spPr>
          <a:xfrm>
            <a:off x="84314" y="37062"/>
            <a:ext cx="1210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Revisão do Fluxo de Atendimento Ambulatorial no HMMD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5A64296-6953-4FDD-B3FE-3FD9CFE5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108"/>
            <a:ext cx="12192000" cy="56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99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11468"/>
            <a:ext cx="10297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25/12</a:t>
            </a:r>
            <a:r>
              <a:rPr lang="pt-BR" sz="28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 – Entrega de Presentes</a:t>
            </a:r>
            <a:endParaRPr lang="pt-BR" sz="28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82D58A-7F69-4754-8984-7AA0106DE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30"/>
          <a:stretch/>
        </p:blipFill>
        <p:spPr>
          <a:xfrm>
            <a:off x="551384" y="1152109"/>
            <a:ext cx="3057656" cy="360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9E274D-EAE3-4739-91ED-889B6CE71B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00"/>
          <a:stretch/>
        </p:blipFill>
        <p:spPr>
          <a:xfrm>
            <a:off x="7824192" y="1182264"/>
            <a:ext cx="3100162" cy="3542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C58080E-7A15-4B0D-B2B8-C80992590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18" r="10502"/>
          <a:stretch/>
        </p:blipFill>
        <p:spPr>
          <a:xfrm>
            <a:off x="3808012" y="1166279"/>
            <a:ext cx="3841939" cy="360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277FDB-05BA-49B6-BCA6-1D62768BEAAC}"/>
              </a:ext>
            </a:extLst>
          </p:cNvPr>
          <p:cNvSpPr txBox="1"/>
          <p:nvPr/>
        </p:nvSpPr>
        <p:spPr>
          <a:xfrm>
            <a:off x="394691" y="5214071"/>
            <a:ext cx="107291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6A6B"/>
                </a:solidFill>
                <a:latin typeface="Trebuchet MS" panose="020B0603020202020204" pitchFamily="34" charset="0"/>
              </a:rPr>
              <a:t>Há três anos, seguimos com o propósito de levar carinho e acolhimento aos nossos pacientes. Proporcionando momentos de alegria e emoção. Cada sorriso de agradecimento e lágrima sincera reforça nossa missão de sermos melhores a cada dia.</a:t>
            </a:r>
          </a:p>
        </p:txBody>
      </p:sp>
    </p:spTree>
    <p:extLst>
      <p:ext uri="{BB962C8B-B14F-4D97-AF65-F5344CB8AC3E}">
        <p14:creationId xmlns:p14="http://schemas.microsoft.com/office/powerpoint/2010/main" val="2427280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87A069E-46A5-4239-9474-47904A470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10141"/>
            <a:ext cx="1127448" cy="8082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863E6D-2C46-4421-914C-9BDA77795DE1}"/>
              </a:ext>
            </a:extLst>
          </p:cNvPr>
          <p:cNvSpPr txBox="1"/>
          <p:nvPr/>
        </p:nvSpPr>
        <p:spPr>
          <a:xfrm>
            <a:off x="84314" y="37062"/>
            <a:ext cx="12107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/>
              <a:t>Revisão do Fluxo de Atendimento Ambulatorial no HMMD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3A1B99D-2405-4898-93A9-3E6E31026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0" y="560282"/>
            <a:ext cx="12015055" cy="538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13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/ Michele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Retorno Último Encontro:  Fluxo do Paciente / Informações do Processo de Alta 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Dr. Felipe e Projeto Fast Track – Roberta/ Dr. Paulo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617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CD1B1F6-32CC-4428-90C9-BBF72D7E971D}"/>
              </a:ext>
            </a:extLst>
          </p:cNvPr>
          <p:cNvSpPr txBox="1"/>
          <p:nvPr/>
        </p:nvSpPr>
        <p:spPr>
          <a:xfrm>
            <a:off x="2639616" y="2348880"/>
            <a:ext cx="76328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INDICADORES DE EFICIÊNCIA OPERACIONAL E DE PRODUÇÃO HMMD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BA8C47-3D33-4EEB-AE6C-5F1FE8DBB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70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4C6287-942A-46E6-BE59-59C24421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51" y="-100712"/>
            <a:ext cx="10515600" cy="914400"/>
          </a:xfrm>
        </p:spPr>
        <p:txBody>
          <a:bodyPr/>
          <a:lstStyle/>
          <a:p>
            <a:r>
              <a:rPr lang="pt-BR" sz="32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Desocupação de leitos – </a:t>
            </a:r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Geral (Unidades de Internação)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C6D27-AE11-4324-83BC-AF2DD387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26"/>
          <a:stretch/>
        </p:blipFill>
        <p:spPr>
          <a:xfrm>
            <a:off x="247251" y="766083"/>
            <a:ext cx="2701016" cy="5293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571EB-DEAD-4016-BF32-A1212633A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26" y="3759228"/>
            <a:ext cx="7880522" cy="2570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627F53-7DE0-4E48-A4AF-4B2038B5A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768" y="766083"/>
            <a:ext cx="3098633" cy="5340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7A1EFFC-A039-41C0-9832-AB9EF5D5C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27" y="1320941"/>
            <a:ext cx="10645851" cy="241752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449B865-014B-4875-B233-BFF28AAADCEE}"/>
              </a:ext>
            </a:extLst>
          </p:cNvPr>
          <p:cNvSpPr/>
          <p:nvPr/>
        </p:nvSpPr>
        <p:spPr>
          <a:xfrm>
            <a:off x="11064552" y="96253"/>
            <a:ext cx="997197" cy="110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CF8EEC-4905-4D57-9859-28CCC508F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355"/>
      </p:ext>
    </p:extLst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4C6287-942A-46E6-BE59-59C24421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-162901"/>
            <a:ext cx="10515600" cy="914400"/>
          </a:xfrm>
        </p:spPr>
        <p:txBody>
          <a:bodyPr/>
          <a:lstStyle/>
          <a:p>
            <a:r>
              <a:rPr lang="pt-BR" sz="32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Desocupação de leitos – </a:t>
            </a:r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Clínica Médica (Unidades de Internação)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4C6D27-AE11-4324-83BC-AF2DD387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26"/>
          <a:stretch/>
        </p:blipFill>
        <p:spPr>
          <a:xfrm>
            <a:off x="247251" y="766083"/>
            <a:ext cx="2701016" cy="5293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627F53-7DE0-4E48-A4AF-4B2038B5A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768" y="766083"/>
            <a:ext cx="3098633" cy="534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FC5C3-AAC7-4AD0-ABB8-A988FBF29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644"/>
          <a:stretch/>
        </p:blipFill>
        <p:spPr>
          <a:xfrm>
            <a:off x="247251" y="758901"/>
            <a:ext cx="2701016" cy="52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3459D-A0D7-4C3F-8EAC-1604335CF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766" y="766083"/>
            <a:ext cx="3098635" cy="5550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63BAA2-A53C-4B51-9FD6-F57612B46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37" y="3713705"/>
            <a:ext cx="8114711" cy="2608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2A2C7E-5607-41E0-B960-1BD12939F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489" y="1309984"/>
            <a:ext cx="10580725" cy="240372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528D3C5-BFD3-4C52-9EF2-8539D7E7662A}"/>
              </a:ext>
            </a:extLst>
          </p:cNvPr>
          <p:cNvSpPr/>
          <p:nvPr/>
        </p:nvSpPr>
        <p:spPr>
          <a:xfrm>
            <a:off x="11136560" y="0"/>
            <a:ext cx="105544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349BC2C-E6AE-4E5A-9C47-B2D08C1B3B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8675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84C6287-942A-46E6-BE59-59C244219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51" y="-53344"/>
            <a:ext cx="10515600" cy="914400"/>
          </a:xfrm>
        </p:spPr>
        <p:txBody>
          <a:bodyPr/>
          <a:lstStyle/>
          <a:p>
            <a:r>
              <a:rPr lang="pt-BR" sz="32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Indicadores de Eficiência Operacional</a:t>
            </a:r>
            <a:endParaRPr lang="en-US" sz="32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7D562-7B70-4AD1-B456-9A9889346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738" y="646502"/>
            <a:ext cx="6003023" cy="2928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BA4D1-CA29-416A-B61E-4CE777B7B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8" y="3587642"/>
            <a:ext cx="5112568" cy="273870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5FAD447-7801-4C6E-BF2A-2245698193E5}"/>
              </a:ext>
            </a:extLst>
          </p:cNvPr>
          <p:cNvSpPr/>
          <p:nvPr/>
        </p:nvSpPr>
        <p:spPr>
          <a:xfrm>
            <a:off x="11064552" y="96253"/>
            <a:ext cx="997197" cy="110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B83552C-F324-424C-B649-C7C722C1A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37031"/>
      </p:ext>
    </p:extLst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E9C3790-CAC5-415E-B452-C00D2E53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Indicadores de Eficiência Operacional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8789D0-2CFF-45EB-A050-9BCFDA44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08" y="1010654"/>
            <a:ext cx="10443384" cy="440801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2E1149E-1335-479E-9482-76921E35FC31}"/>
              </a:ext>
            </a:extLst>
          </p:cNvPr>
          <p:cNvSpPr/>
          <p:nvPr/>
        </p:nvSpPr>
        <p:spPr>
          <a:xfrm>
            <a:off x="11064552" y="0"/>
            <a:ext cx="997197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C645EC-2780-4D6F-A34E-612FFE931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17064"/>
      </p:ext>
    </p:extLst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2C6A8-99BE-4486-A7DF-CFA49B9B5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Tempo de espera por leito - Enfermaria</a:t>
            </a:r>
            <a:endParaRPr lang="en-US" sz="32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070D8-E1DF-4917-A6D7-E5770B33DD3A}"/>
              </a:ext>
            </a:extLst>
          </p:cNvPr>
          <p:cNvSpPr txBox="1"/>
          <p:nvPr/>
        </p:nvSpPr>
        <p:spPr>
          <a:xfrm>
            <a:off x="127143" y="926429"/>
            <a:ext cx="4515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Emergência Adulto - Enfermaria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942AE-0ECA-47EC-8CE6-5C6D5DCB5944}"/>
              </a:ext>
            </a:extLst>
          </p:cNvPr>
          <p:cNvSpPr txBox="1"/>
          <p:nvPr/>
        </p:nvSpPr>
        <p:spPr>
          <a:xfrm>
            <a:off x="6096000" y="929096"/>
            <a:ext cx="616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Pronto Atendimento Pediátrico - Enfermaria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0474EA-B16A-4A43-9A24-94226A7DA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1" y="1336798"/>
            <a:ext cx="5554455" cy="2468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BCDCD-187A-4187-8CCF-CAC57EA14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310" y="1345910"/>
            <a:ext cx="5554455" cy="2461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3DE62D-254E-4CFC-80DB-2314DD009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310" y="4299773"/>
            <a:ext cx="5530089" cy="2461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8408DC-469A-4ED3-8F56-A4DB40F24AA7}"/>
              </a:ext>
            </a:extLst>
          </p:cNvPr>
          <p:cNvSpPr txBox="1"/>
          <p:nvPr/>
        </p:nvSpPr>
        <p:spPr>
          <a:xfrm>
            <a:off x="6206077" y="3848644"/>
            <a:ext cx="5080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Pronto Atendimento Pediátrico - UTI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754B2D-7DCF-4D41-A11B-82E55ACF7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71" y="4299772"/>
            <a:ext cx="5554455" cy="24126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A40FF67-8AE5-4D32-843C-0563E500B9A0}"/>
              </a:ext>
            </a:extLst>
          </p:cNvPr>
          <p:cNvSpPr txBox="1"/>
          <p:nvPr/>
        </p:nvSpPr>
        <p:spPr>
          <a:xfrm>
            <a:off x="127143" y="3889404"/>
            <a:ext cx="3435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14898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Emergência Adulto - UTI</a:t>
            </a:r>
            <a:endParaRPr lang="en-US" sz="2400" dirty="0">
              <a:solidFill>
                <a:srgbClr val="14898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600763E1-4430-4208-AF9B-3591F6044FC2}"/>
              </a:ext>
            </a:extLst>
          </p:cNvPr>
          <p:cNvSpPr/>
          <p:nvPr/>
        </p:nvSpPr>
        <p:spPr>
          <a:xfrm>
            <a:off x="11136560" y="0"/>
            <a:ext cx="1055440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470DEF0-2DCB-440D-82F9-1456FFD5AC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7" y="10141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712"/>
      </p:ext>
    </p:extLst>
  </p:cSld>
  <p:clrMapOvr>
    <a:masterClrMapping/>
  </p:clrMapOvr>
  <p:transition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0850138-2C21-4B94-AFDF-2924FE43E2C1}"/>
              </a:ext>
            </a:extLst>
          </p:cNvPr>
          <p:cNvSpPr/>
          <p:nvPr/>
        </p:nvSpPr>
        <p:spPr>
          <a:xfrm>
            <a:off x="4851904" y="2967335"/>
            <a:ext cx="24881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dirty="0">
                <a:solidFill>
                  <a:srgbClr val="3995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anose="020B0504020202050204" pitchFamily="34" charset="77"/>
                <a:ea typeface="+mj-ea"/>
                <a:cs typeface="+mj-cs"/>
              </a:rPr>
              <a:t>FAST TRACK</a:t>
            </a:r>
          </a:p>
        </p:txBody>
      </p:sp>
    </p:spTree>
    <p:extLst>
      <p:ext uri="{BB962C8B-B14F-4D97-AF65-F5344CB8AC3E}">
        <p14:creationId xmlns:p14="http://schemas.microsoft.com/office/powerpoint/2010/main" val="1923033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ED7B9A7-5ADF-4283-9EA7-E8103B14D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16632"/>
            <a:ext cx="6624736" cy="615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3200" b="1" i="0" kern="1200" dirty="0">
                <a:solidFill>
                  <a:srgbClr val="006A6B"/>
                </a:solidFill>
                <a:latin typeface="Trebuchet MS" panose="020B0603020202020204" pitchFamily="34" charset="0"/>
              </a:rPr>
              <a:t>Agenda</a:t>
            </a: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5FF0B1B-8139-4704-BC7C-5562D8965105}"/>
              </a:ext>
            </a:extLst>
          </p:cNvPr>
          <p:cNvSpPr txBox="1"/>
          <p:nvPr/>
        </p:nvSpPr>
        <p:spPr>
          <a:xfrm>
            <a:off x="839416" y="980728"/>
            <a:ext cx="1093358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Respostas e Informes aos Conselheiros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chemeClr val="bg1"/>
                </a:solidFill>
                <a:highlight>
                  <a:srgbClr val="00969A"/>
                </a:highlight>
                <a:latin typeface="Calibri"/>
              </a:rPr>
              <a:t>Metas do Contrato de Gestão e RH – Luana </a:t>
            </a:r>
          </a:p>
          <a:p>
            <a:pPr marL="457200" indent="-457200">
              <a:defRPr/>
            </a:pPr>
            <a:endParaRPr lang="pt-BR" sz="2400" dirty="0">
              <a:solidFill>
                <a:schemeClr val="bg1"/>
              </a:solidFill>
              <a:highlight>
                <a:srgbClr val="00969A"/>
              </a:highlight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Demonstrativo de Resultados – Rosana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Atendimento ao Cliente e Experiência Paciente – Pedro / Michele 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Retorno Último Encontro:  Fluxo do Paciente / Informações do Processo de Alta  – </a:t>
            </a:r>
          </a:p>
          <a:p>
            <a:pPr marL="457200" indent="-457200">
              <a:defRPr/>
            </a:pPr>
            <a:r>
              <a:rPr lang="pt-BR" sz="2400" dirty="0">
                <a:solidFill>
                  <a:srgbClr val="008080"/>
                </a:solidFill>
                <a:latin typeface="Calibri"/>
              </a:rPr>
              <a:t>Dr. Felipe e Projeto Fast Track – Roberta / Dr. Paulo</a:t>
            </a:r>
          </a:p>
          <a:p>
            <a:pPr marL="457200" indent="-457200">
              <a:defRPr/>
            </a:pPr>
            <a:endParaRPr lang="pt-BR" sz="2400" dirty="0">
              <a:solidFill>
                <a:srgbClr val="008080"/>
              </a:solidFill>
              <a:latin typeface="Calibri"/>
            </a:endParaRP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6263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8192A20-0790-4416-BF59-86D547FD8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16632"/>
            <a:ext cx="9304823" cy="57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99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4CA60F9-A1D9-4934-B7BE-B3B31232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80" y="789296"/>
            <a:ext cx="82772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25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CD13639-651D-4954-AACE-6202300D9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456" y="260647"/>
            <a:ext cx="8352928" cy="575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A6A596-A417-401E-881D-57862FDFB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88640"/>
            <a:ext cx="8721229" cy="57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42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9E9E92B-497A-470B-BD8F-91625EEED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260648"/>
            <a:ext cx="8601075" cy="56769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90C7B4F-E04A-44EE-9B1D-45415A6C1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328" y="35730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751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453920-BAF1-420C-A1A1-9C8EDEA92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16632"/>
            <a:ext cx="7346149" cy="617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4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E6EBF2-1E6C-4C62-9405-F66574A15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493"/>
          <a:stretch/>
        </p:blipFill>
        <p:spPr>
          <a:xfrm>
            <a:off x="551384" y="116633"/>
            <a:ext cx="9433048" cy="29523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D28915-1AE6-4A0E-8274-45C48751E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36" y="3094857"/>
            <a:ext cx="8496944" cy="28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56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74E0A53-5ABA-4FB3-9E6F-C8A03227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88640"/>
            <a:ext cx="5701232" cy="35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B8F52F60-925E-472B-9EE1-A0DA00943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20888"/>
            <a:ext cx="5693452" cy="352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6567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BFDBC9-C419-4F67-9F1B-4FBE02D11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45808"/>
            <a:ext cx="10945215" cy="31260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29783E3-B925-49EE-A77D-E16A15339162}"/>
              </a:ext>
            </a:extLst>
          </p:cNvPr>
          <p:cNvSpPr/>
          <p:nvPr/>
        </p:nvSpPr>
        <p:spPr>
          <a:xfrm>
            <a:off x="10560496" y="10141"/>
            <a:ext cx="533082" cy="250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EA18863-8625-4D71-8F72-5F86A1AE3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544" y="3162870"/>
            <a:ext cx="7776864" cy="26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4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51584" y="227687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rgbClr val="399593"/>
                </a:solidFill>
              </a:rPr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D757229-210B-40FB-98D6-5DA72B0B24E5}"/>
              </a:ext>
            </a:extLst>
          </p:cNvPr>
          <p:cNvSpPr txBox="1"/>
          <p:nvPr/>
        </p:nvSpPr>
        <p:spPr>
          <a:xfrm>
            <a:off x="2927648" y="4005064"/>
            <a:ext cx="60486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Luana LLagostera Sillano Gentil</a:t>
            </a: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Diretora Hospitalar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39DAB80-C26D-494E-94B5-507C94A04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552" y="31444"/>
            <a:ext cx="1098421" cy="7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20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146180B-39E7-44A5-A933-FC4C289B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434" y="798404"/>
            <a:ext cx="9057132" cy="24749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B2B2781-1239-43A2-BC13-2ADFA8037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42" y="3443474"/>
            <a:ext cx="9092524" cy="24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19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5386" y="-28682"/>
            <a:ext cx="9577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Fixas Qualitativas de Contrato de Gestão</a:t>
            </a:r>
          </a:p>
          <a:p>
            <a:pPr defTabSz="914400">
              <a:defRPr/>
            </a:pPr>
            <a:endParaRPr lang="pt-BR" sz="3200" b="1" i="0" kern="1200" dirty="0">
              <a:solidFill>
                <a:srgbClr val="006A6B"/>
              </a:solidFill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58466D-FF01-40F9-8A21-553E67640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764" y="778832"/>
            <a:ext cx="9009887" cy="243414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D119036-6B56-4633-B611-2CC5261C3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763" y="3417916"/>
            <a:ext cx="9009887" cy="24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3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2D78EF-2121-44D0-8219-1E8D24A4E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93" y="781654"/>
            <a:ext cx="9009889" cy="251492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520C2C8-D1F2-4A4B-A2FA-C3C72D47F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0293" y="3413417"/>
            <a:ext cx="9009889" cy="2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9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C49E2C-83AD-47DE-A831-12796954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578" y="10141"/>
            <a:ext cx="1098421" cy="787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70BF9EC-279B-48C3-915E-588A1D65DD10}"/>
              </a:ext>
            </a:extLst>
          </p:cNvPr>
          <p:cNvSpPr txBox="1"/>
          <p:nvPr/>
        </p:nvSpPr>
        <p:spPr>
          <a:xfrm>
            <a:off x="479376" y="19377"/>
            <a:ext cx="95770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2800" b="1" dirty="0">
                <a:solidFill>
                  <a:srgbClr val="006A6B"/>
                </a:solidFill>
                <a:latin typeface="Trebuchet MS" panose="020B0603020202020204" pitchFamily="34" charset="0"/>
              </a:rPr>
              <a:t>Metas Quantitativas de Produção Hospitalar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2F023E4-B8B0-456C-9C41-C05DCBE49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869" y="835633"/>
            <a:ext cx="9056485" cy="252001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6AE3846-A19D-4828-B657-AD31D99F7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869" y="3429000"/>
            <a:ext cx="9056485" cy="25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1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Urbano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11545</TotalTime>
  <Words>1309</Words>
  <Application>Microsoft Office PowerPoint</Application>
  <PresentationFormat>Widescreen</PresentationFormat>
  <Paragraphs>507</Paragraphs>
  <Slides>59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</vt:i4>
      </vt:variant>
    </vt:vector>
  </HeadingPairs>
  <TitlesOfParts>
    <vt:vector size="69" baseType="lpstr">
      <vt:lpstr>Arial</vt:lpstr>
      <vt:lpstr>Bahnschrift Light SemiCondensed</vt:lpstr>
      <vt:lpstr>Britannic Bold</vt:lpstr>
      <vt:lpstr>Calibri</vt:lpstr>
      <vt:lpstr>Eurostile</vt:lpstr>
      <vt:lpstr>Segoe UI</vt:lpstr>
      <vt:lpstr>Times New Roman</vt:lpstr>
      <vt:lpstr>Trebuchet MS</vt:lpstr>
      <vt:lpstr>Verdana</vt:lpstr>
      <vt:lpstr>Tema do Office</vt:lpstr>
      <vt:lpstr>Relatório Gerencial Conselho Gestor Dezembro de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Evolutivo NPS Internação 2024:</vt:lpstr>
      <vt:lpstr>Evolutivo NPS Internação 2023 vs. 2024:</vt:lpstr>
      <vt:lpstr>Apresentação do PowerPoint</vt:lpstr>
      <vt:lpstr>Evolutivo NPS Ambulatório 2023 vs. 2024:</vt:lpstr>
      <vt:lpstr>Apresentação do PowerPoint</vt:lpstr>
      <vt:lpstr>Evolutivo NPS UPA 2023 vs. 2024:</vt:lpstr>
      <vt:lpstr>Conselho Gestor – HMMD 2024 CERTIFICAÇÃO PLANETREE</vt:lpstr>
      <vt:lpstr>Apresentação do PowerPoint</vt:lpstr>
      <vt:lpstr>Apresentação do PowerPoint</vt:lpstr>
      <vt:lpstr>Apresentação do PowerPoint</vt:lpstr>
      <vt:lpstr>Conselho Gestor – HMMD 2024 PROJETO LEAN AMBULATÓRIO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Desocupação de leitos – Geral (Unidades de Internação)</vt:lpstr>
      <vt:lpstr>Desocupação de leitos – Clínica Médica (Unidades de Internação)</vt:lpstr>
      <vt:lpstr>Indicadores de Eficiência Operacional</vt:lpstr>
      <vt:lpstr>Indicadores de Eficiência Operacional</vt:lpstr>
      <vt:lpstr>Tempo de espera por leito - Enfermaria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Julio Cezar de Andrade</dc:creator>
  <cp:lastModifiedBy>Daniely Nunes Pereira</cp:lastModifiedBy>
  <cp:revision>1098</cp:revision>
  <cp:lastPrinted>2018-08-09T22:48:05Z</cp:lastPrinted>
  <dcterms:created xsi:type="dcterms:W3CDTF">2016-01-13T11:44:51Z</dcterms:created>
  <dcterms:modified xsi:type="dcterms:W3CDTF">2025-01-24T13:34:57Z</dcterms:modified>
</cp:coreProperties>
</file>