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83" r:id="rId2"/>
    <p:sldId id="284" r:id="rId3"/>
    <p:sldId id="302" r:id="rId4"/>
    <p:sldId id="296" r:id="rId5"/>
    <p:sldId id="2147472425" r:id="rId6"/>
    <p:sldId id="2147472419" r:id="rId7"/>
    <p:sldId id="295" r:id="rId8"/>
    <p:sldId id="300" r:id="rId9"/>
    <p:sldId id="2147472409" r:id="rId10"/>
    <p:sldId id="305" r:id="rId11"/>
    <p:sldId id="2147472410" r:id="rId12"/>
    <p:sldId id="2147472411" r:id="rId13"/>
    <p:sldId id="2147472403" r:id="rId14"/>
    <p:sldId id="2147472412" r:id="rId15"/>
    <p:sldId id="308" r:id="rId16"/>
    <p:sldId id="306" r:id="rId17"/>
    <p:sldId id="318" r:id="rId18"/>
    <p:sldId id="2147472414" r:id="rId19"/>
    <p:sldId id="319" r:id="rId20"/>
    <p:sldId id="330" r:id="rId21"/>
    <p:sldId id="320" r:id="rId22"/>
    <p:sldId id="329" r:id="rId23"/>
    <p:sldId id="336" r:id="rId24"/>
    <p:sldId id="304" r:id="rId25"/>
    <p:sldId id="316" r:id="rId26"/>
    <p:sldId id="2147472420" r:id="rId27"/>
    <p:sldId id="315" r:id="rId28"/>
    <p:sldId id="2147472423" r:id="rId29"/>
    <p:sldId id="259" r:id="rId30"/>
    <p:sldId id="2147472421" r:id="rId31"/>
    <p:sldId id="268" r:id="rId32"/>
    <p:sldId id="2147472422" r:id="rId33"/>
    <p:sldId id="2147472424" r:id="rId34"/>
    <p:sldId id="332" r:id="rId35"/>
    <p:sldId id="2147472433" r:id="rId36"/>
    <p:sldId id="2147472427" r:id="rId37"/>
    <p:sldId id="2147472428" r:id="rId38"/>
    <p:sldId id="2147472429" r:id="rId39"/>
    <p:sldId id="2147472430" r:id="rId40"/>
    <p:sldId id="294" r:id="rId41"/>
    <p:sldId id="2147472431" r:id="rId42"/>
    <p:sldId id="265" r:id="rId43"/>
    <p:sldId id="2147472434" r:id="rId44"/>
    <p:sldId id="2147472435" r:id="rId45"/>
    <p:sldId id="289" r:id="rId46"/>
    <p:sldId id="290" r:id="rId47"/>
    <p:sldId id="2147472436" r:id="rId48"/>
    <p:sldId id="291" r:id="rId49"/>
    <p:sldId id="293" r:id="rId50"/>
    <p:sldId id="298" r:id="rId51"/>
    <p:sldId id="2147472437" r:id="rId52"/>
    <p:sldId id="297" r:id="rId53"/>
    <p:sldId id="292" r:id="rId54"/>
    <p:sldId id="303" r:id="rId55"/>
    <p:sldId id="2147472439" r:id="rId56"/>
    <p:sldId id="2147472438" r:id="rId57"/>
    <p:sldId id="286" r:id="rId58"/>
    <p:sldId id="281" r:id="rId59"/>
    <p:sldId id="2147472432" r:id="rId60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1419" autoAdjust="0"/>
  </p:normalViewPr>
  <p:slideViewPr>
    <p:cSldViewPr>
      <p:cViewPr varScale="1">
        <p:scale>
          <a:sx n="104" d="100"/>
          <a:sy n="104" d="100"/>
        </p:scale>
        <p:origin x="810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fileserver\Hospital\RH\Cargos%20e%20Sal&#225;rios\FTE\2024\GERAL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Indicadores%20HMMD\Indicadores%20de%20&#193;reas\AS_Atendimento\Ouvidoria%20Local\FT_%20Satisfa&#231;&#227;o%20Do%20Usu&#225;rio%20-%20Manifesta&#231;&#227;o%20Espont&#226;nea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ileserver\Hospital\Indicadores%20HMMD\Indicadores%20de%20&#193;reas\AS_Atendimento\Ouvidoria%20Local\FT_%20Satisfa&#231;&#227;o%20Do%20Usu&#225;rio%20-%20Manifesta&#231;&#227;o%20Espont&#226;ne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4\indicadores%20conselho%20gestor%20-%202024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4\indicadores%20conselho%20gestor%20-%202024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Atendimento\13%20-%20Relacionamento%20com%20Clientes\01%20-%20Fechamento%20e%20indicadores\Conselheiros\Indicadores%20Conselheiro%20Gestor\2024\indicadores%20conselho%20gestor%20-%202024.xlsx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fileserver\Hospital\Atendimento\13%20-%20Relacionamento%20com%20Clientes\01%20-%20Fechamento%20e%20indicadores\Conselheiros\Indicadores%20Conselheiro%20Gestor\2024\indicadores%20conselho%20gestor%20-%20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HEADCOUNT POR GERÊNCIA</a:t>
            </a:r>
          </a:p>
        </c:rich>
      </c:tx>
      <c:layout>
        <c:manualLayout>
          <c:xMode val="edge"/>
          <c:yMode val="edge"/>
          <c:x val="0.37171080063298628"/>
          <c:y val="4.34176073678488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359779414091569E-3"/>
          <c:y val="0.25889247659613951"/>
          <c:w val="0.99664026151601004"/>
          <c:h val="0.62402913787145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HC!$O$74</c:f>
              <c:strCache>
                <c:ptCount val="1"/>
                <c:pt idx="0">
                  <c:v>Assistencial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9"/>
              <c:layout>
                <c:manualLayout>
                  <c:x val="-1.3888888888888924E-3"/>
                  <c:y val="-4.8582954651233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E-4153-80EF-8C4D10ABB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HC!$M$147:$M$157</c:f>
              <c:numCache>
                <c:formatCode>mmm\-yy</c:formatCode>
                <c:ptCount val="11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</c:numCache>
              <c:extLst/>
            </c:numRef>
          </c:cat>
          <c:val>
            <c:numRef>
              <c:f>HC!$O$147:$O$157</c:f>
              <c:numCache>
                <c:formatCode>General</c:formatCode>
                <c:ptCount val="11"/>
                <c:pt idx="0">
                  <c:v>1344</c:v>
                </c:pt>
                <c:pt idx="1">
                  <c:v>1349</c:v>
                </c:pt>
                <c:pt idx="2">
                  <c:v>1366</c:v>
                </c:pt>
                <c:pt idx="3">
                  <c:v>1454</c:v>
                </c:pt>
                <c:pt idx="4">
                  <c:v>1466</c:v>
                </c:pt>
                <c:pt idx="5">
                  <c:v>1457</c:v>
                </c:pt>
                <c:pt idx="6">
                  <c:v>1473</c:v>
                </c:pt>
                <c:pt idx="7">
                  <c:v>1466</c:v>
                </c:pt>
                <c:pt idx="8">
                  <c:v>1493</c:v>
                </c:pt>
                <c:pt idx="9">
                  <c:v>1513</c:v>
                </c:pt>
                <c:pt idx="10">
                  <c:v>1503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DCE-4153-80EF-8C4D10ABB852}"/>
            </c:ext>
          </c:extLst>
        </c:ser>
        <c:ser>
          <c:idx val="1"/>
          <c:order val="1"/>
          <c:tx>
            <c:strRef>
              <c:f>HC!$P$74</c:f>
              <c:strCache>
                <c:ptCount val="1"/>
                <c:pt idx="0">
                  <c:v>Médica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CE-4153-80EF-8C4D10ABB852}"/>
                </c:ext>
              </c:extLst>
            </c:dLbl>
            <c:dLbl>
              <c:idx val="1"/>
              <c:layout>
                <c:manualLayout>
                  <c:x val="4.1666666666666683E-3"/>
                  <c:y val="1.619431821707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CE-4153-80EF-8C4D10ABB852}"/>
                </c:ext>
              </c:extLst>
            </c:dLbl>
            <c:dLbl>
              <c:idx val="2"/>
              <c:layout>
                <c:manualLayout>
                  <c:x val="4.1666359832952197E-3"/>
                  <c:y val="-3.0145689178175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CE-4153-80EF-8C4D10ABB852}"/>
                </c:ext>
              </c:extLst>
            </c:dLbl>
            <c:dLbl>
              <c:idx val="3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CE-4153-80EF-8C4D10ABB852}"/>
                </c:ext>
              </c:extLst>
            </c:dLbl>
            <c:dLbl>
              <c:idx val="4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CE-4153-80EF-8C4D10ABB852}"/>
                </c:ext>
              </c:extLst>
            </c:dLbl>
            <c:dLbl>
              <c:idx val="5"/>
              <c:layout>
                <c:manualLayout>
                  <c:x val="4.1666666666666683E-3"/>
                  <c:y val="1.6194318217077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CE-4153-80EF-8C4D10ABB852}"/>
                </c:ext>
              </c:extLst>
            </c:dLbl>
            <c:dLbl>
              <c:idx val="6"/>
              <c:layout>
                <c:manualLayout>
                  <c:x val="4.1666666666665651E-3"/>
                  <c:y val="1.6194318217077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CE-4153-80EF-8C4D10ABB852}"/>
                </c:ext>
              </c:extLst>
            </c:dLbl>
            <c:dLbl>
              <c:idx val="7"/>
              <c:layout>
                <c:manualLayout>
                  <c:x val="4.1666359832951503E-3"/>
                  <c:y val="-1.8127550420694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CE-4153-80EF-8C4D10ABB852}"/>
                </c:ext>
              </c:extLst>
            </c:dLbl>
            <c:dLbl>
              <c:idx val="8"/>
              <c:layout>
                <c:manualLayout>
                  <c:x val="4.1666666666665651E-3"/>
                  <c:y val="1.6194318217077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CE-4153-80EF-8C4D10ABB852}"/>
                </c:ext>
              </c:extLst>
            </c:dLbl>
            <c:dLbl>
              <c:idx val="9"/>
              <c:layout>
                <c:manualLayout>
                  <c:x val="4.1666359832951503E-3"/>
                  <c:y val="2.95423323247835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CE-4153-80EF-8C4D10ABB852}"/>
                </c:ext>
              </c:extLst>
            </c:dLbl>
            <c:dLbl>
              <c:idx val="10"/>
              <c:layout>
                <c:manualLayout>
                  <c:x val="0"/>
                  <c:y val="3.3099922410654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CE-4153-80EF-8C4D10ABB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chemeClr val="tx2">
                    <a:lumMod val="50000"/>
                  </a:schemeClr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HC!$M$147:$M$157</c:f>
              <c:numCache>
                <c:formatCode>mmm\-yy</c:formatCode>
                <c:ptCount val="11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</c:numCache>
              <c:extLst/>
            </c:numRef>
          </c:cat>
          <c:val>
            <c:numRef>
              <c:f>HC!$P$147:$P$157</c:f>
              <c:numCache>
                <c:formatCode>General</c:formatCode>
                <c:ptCount val="11"/>
                <c:pt idx="0">
                  <c:v>401</c:v>
                </c:pt>
                <c:pt idx="1">
                  <c:v>398</c:v>
                </c:pt>
                <c:pt idx="2">
                  <c:v>391</c:v>
                </c:pt>
                <c:pt idx="3">
                  <c:v>326</c:v>
                </c:pt>
                <c:pt idx="4">
                  <c:v>327</c:v>
                </c:pt>
                <c:pt idx="5">
                  <c:v>328</c:v>
                </c:pt>
                <c:pt idx="6">
                  <c:v>326</c:v>
                </c:pt>
                <c:pt idx="7">
                  <c:v>329</c:v>
                </c:pt>
                <c:pt idx="8">
                  <c:v>334</c:v>
                </c:pt>
                <c:pt idx="9">
                  <c:v>339</c:v>
                </c:pt>
                <c:pt idx="10">
                  <c:v>339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F-9DCE-4153-80EF-8C4D10ABB852}"/>
            </c:ext>
          </c:extLst>
        </c:ser>
        <c:ser>
          <c:idx val="2"/>
          <c:order val="2"/>
          <c:tx>
            <c:strRef>
              <c:f>HC!$Q$74</c:f>
              <c:strCache>
                <c:ptCount val="1"/>
                <c:pt idx="0">
                  <c:v>Operações</c:v>
                </c:pt>
              </c:strCache>
            </c:strRef>
          </c:tx>
          <c:spPr>
            <a:gradFill flip="none" rotWithShape="1">
              <a:gsLst>
                <a:gs pos="0">
                  <a:srgbClr val="392B49"/>
                </a:gs>
                <a:gs pos="50000">
                  <a:srgbClr val="604A7B"/>
                </a:gs>
                <a:gs pos="100000">
                  <a:srgbClr val="392B49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5.5555555555555558E-3"/>
                  <c:y val="2.1592424289436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DCE-4153-80EF-8C4D10ABB852}"/>
                </c:ext>
              </c:extLst>
            </c:dLbl>
            <c:dLbl>
              <c:idx val="1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CE-4153-80EF-8C4D10ABB852}"/>
                </c:ext>
              </c:extLst>
            </c:dLbl>
            <c:dLbl>
              <c:idx val="2"/>
              <c:layout>
                <c:manualLayout>
                  <c:x val="1.3013398317065175E-2"/>
                  <c:y val="-1.481755817962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DCE-4153-80EF-8C4D10ABB852}"/>
                </c:ext>
              </c:extLst>
            </c:dLbl>
            <c:dLbl>
              <c:idx val="3"/>
              <c:layout>
                <c:manualLayout>
                  <c:x val="1.5541044698142253E-2"/>
                  <c:y val="-1.359572797284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DCE-4153-80EF-8C4D10ABB852}"/>
                </c:ext>
              </c:extLst>
            </c:dLbl>
            <c:dLbl>
              <c:idx val="4"/>
              <c:layout>
                <c:manualLayout>
                  <c:x val="1.0485751935988052E-2"/>
                  <c:y val="-1.1507565938563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DCE-4153-80EF-8C4D10ABB852}"/>
                </c:ext>
              </c:extLst>
            </c:dLbl>
            <c:dLbl>
              <c:idx val="5"/>
              <c:layout>
                <c:manualLayout>
                  <c:x val="1.0485751935987959E-2"/>
                  <c:y val="-1.1507565938563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DCE-4153-80EF-8C4D10ABB852}"/>
                </c:ext>
              </c:extLst>
            </c:dLbl>
            <c:dLbl>
              <c:idx val="6"/>
              <c:layout>
                <c:manualLayout>
                  <c:x val="7.958105554910928E-3"/>
                  <c:y val="-1.0285735731783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DCE-4153-80EF-8C4D10ABB852}"/>
                </c:ext>
              </c:extLst>
            </c:dLbl>
            <c:dLbl>
              <c:idx val="7"/>
              <c:layout>
                <c:manualLayout>
                  <c:x val="1.0485751935988052E-2"/>
                  <c:y val="-2.6835696937110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DCE-4153-80EF-8C4D10ABB852}"/>
                </c:ext>
              </c:extLst>
            </c:dLbl>
            <c:dLbl>
              <c:idx val="8"/>
              <c:layout>
                <c:manualLayout>
                  <c:x val="1.3013398317065083E-2"/>
                  <c:y val="-8.1975736974986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DCE-4153-80EF-8C4D10ABB852}"/>
                </c:ext>
              </c:extLst>
            </c:dLbl>
            <c:dLbl>
              <c:idx val="9"/>
              <c:layout>
                <c:manualLayout>
                  <c:x val="9.0969396173143386E-3"/>
                  <c:y val="-6.97574349071781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DCE-4153-80EF-8C4D10ABB852}"/>
                </c:ext>
              </c:extLst>
            </c:dLbl>
            <c:dLbl>
              <c:idx val="10"/>
              <c:layout>
                <c:manualLayout>
                  <c:x val="3.7914695716155002E-3"/>
                  <c:y val="-2.3169945687458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DCE-4153-80EF-8C4D10ABB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7030A0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HC!$M$147:$M$157</c:f>
              <c:numCache>
                <c:formatCode>mmm\-yy</c:formatCode>
                <c:ptCount val="11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</c:numCache>
              <c:extLst/>
            </c:numRef>
          </c:cat>
          <c:val>
            <c:numRef>
              <c:f>HC!$Q$147:$Q$157</c:f>
              <c:numCache>
                <c:formatCode>General</c:formatCode>
                <c:ptCount val="11"/>
                <c:pt idx="0">
                  <c:v>311</c:v>
                </c:pt>
                <c:pt idx="1">
                  <c:v>317</c:v>
                </c:pt>
                <c:pt idx="2">
                  <c:v>337</c:v>
                </c:pt>
                <c:pt idx="3">
                  <c:v>341</c:v>
                </c:pt>
                <c:pt idx="4">
                  <c:v>345</c:v>
                </c:pt>
                <c:pt idx="5">
                  <c:v>345</c:v>
                </c:pt>
                <c:pt idx="6">
                  <c:v>347</c:v>
                </c:pt>
                <c:pt idx="7">
                  <c:v>356</c:v>
                </c:pt>
                <c:pt idx="8">
                  <c:v>354</c:v>
                </c:pt>
                <c:pt idx="9">
                  <c:v>355</c:v>
                </c:pt>
                <c:pt idx="10">
                  <c:v>361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C-9DCE-4153-80EF-8C4D10ABB852}"/>
            </c:ext>
          </c:extLst>
        </c:ser>
        <c:ser>
          <c:idx val="3"/>
          <c:order val="3"/>
          <c:tx>
            <c:strRef>
              <c:f>HC!$R$74</c:f>
              <c:strCache>
                <c:ptCount val="1"/>
                <c:pt idx="0">
                  <c:v>RH</c:v>
                </c:pt>
              </c:strCache>
            </c:strRef>
          </c:tx>
          <c:spPr>
            <a:gradFill flip="none" rotWithShape="1">
              <a:gsLst>
                <a:gs pos="0">
                  <a:srgbClr val="FFFF00"/>
                </a:gs>
                <a:gs pos="50000">
                  <a:srgbClr val="FFFFCC"/>
                </a:gs>
                <a:gs pos="100000">
                  <a:srgbClr val="FFFF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HC!$M$147:$M$157</c:f>
              <c:numCache>
                <c:formatCode>mmm\-yy</c:formatCode>
                <c:ptCount val="11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</c:numCache>
              <c:extLst/>
            </c:numRef>
          </c:cat>
          <c:val>
            <c:numRef>
              <c:f>HC!$R$147:$R$157</c:f>
              <c:numCache>
                <c:formatCode>General</c:formatCode>
                <c:ptCount val="11"/>
                <c:pt idx="0">
                  <c:v>47</c:v>
                </c:pt>
                <c:pt idx="1">
                  <c:v>47</c:v>
                </c:pt>
                <c:pt idx="2">
                  <c:v>47</c:v>
                </c:pt>
                <c:pt idx="3">
                  <c:v>49</c:v>
                </c:pt>
                <c:pt idx="4">
                  <c:v>49</c:v>
                </c:pt>
                <c:pt idx="5">
                  <c:v>50</c:v>
                </c:pt>
                <c:pt idx="6">
                  <c:v>51</c:v>
                </c:pt>
                <c:pt idx="7">
                  <c:v>48</c:v>
                </c:pt>
                <c:pt idx="8">
                  <c:v>56</c:v>
                </c:pt>
                <c:pt idx="9">
                  <c:v>57</c:v>
                </c:pt>
                <c:pt idx="10">
                  <c:v>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D-9DCE-4153-80EF-8C4D10ABB852}"/>
            </c:ext>
          </c:extLst>
        </c:ser>
        <c:ser>
          <c:idx val="4"/>
          <c:order val="4"/>
          <c:tx>
            <c:strRef>
              <c:f>HC!$S$74</c:f>
              <c:strCache>
                <c:ptCount val="1"/>
                <c:pt idx="0">
                  <c:v>Diretoria</c:v>
                </c:pt>
              </c:strCache>
            </c:strRef>
          </c:tx>
          <c:spPr>
            <a:gradFill flip="none" rotWithShape="1">
              <a:gsLst>
                <a:gs pos="0">
                  <a:srgbClr val="984807"/>
                </a:gs>
                <a:gs pos="50000">
                  <a:srgbClr val="E46C0A"/>
                </a:gs>
                <a:gs pos="100000">
                  <a:srgbClr val="984807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8.9348206474139827E-5"/>
                  <c:y val="1.4040601408523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DCE-4153-80EF-8C4D10ABB852}"/>
                </c:ext>
              </c:extLst>
            </c:dLbl>
            <c:dLbl>
              <c:idx val="1"/>
              <c:layout>
                <c:manualLayout>
                  <c:x val="-5.0925337632080255E-17"/>
                  <c:y val="1.8543556977859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DCE-4153-80EF-8C4D10ABB852}"/>
                </c:ext>
              </c:extLst>
            </c:dLbl>
            <c:dLbl>
              <c:idx val="2"/>
              <c:layout>
                <c:manualLayout>
                  <c:x val="-5.0925337632080255E-17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DCE-4153-80EF-8C4D10ABB852}"/>
                </c:ext>
              </c:extLst>
            </c:dLbl>
            <c:dLbl>
              <c:idx val="3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DCE-4153-80EF-8C4D10ABB852}"/>
                </c:ext>
              </c:extLst>
            </c:dLbl>
            <c:dLbl>
              <c:idx val="4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DCE-4153-80EF-8C4D10ABB852}"/>
                </c:ext>
              </c:extLst>
            </c:dLbl>
            <c:dLbl>
              <c:idx val="5"/>
              <c:layout>
                <c:manualLayout>
                  <c:x val="0"/>
                  <c:y val="1.6606614507643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DCE-4153-80EF-8C4D10ABB852}"/>
                </c:ext>
              </c:extLst>
            </c:dLbl>
            <c:dLbl>
              <c:idx val="6"/>
              <c:layout>
                <c:manualLayout>
                  <c:x val="-1.0185067526416052E-16"/>
                  <c:y val="1.75752982666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DCE-4153-80EF-8C4D10ABB852}"/>
                </c:ext>
              </c:extLst>
            </c:dLbl>
            <c:dLbl>
              <c:idx val="7"/>
              <c:layout>
                <c:manualLayout>
                  <c:x val="1.0185067526416052E-16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DCE-4153-80EF-8C4D10ABB852}"/>
                </c:ext>
              </c:extLst>
            </c:dLbl>
            <c:dLbl>
              <c:idx val="8"/>
              <c:layout>
                <c:manualLayout>
                  <c:x val="-1.0185067526416052E-16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9DCE-4153-80EF-8C4D10ABB852}"/>
                </c:ext>
              </c:extLst>
            </c:dLbl>
            <c:dLbl>
              <c:idx val="9"/>
              <c:layout>
                <c:manualLayout>
                  <c:x val="0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9DCE-4153-80EF-8C4D10ABB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HC!$M$147:$M$157</c:f>
              <c:numCache>
                <c:formatCode>mmm\-yy</c:formatCode>
                <c:ptCount val="11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</c:numCache>
              <c:extLst/>
            </c:numRef>
          </c:cat>
          <c:val>
            <c:numRef>
              <c:f>HC!$S$147:$S$157</c:f>
              <c:numCache>
                <c:formatCode>General</c:formatCode>
                <c:ptCount val="11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10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8-9DCE-4153-80EF-8C4D10ABB852}"/>
            </c:ext>
          </c:extLst>
        </c:ser>
        <c:ser>
          <c:idx val="5"/>
          <c:order val="5"/>
          <c:tx>
            <c:strRef>
              <c:f>HC!$T$74</c:f>
              <c:strCache>
                <c:ptCount val="1"/>
                <c:pt idx="0">
                  <c:v>Financeira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9"/>
              <c:layout>
                <c:manualLayout>
                  <c:x val="2.0833333333333372E-3"/>
                  <c:y val="1.079621214471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DCE-4153-80EF-8C4D10ABB85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HC!$M$147:$M$157</c:f>
              <c:numCache>
                <c:formatCode>mmm\-yy</c:formatCode>
                <c:ptCount val="11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</c:numCache>
              <c:extLst/>
            </c:numRef>
          </c:cat>
          <c:val>
            <c:numRef>
              <c:f>HC!$T$147:$T$157</c:f>
              <c:numCache>
                <c:formatCode>General</c:formatCode>
                <c:ptCount val="11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A-9DCE-4153-80EF-8C4D10ABB852}"/>
            </c:ext>
          </c:extLst>
        </c:ser>
        <c:ser>
          <c:idx val="7"/>
          <c:order val="6"/>
          <c:tx>
            <c:strRef>
              <c:f>HC!$U$158</c:f>
              <c:strCache>
                <c:ptCount val="1"/>
                <c:pt idx="0">
                  <c:v>Alta Confiabilidade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HC!$M$147:$M$157</c:f>
              <c:numCache>
                <c:formatCode>mmm\-yy</c:formatCode>
                <c:ptCount val="11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</c:numCache>
              <c:extLst/>
            </c:numRef>
          </c:cat>
          <c:val>
            <c:numRef>
              <c:f>HC!$U$147:$U$157</c:f>
              <c:numCache>
                <c:formatCode>General</c:formatCode>
                <c:ptCount val="11"/>
                <c:pt idx="0">
                  <c:v>78</c:v>
                </c:pt>
                <c:pt idx="1">
                  <c:v>76</c:v>
                </c:pt>
                <c:pt idx="2">
                  <c:v>75</c:v>
                </c:pt>
                <c:pt idx="3">
                  <c:v>73</c:v>
                </c:pt>
                <c:pt idx="4">
                  <c:v>75</c:v>
                </c:pt>
                <c:pt idx="5">
                  <c:v>91</c:v>
                </c:pt>
                <c:pt idx="6">
                  <c:v>94</c:v>
                </c:pt>
                <c:pt idx="7">
                  <c:v>88</c:v>
                </c:pt>
                <c:pt idx="8">
                  <c:v>89</c:v>
                </c:pt>
                <c:pt idx="9">
                  <c:v>91</c:v>
                </c:pt>
                <c:pt idx="10">
                  <c:v>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B-9DCE-4153-80EF-8C4D10ABB8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325512192"/>
        <c:axId val="325595904"/>
      </c:barChart>
      <c:dateAx>
        <c:axId val="3255121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325595904"/>
        <c:crosses val="autoZero"/>
        <c:auto val="1"/>
        <c:lblOffset val="100"/>
        <c:baseTimeUnit val="months"/>
      </c:dateAx>
      <c:valAx>
        <c:axId val="325595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5512192"/>
        <c:crosses val="autoZero"/>
        <c:crossBetween val="between"/>
      </c:valAx>
      <c:spPr>
        <a:ln w="0">
          <a:noFill/>
        </a:ln>
        <a:effectLst/>
      </c:spPr>
    </c:plotArea>
    <c:legend>
      <c:legendPos val="t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4.0801685840622541E-2"/>
          <c:y val="0.11829391010947213"/>
          <c:w val="0.8909936528750293"/>
          <c:h val="7.1239280512829267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Dados Demográficos</a:t>
            </a:r>
            <a:endParaRPr lang="pt-BR"/>
          </a:p>
        </c:rich>
      </c:tx>
      <c:layout>
        <c:manualLayout>
          <c:xMode val="edge"/>
          <c:yMode val="edge"/>
          <c:x val="0.417073517251096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449590490143709E-2"/>
          <c:y val="8.9885644641690007E-2"/>
          <c:w val="0.89775146218451374"/>
          <c:h val="0.3775200827527686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'Q&amp;S Banco de Dados'!$A$10</c:f>
              <c:strCache>
                <c:ptCount val="1"/>
                <c:pt idx="0">
                  <c:v>Denúncia</c:v>
                </c:pt>
              </c:strCache>
            </c:strRef>
          </c:tx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Dados'!$EP$10:$FA$10</c:f>
              <c:numCache>
                <c:formatCode>General</c:formatCode>
                <c:ptCount val="12"/>
                <c:pt idx="0">
                  <c:v>4</c:v>
                </c:pt>
                <c:pt idx="1">
                  <c:v>1</c:v>
                </c:pt>
                <c:pt idx="2">
                  <c:v>0</c:v>
                </c:pt>
                <c:pt idx="3">
                  <c:v>4</c:v>
                </c:pt>
                <c:pt idx="4">
                  <c:v>1</c:v>
                </c:pt>
                <c:pt idx="5">
                  <c:v>0</c:v>
                </c:pt>
                <c:pt idx="6">
                  <c:v>6</c:v>
                </c:pt>
                <c:pt idx="7">
                  <c:v>1</c:v>
                </c:pt>
                <c:pt idx="8">
                  <c:v>0</c:v>
                </c:pt>
                <c:pt idx="9">
                  <c:v>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C7-4A12-B51F-2932E3C6313E}"/>
            </c:ext>
          </c:extLst>
        </c:ser>
        <c:ser>
          <c:idx val="3"/>
          <c:order val="1"/>
          <c:tx>
            <c:strRef>
              <c:f>'Q&amp;S Banco de Dados'!$A$9</c:f>
              <c:strCache>
                <c:ptCount val="1"/>
                <c:pt idx="0">
                  <c:v>Sugestões</c:v>
                </c:pt>
              </c:strCache>
            </c:strRef>
          </c:tx>
          <c:spPr>
            <a:gradFill flip="none" rotWithShape="1">
              <a:gsLst>
                <a:gs pos="0">
                  <a:srgbClr val="C86400"/>
                </a:gs>
                <a:gs pos="50000">
                  <a:srgbClr val="EA7500"/>
                </a:gs>
                <a:gs pos="100000">
                  <a:srgbClr val="C864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Dados'!$EP$9:$FA$9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C7-4A12-B51F-2932E3C6313E}"/>
            </c:ext>
          </c:extLst>
        </c:ser>
        <c:ser>
          <c:idx val="5"/>
          <c:order val="2"/>
          <c:tx>
            <c:strRef>
              <c:f>'Q&amp;S Banco de Dados'!$A$11</c:f>
              <c:strCache>
                <c:ptCount val="1"/>
                <c:pt idx="0">
                  <c:v>Informação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Dados'!$EP$11:$FA$11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C7-4A12-B51F-2932E3C6313E}"/>
            </c:ext>
          </c:extLst>
        </c:ser>
        <c:ser>
          <c:idx val="1"/>
          <c:order val="3"/>
          <c:tx>
            <c:strRef>
              <c:f>'Q&amp;S Banco de Dados'!$A$5</c:f>
              <c:strCache>
                <c:ptCount val="1"/>
                <c:pt idx="0">
                  <c:v>Solicitação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Dados'!$EP$5:$FA$5</c:f>
              <c:numCache>
                <c:formatCode>General</c:formatCode>
                <c:ptCount val="12"/>
                <c:pt idx="0">
                  <c:v>41</c:v>
                </c:pt>
                <c:pt idx="1">
                  <c:v>63</c:v>
                </c:pt>
                <c:pt idx="2">
                  <c:v>45</c:v>
                </c:pt>
                <c:pt idx="3">
                  <c:v>86</c:v>
                </c:pt>
                <c:pt idx="4">
                  <c:v>55</c:v>
                </c:pt>
                <c:pt idx="5">
                  <c:v>77</c:v>
                </c:pt>
                <c:pt idx="6">
                  <c:v>80</c:v>
                </c:pt>
                <c:pt idx="7">
                  <c:v>57</c:v>
                </c:pt>
                <c:pt idx="8">
                  <c:v>84</c:v>
                </c:pt>
                <c:pt idx="9">
                  <c:v>84</c:v>
                </c:pt>
                <c:pt idx="1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C7-4A12-B51F-2932E3C6313E}"/>
            </c:ext>
          </c:extLst>
        </c:ser>
        <c:ser>
          <c:idx val="2"/>
          <c:order val="4"/>
          <c:tx>
            <c:strRef>
              <c:f>'Q&amp;S Banco de Dados'!$A$8</c:f>
              <c:strCache>
                <c:ptCount val="1"/>
                <c:pt idx="0">
                  <c:v>Elogios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Dados'!$EP$8:$FA$8</c:f>
              <c:numCache>
                <c:formatCode>General</c:formatCode>
                <c:ptCount val="12"/>
                <c:pt idx="0">
                  <c:v>25</c:v>
                </c:pt>
                <c:pt idx="1">
                  <c:v>109</c:v>
                </c:pt>
                <c:pt idx="2">
                  <c:v>33</c:v>
                </c:pt>
                <c:pt idx="3">
                  <c:v>20</c:v>
                </c:pt>
                <c:pt idx="4">
                  <c:v>26</c:v>
                </c:pt>
                <c:pt idx="5">
                  <c:v>16</c:v>
                </c:pt>
                <c:pt idx="6">
                  <c:v>62</c:v>
                </c:pt>
                <c:pt idx="7">
                  <c:v>33</c:v>
                </c:pt>
                <c:pt idx="8">
                  <c:v>62</c:v>
                </c:pt>
                <c:pt idx="9">
                  <c:v>27</c:v>
                </c:pt>
                <c:pt idx="1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C7-4A12-B51F-2932E3C6313E}"/>
            </c:ext>
          </c:extLst>
        </c:ser>
        <c:ser>
          <c:idx val="0"/>
          <c:order val="5"/>
          <c:tx>
            <c:strRef>
              <c:f>'Q&amp;S Banco de Dados'!$A$4</c:f>
              <c:strCache>
                <c:ptCount val="1"/>
                <c:pt idx="0">
                  <c:v>Queixas 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50000">
                  <a:srgbClr val="F20000"/>
                </a:gs>
                <a:gs pos="100000">
                  <a:srgbClr val="C000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Dados'!$EP$4:$FA$4</c:f>
              <c:numCache>
                <c:formatCode>General</c:formatCode>
                <c:ptCount val="12"/>
                <c:pt idx="0">
                  <c:v>28</c:v>
                </c:pt>
                <c:pt idx="1">
                  <c:v>47</c:v>
                </c:pt>
                <c:pt idx="2">
                  <c:v>47</c:v>
                </c:pt>
                <c:pt idx="3">
                  <c:v>51</c:v>
                </c:pt>
                <c:pt idx="4">
                  <c:v>43</c:v>
                </c:pt>
                <c:pt idx="5">
                  <c:v>19</c:v>
                </c:pt>
                <c:pt idx="6">
                  <c:v>49</c:v>
                </c:pt>
                <c:pt idx="7">
                  <c:v>27</c:v>
                </c:pt>
                <c:pt idx="8">
                  <c:v>26</c:v>
                </c:pt>
                <c:pt idx="9">
                  <c:v>27</c:v>
                </c:pt>
                <c:pt idx="1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5C7-4A12-B51F-2932E3C631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54367744"/>
        <c:axId val="354377728"/>
      </c:barChart>
      <c:dateAx>
        <c:axId val="35436774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one"/>
        <c:crossAx val="354377728"/>
        <c:crosses val="autoZero"/>
        <c:auto val="1"/>
        <c:lblOffset val="100"/>
        <c:baseTimeUnit val="months"/>
      </c:dateAx>
      <c:valAx>
        <c:axId val="354377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Manifestações</a:t>
                </a:r>
              </a:p>
            </c:rich>
          </c:tx>
          <c:layout>
            <c:manualLayout>
              <c:xMode val="edge"/>
              <c:yMode val="edge"/>
              <c:x val="2.7898425475548508E-2"/>
              <c:y val="7.61724109134724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5436774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3175"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Queixas por</a:t>
            </a:r>
            <a:r>
              <a:rPr lang="pt-BR" sz="1400" baseline="0"/>
              <a:t> mil passagens</a:t>
            </a:r>
            <a:endParaRPr lang="pt-BR" sz="1400"/>
          </a:p>
        </c:rich>
      </c:tx>
      <c:layout>
        <c:manualLayout>
          <c:xMode val="edge"/>
          <c:yMode val="edge"/>
          <c:x val="0.3874208590773394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3457305703505615E-2"/>
          <c:y val="0.22546192459681741"/>
          <c:w val="0.84711939445872664"/>
          <c:h val="0.59064955388760498"/>
        </c:manualLayout>
      </c:layout>
      <c:lineChart>
        <c:grouping val="standard"/>
        <c:varyColors val="0"/>
        <c:ser>
          <c:idx val="0"/>
          <c:order val="0"/>
          <c:tx>
            <c:strRef>
              <c:f>'Q&amp;S Banco de Dados'!$A$17</c:f>
              <c:strCache>
                <c:ptCount val="1"/>
                <c:pt idx="0">
                  <c:v>% Queixas 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105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Dados'!$EP$14:$FA$14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Dados'!$EP$17:$FA$17</c:f>
              <c:numCache>
                <c:formatCode>0.00%</c:formatCode>
                <c:ptCount val="12"/>
                <c:pt idx="0">
                  <c:v>1.5827256797241536E-3</c:v>
                </c:pt>
                <c:pt idx="1">
                  <c:v>2.4318311170900813E-3</c:v>
                </c:pt>
                <c:pt idx="2">
                  <c:v>2.2875498880560695E-3</c:v>
                </c:pt>
                <c:pt idx="3">
                  <c:v>2.391783520142569E-3</c:v>
                </c:pt>
                <c:pt idx="4">
                  <c:v>2.230059122497666E-3</c:v>
                </c:pt>
                <c:pt idx="5">
                  <c:v>1.0842892198824402E-3</c:v>
                </c:pt>
                <c:pt idx="6">
                  <c:v>3.010752688172043E-3</c:v>
                </c:pt>
                <c:pt idx="7">
                  <c:v>1.4919599933690666E-3</c:v>
                </c:pt>
                <c:pt idx="8">
                  <c:v>1.2433647362632108E-3</c:v>
                </c:pt>
                <c:pt idx="9">
                  <c:v>1.4354830134510074E-3</c:v>
                </c:pt>
                <c:pt idx="10">
                  <c:v>1.3590803556260264E-3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45-4C37-A855-3173628FF923}"/>
            </c:ext>
          </c:extLst>
        </c:ser>
        <c:ser>
          <c:idx val="2"/>
          <c:order val="1"/>
          <c:tx>
            <c:strRef>
              <c:f>'Q&amp;S Banco de Dados'!$A$16</c:f>
              <c:strCache>
                <c:ptCount val="1"/>
                <c:pt idx="0">
                  <c:v>Meta Queixas/1000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1.0498687664041988E-2"/>
                  <c:y val="-3.8216573287384287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45-4C37-A855-3173628FF923}"/>
                </c:ext>
              </c:extLst>
            </c:dLbl>
            <c:dLbl>
              <c:idx val="12"/>
              <c:layout>
                <c:manualLayout>
                  <c:x val="-2.9997431423433212E-3"/>
                  <c:y val="8.4925718416409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45-4C37-A855-3173628FF92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Dados'!$EP$14:$FA$14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Dados'!$ED$16:$EO$16</c:f>
              <c:numCache>
                <c:formatCode>0.00%</c:formatCode>
                <c:ptCount val="12"/>
                <c:pt idx="0">
                  <c:v>2E-3</c:v>
                </c:pt>
                <c:pt idx="1">
                  <c:v>2E-3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2E-3</c:v>
                </c:pt>
                <c:pt idx="6">
                  <c:v>2E-3</c:v>
                </c:pt>
                <c:pt idx="7">
                  <c:v>2E-3</c:v>
                </c:pt>
                <c:pt idx="8">
                  <c:v>2E-3</c:v>
                </c:pt>
                <c:pt idx="9">
                  <c:v>2E-3</c:v>
                </c:pt>
                <c:pt idx="10">
                  <c:v>2E-3</c:v>
                </c:pt>
                <c:pt idx="11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45-4C37-A855-3173628FF9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30240"/>
        <c:axId val="368331776"/>
      </c:lineChart>
      <c:dateAx>
        <c:axId val="36833024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crossAx val="368331776"/>
        <c:crossesAt val="0"/>
        <c:auto val="1"/>
        <c:lblOffset val="100"/>
        <c:baseTimeUnit val="months"/>
      </c:dateAx>
      <c:valAx>
        <c:axId val="368331776"/>
        <c:scaling>
          <c:orientation val="minMax"/>
          <c:max val="6.000000000000006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pt-BR" sz="1050"/>
                  <a:t>Manifestação</a:t>
                </a:r>
              </a:p>
            </c:rich>
          </c:tx>
          <c:layout>
            <c:manualLayout>
              <c:xMode val="edge"/>
              <c:yMode val="edge"/>
              <c:x val="5.2272190654453383E-3"/>
              <c:y val="0.3833974093319949"/>
            </c:manualLayout>
          </c:layout>
          <c:overlay val="0"/>
        </c:title>
        <c:numFmt formatCode="0.0%" sourceLinked="0"/>
        <c:majorTickMark val="out"/>
        <c:minorTickMark val="none"/>
        <c:tickLblPos val="nextTo"/>
        <c:crossAx val="368330240"/>
        <c:crosses val="autoZero"/>
        <c:crossBetween val="between"/>
        <c:majorUnit val="1.0000000000000013E-3"/>
        <c:minorUnit val="2.0000000000000031E-4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8246066391961262E-2"/>
          <c:y val="0.91531450844180151"/>
          <c:w val="0.53798026359116735"/>
          <c:h val="7.0612777777777774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pt-BR" sz="1800" b="1" i="0" baseline="0">
                <a:latin typeface="+mj-lt"/>
              </a:rPr>
              <a:t>SLA</a:t>
            </a:r>
          </a:p>
        </c:rich>
      </c:tx>
      <c:layout>
        <c:manualLayout>
          <c:xMode val="edge"/>
          <c:yMode val="edge"/>
          <c:x val="0.48183896902389961"/>
          <c:y val="2.58435003087993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2.8845638382054974E-2"/>
          <c:y val="0.16858203632537985"/>
          <c:w val="0.83030666706201539"/>
          <c:h val="0.415708981837309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Novembro!$C$178</c:f>
              <c:strCache>
                <c:ptCount val="1"/>
                <c:pt idx="0">
                  <c:v>Acionamentos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Novembro!$A$179:$A$185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Novembro!$C$179:$C$185</c:f>
              <c:numCache>
                <c:formatCode>0</c:formatCode>
                <c:ptCount val="7"/>
                <c:pt idx="0">
                  <c:v>14</c:v>
                </c:pt>
                <c:pt idx="1">
                  <c:v>13</c:v>
                </c:pt>
                <c:pt idx="2">
                  <c:v>13</c:v>
                </c:pt>
                <c:pt idx="3">
                  <c:v>8</c:v>
                </c:pt>
                <c:pt idx="4">
                  <c:v>13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18-4680-AE3D-847BB026B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351007"/>
        <c:axId val="451036543"/>
      </c:barChart>
      <c:lineChart>
        <c:grouping val="standard"/>
        <c:varyColors val="0"/>
        <c:ser>
          <c:idx val="0"/>
          <c:order val="0"/>
          <c:tx>
            <c:v>Média do tempo de resposta</c:v>
          </c:tx>
          <c:spPr>
            <a:ln w="28575" cap="rnd" cmpd="sng" algn="ctr">
              <a:solidFill>
                <a:schemeClr val="accent2">
                  <a:tint val="77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526899661398756E-2"/>
                  <c:y val="-4.6152014724690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18-4680-AE3D-847BB026B600}"/>
                </c:ext>
              </c:extLst>
            </c:dLbl>
            <c:dLbl>
              <c:idx val="2"/>
              <c:layout>
                <c:manualLayout>
                  <c:x val="-2.1689306270364268E-2"/>
                  <c:y val="-1.3363328073061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18-4680-AE3D-847BB026B600}"/>
                </c:ext>
              </c:extLst>
            </c:dLbl>
            <c:dLbl>
              <c:idx val="3"/>
              <c:layout>
                <c:manualLayout>
                  <c:x val="-2.3526899661398724E-2"/>
                  <c:y val="1.414948599584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18-4680-AE3D-847BB026B600}"/>
                </c:ext>
              </c:extLst>
            </c:dLbl>
            <c:dLbl>
              <c:idx val="4"/>
              <c:layout>
                <c:manualLayout>
                  <c:x val="-1.9287889735236929E-2"/>
                  <c:y val="6.847442290480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18-4680-AE3D-847BB026B600}"/>
                </c:ext>
              </c:extLst>
            </c:dLbl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Novembro!$A$179:$A$185</c:f>
              <c:strCache>
                <c:ptCount val="7"/>
                <c:pt idx="0">
                  <c:v>Segunda</c:v>
                </c:pt>
                <c:pt idx="1">
                  <c:v>Terça</c:v>
                </c:pt>
                <c:pt idx="2">
                  <c:v>Quarta</c:v>
                </c:pt>
                <c:pt idx="3">
                  <c:v>Quinta</c:v>
                </c:pt>
                <c:pt idx="4">
                  <c:v>Sexta</c:v>
                </c:pt>
                <c:pt idx="5">
                  <c:v>Domingo</c:v>
                </c:pt>
                <c:pt idx="6">
                  <c:v>Sábado</c:v>
                </c:pt>
              </c:strCache>
            </c:strRef>
          </c:cat>
          <c:val>
            <c:numRef>
              <c:f>Novembro!$B$179:$B$185</c:f>
              <c:numCache>
                <c:formatCode>[$-F400]h:mm:ss\ AM/PM</c:formatCode>
                <c:ptCount val="7"/>
                <c:pt idx="0">
                  <c:v>4.3402777777777927E-3</c:v>
                </c:pt>
                <c:pt idx="1">
                  <c:v>1.9907407407407419E-2</c:v>
                </c:pt>
                <c:pt idx="2">
                  <c:v>3.8580246913580262E-3</c:v>
                </c:pt>
                <c:pt idx="3">
                  <c:v>2.1913580246913582E-2</c:v>
                </c:pt>
                <c:pt idx="4">
                  <c:v>4.4117647058823503E-3</c:v>
                </c:pt>
                <c:pt idx="5">
                  <c:v>6.4484126984126677E-3</c:v>
                </c:pt>
                <c:pt idx="6">
                  <c:v>2.164351851851851E-2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618-4680-AE3D-847BB026B6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9621967"/>
        <c:axId val="451019903"/>
      </c:lineChart>
      <c:valAx>
        <c:axId val="45103654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84351007"/>
        <c:crosses val="max"/>
        <c:crossBetween val="between"/>
      </c:valAx>
      <c:catAx>
        <c:axId val="5843510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36543"/>
        <c:crosses val="autoZero"/>
        <c:auto val="1"/>
        <c:lblAlgn val="ctr"/>
        <c:lblOffset val="100"/>
        <c:noMultiLvlLbl val="0"/>
      </c:catAx>
      <c:valAx>
        <c:axId val="451019903"/>
        <c:scaling>
          <c:orientation val="minMax"/>
        </c:scaling>
        <c:delete val="0"/>
        <c:axPos val="l"/>
        <c:numFmt formatCode="[$-F400]h:mm:ss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29621967"/>
        <c:crosses val="autoZero"/>
        <c:crossBetween val="between"/>
      </c:valAx>
      <c:catAx>
        <c:axId val="42962196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1019903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sz="1800"/>
              <a:t>Principais Motivos -</a:t>
            </a:r>
            <a:r>
              <a:rPr lang="pt-BR" sz="1800" baseline="0"/>
              <a:t> Novembro</a:t>
            </a:r>
            <a:r>
              <a:rPr lang="pt-BR" sz="1800"/>
              <a:t> 2024</a:t>
            </a:r>
          </a:p>
        </c:rich>
      </c:tx>
      <c:layout>
        <c:manualLayout>
          <c:xMode val="edge"/>
          <c:yMode val="edge"/>
          <c:x val="0.33517889515497268"/>
          <c:y val="3.627941433662154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layout>
            <c:manualLayout>
              <c:x val="4.301751385559649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layout>
            <c:manualLayout>
              <c:x val="5.6704904627831523E-2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layout>
            <c:manualLayout>
              <c:x val="9.3856393866755761E-2"/>
              <c:y val="-1.02625654474236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layout>
            <c:manualLayout>
              <c:x val="0.22095359389465388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layout>
            <c:manualLayout>
              <c:x val="3.3240806161142625E-2"/>
              <c:y val="-2.394598604398842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dLbl>
          <c:idx val="0"/>
          <c:layout>
            <c:manualLayout>
              <c:x val="3.1285464622251881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dLbl>
          <c:idx val="0"/>
          <c:layout>
            <c:manualLayout>
              <c:x val="4.8452306352320298E-2"/>
              <c:y val="0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dLbl>
          <c:idx val="0"/>
          <c:layout>
            <c:manualLayout>
              <c:x val="6.0328092595014905E-2"/>
              <c:y val="-3.4208551491412666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dLbl>
          <c:idx val="0"/>
          <c:layout>
            <c:manualLayout>
              <c:x val="0.11368154651397162"/>
              <c:y val="-6.8417102982824109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dLbl>
          <c:idx val="0"/>
          <c:layout>
            <c:manualLayout>
              <c:x val="0.2625257323303824"/>
              <c:y val="-3.4208551491412042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5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dLbl>
          <c:idx val="0"/>
          <c:layout>
            <c:manualLayout>
              <c:x val="0.25591588127255638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dLbl>
          <c:idx val="0"/>
          <c:layout>
            <c:manualLayout>
              <c:x val="6.5973652807393313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dLbl>
          <c:idx val="0"/>
          <c:layout>
            <c:manualLayout>
              <c:x val="2.8318947711053095E-2"/>
              <c:y val="-6.2714953245764012E-17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dLbl>
          <c:idx val="0"/>
          <c:layout>
            <c:manualLayout>
              <c:x val="1.7117790911557237E-2"/>
              <c:y val="0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dLbl>
          <c:idx val="0"/>
          <c:layout>
            <c:manualLayout>
              <c:x val="1.4608371520546901E-2"/>
              <c:y val="-1.25429906491528E-16"/>
            </c:manualLayout>
          </c:layout>
          <c:dLblPos val="ctr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3152206416195607"/>
          <c:y val="0.15980909438598556"/>
          <c:w val="0.64843090889460264"/>
          <c:h val="0.8358042005420116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Novembro!$A$153:$A$157</c:f>
              <c:strCache>
                <c:ptCount val="5"/>
                <c:pt idx="0">
                  <c:v>Informações</c:v>
                </c:pt>
                <c:pt idx="1">
                  <c:v>Agendamento de Exames</c:v>
                </c:pt>
                <c:pt idx="2">
                  <c:v>Solicitação de Leito</c:v>
                </c:pt>
                <c:pt idx="3">
                  <c:v>Informações Precisas </c:v>
                </c:pt>
                <c:pt idx="4">
                  <c:v>Informações sobre Pacientes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364912901645196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E6-4C98-AF55-925E7C55E240}"/>
                </c:ext>
              </c:extLst>
            </c:dLbl>
            <c:dLbl>
              <c:idx val="2"/>
              <c:layout>
                <c:manualLayout>
                  <c:x val="2.364912599249288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E6-4C98-AF55-925E7C55E240}"/>
                </c:ext>
              </c:extLst>
            </c:dLbl>
            <c:dLbl>
              <c:idx val="3"/>
              <c:layout>
                <c:manualLayout>
                  <c:x val="-8.8292627725419521E-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E6-4C98-AF55-925E7C55E240}"/>
                </c:ext>
              </c:extLst>
            </c:dLbl>
            <c:dLbl>
              <c:idx val="4"/>
              <c:layout>
                <c:manualLayout>
                  <c:x val="7.4099325574662961E-4"/>
                  <c:y val="-3.695082848373149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E6-4C98-AF55-925E7C55E240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70E6-4C98-AF55-925E7C55E2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Novembro!$A$153:$A$157</c:f>
              <c:strCache>
                <c:ptCount val="5"/>
                <c:pt idx="0">
                  <c:v>Informações</c:v>
                </c:pt>
                <c:pt idx="1">
                  <c:v>Agendamento de Exames</c:v>
                </c:pt>
                <c:pt idx="2">
                  <c:v>Solicitação de Leito</c:v>
                </c:pt>
                <c:pt idx="3">
                  <c:v>Informações Precisas </c:v>
                </c:pt>
                <c:pt idx="4">
                  <c:v>Informações sobre Pacientes</c:v>
                </c:pt>
              </c:strCache>
            </c:strRef>
          </c:cat>
          <c:val>
            <c:numRef>
              <c:f>Novembro!$B$153:$B$157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7</c:v>
                </c:pt>
                <c:pt idx="3">
                  <c:v>9</c:v>
                </c:pt>
                <c:pt idx="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E6-4C98-AF55-925E7C55E2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1001088"/>
        <c:axId val="121002624"/>
      </c:barChart>
      <c:catAx>
        <c:axId val="121001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2624"/>
        <c:crosses val="autoZero"/>
        <c:auto val="1"/>
        <c:lblAlgn val="ctr"/>
        <c:lblOffset val="100"/>
        <c:noMultiLvlLbl val="0"/>
      </c:catAx>
      <c:valAx>
        <c:axId val="121002624"/>
        <c:scaling>
          <c:orientation val="minMax"/>
          <c:max val="6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001088"/>
        <c:crosses val="autoZero"/>
        <c:crossBetween val="between"/>
        <c:majorUnit val="0.1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t-BR" b="1">
                <a:solidFill>
                  <a:schemeClr val="bg1">
                    <a:lumMod val="50000"/>
                  </a:schemeClr>
                </a:solidFill>
              </a:rPr>
              <a:t>Canal de Comunicação</a:t>
            </a:r>
          </a:p>
        </c:rich>
      </c:tx>
      <c:layout>
        <c:manualLayout>
          <c:xMode val="edge"/>
          <c:yMode val="edge"/>
          <c:x val="0.30037834021021137"/>
          <c:y val="3.3227549599046911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702223727367748"/>
          <c:y val="0.17174178712446944"/>
          <c:w val="0.4372154449003734"/>
          <c:h val="0.78588092627662054"/>
        </c:manualLayout>
      </c:layout>
      <c:doughnutChart>
        <c:varyColors val="1"/>
        <c:ser>
          <c:idx val="1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3FE-4C46-B4A0-F2F3D89886D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FE-4C46-B4A0-F2F3D8988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Novembro!$H$169:$H$170</c:f>
              <c:strCache>
                <c:ptCount val="1"/>
                <c:pt idx="0">
                  <c:v>Telefone</c:v>
                </c:pt>
              </c:strCache>
              <c:extLst/>
            </c:strRef>
          </c:cat>
          <c:val>
            <c:numRef>
              <c:f>Novembro!$I$169:$I$170</c:f>
              <c:numCache>
                <c:formatCode>General</c:formatCode>
                <c:ptCount val="1"/>
                <c:pt idx="0">
                  <c:v>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3FE-4C46-B4A0-F2F3D8988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258271413256438"/>
          <c:y val="0.45436094222399409"/>
          <c:w val="0.17995249713504122"/>
          <c:h val="0.11005448686002857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Total</a:t>
            </a:r>
            <a:r>
              <a:rPr lang="pt-BR" baseline="0"/>
              <a:t> de acionamentos por mês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7559379055758931"/>
          <c:y val="0.17720833333333333"/>
          <c:w val="0.77873698588623341"/>
          <c:h val="0.63844488188976378"/>
        </c:manualLayout>
      </c:layout>
      <c:lineChart>
        <c:grouping val="standard"/>
        <c:varyColors val="0"/>
        <c:ser>
          <c:idx val="0"/>
          <c:order val="0"/>
          <c:tx>
            <c:strRef>
              <c:f>Novembro!$M$155</c:f>
              <c:strCache>
                <c:ptCount val="1"/>
                <c:pt idx="0">
                  <c:v>Acionamentos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Novembro!$L$156:$L$166</c:f>
              <c:strCache>
                <c:ptCount val="11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</c:strCache>
            </c:strRef>
          </c:cat>
          <c:val>
            <c:numRef>
              <c:f>Novembro!$M$156:$M$166</c:f>
              <c:numCache>
                <c:formatCode>0</c:formatCode>
                <c:ptCount val="11"/>
                <c:pt idx="0">
                  <c:v>44</c:v>
                </c:pt>
                <c:pt idx="1">
                  <c:v>39</c:v>
                </c:pt>
                <c:pt idx="2">
                  <c:v>36</c:v>
                </c:pt>
                <c:pt idx="3">
                  <c:v>24</c:v>
                </c:pt>
                <c:pt idx="4">
                  <c:v>21</c:v>
                </c:pt>
                <c:pt idx="5">
                  <c:v>23</c:v>
                </c:pt>
                <c:pt idx="6">
                  <c:v>34</c:v>
                </c:pt>
                <c:pt idx="7">
                  <c:v>58</c:v>
                </c:pt>
                <c:pt idx="8" formatCode="General">
                  <c:v>130</c:v>
                </c:pt>
                <c:pt idx="9" formatCode="General">
                  <c:v>75</c:v>
                </c:pt>
                <c:pt idx="10" formatCode="General">
                  <c:v>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86-4F37-B11C-4F4D360126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92194224"/>
        <c:axId val="884966592"/>
      </c:lineChart>
      <c:catAx>
        <c:axId val="89219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4966592"/>
        <c:crosses val="autoZero"/>
        <c:auto val="1"/>
        <c:lblAlgn val="ctr"/>
        <c:lblOffset val="100"/>
        <c:noMultiLvlLbl val="0"/>
      </c:catAx>
      <c:valAx>
        <c:axId val="88496659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219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5.044326494221197E-3"/>
          <c:y val="0.53253795612969812"/>
          <c:w val="0.12536169409119158"/>
          <c:h val="0.1655934001896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DFEA9-EA4F-44DB-8412-6B9A3CE34ED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359E7AF-180A-4B74-8CB0-08FAB4A8A01D}">
      <dgm:prSet phldrT="[Texto]"/>
      <dgm:spPr>
        <a:solidFill>
          <a:srgbClr val="FF0000"/>
        </a:solidFill>
      </dgm:spPr>
      <dgm:t>
        <a:bodyPr/>
        <a:lstStyle/>
        <a:p>
          <a:r>
            <a:rPr lang="pt-BR" dirty="0"/>
            <a:t>Alta Complexidade</a:t>
          </a:r>
        </a:p>
      </dgm:t>
    </dgm:pt>
    <dgm:pt modelId="{DB251ADA-85C1-49F5-83A8-11E60FE7E25D}" type="parTrans" cxnId="{EAF3A83B-E68F-4F30-959B-61A185988FAE}">
      <dgm:prSet/>
      <dgm:spPr/>
      <dgm:t>
        <a:bodyPr/>
        <a:lstStyle/>
        <a:p>
          <a:endParaRPr lang="pt-BR"/>
        </a:p>
      </dgm:t>
    </dgm:pt>
    <dgm:pt modelId="{2BC430B6-C0CA-4C01-8A64-482F9FCB3757}" type="sibTrans" cxnId="{EAF3A83B-E68F-4F30-959B-61A185988FAE}">
      <dgm:prSet/>
      <dgm:spPr/>
      <dgm:t>
        <a:bodyPr/>
        <a:lstStyle/>
        <a:p>
          <a:endParaRPr lang="pt-BR"/>
        </a:p>
      </dgm:t>
    </dgm:pt>
    <dgm:pt modelId="{1A7B7924-7665-4860-97D2-C34CEC676B90}">
      <dgm:prSet phldrT="[Texto]" custT="1"/>
      <dgm:spPr/>
      <dgm:t>
        <a:bodyPr/>
        <a:lstStyle/>
        <a:p>
          <a:r>
            <a:rPr lang="pt-BR" sz="1300" dirty="0"/>
            <a:t>Atendimentos que necessitem de mobilização da rede de cuidados  </a:t>
          </a:r>
          <a:r>
            <a:rPr lang="pt-BR" sz="1300" dirty="0" err="1"/>
            <a:t>intersocial</a:t>
          </a:r>
          <a:r>
            <a:rPr lang="pt-BR" sz="1300" dirty="0"/>
            <a:t> (Conselho Tutelar, Vara da Infância e da Juventude, Ministério Público, CRAS, CREAS.), </a:t>
          </a:r>
        </a:p>
      </dgm:t>
    </dgm:pt>
    <dgm:pt modelId="{12FA8C63-BBBD-451F-B9FA-B76B283882B9}" type="parTrans" cxnId="{4AD5C97E-F15C-4669-B93F-9B2D898C6F46}">
      <dgm:prSet/>
      <dgm:spPr/>
      <dgm:t>
        <a:bodyPr/>
        <a:lstStyle/>
        <a:p>
          <a:endParaRPr lang="pt-BR"/>
        </a:p>
      </dgm:t>
    </dgm:pt>
    <dgm:pt modelId="{92D084A8-E0B8-4361-B91D-580CC35F2AA8}" type="sibTrans" cxnId="{4AD5C97E-F15C-4669-B93F-9B2D898C6F46}">
      <dgm:prSet/>
      <dgm:spPr/>
      <dgm:t>
        <a:bodyPr/>
        <a:lstStyle/>
        <a:p>
          <a:endParaRPr lang="pt-BR"/>
        </a:p>
      </dgm:t>
    </dgm:pt>
    <dgm:pt modelId="{92628130-F1CA-4F09-8994-FB7357FC1CBE}">
      <dgm:prSet phldrT="[Texto]"/>
      <dgm:spPr>
        <a:solidFill>
          <a:srgbClr val="FFC000"/>
        </a:solidFill>
      </dgm:spPr>
      <dgm:t>
        <a:bodyPr/>
        <a:lstStyle/>
        <a:p>
          <a:r>
            <a:rPr lang="pt-BR" dirty="0"/>
            <a:t>Média Complexidade</a:t>
          </a:r>
        </a:p>
      </dgm:t>
    </dgm:pt>
    <dgm:pt modelId="{B286052A-BAAD-4D52-8223-54E6F0C3C304}" type="parTrans" cxnId="{8CB158EA-0583-4C4C-B708-A5F6E78B3BEC}">
      <dgm:prSet/>
      <dgm:spPr/>
      <dgm:t>
        <a:bodyPr/>
        <a:lstStyle/>
        <a:p>
          <a:endParaRPr lang="pt-BR"/>
        </a:p>
      </dgm:t>
    </dgm:pt>
    <dgm:pt modelId="{EC173DCB-2093-4A95-95F6-99AA285C4E66}" type="sibTrans" cxnId="{8CB158EA-0583-4C4C-B708-A5F6E78B3BEC}">
      <dgm:prSet/>
      <dgm:spPr/>
      <dgm:t>
        <a:bodyPr/>
        <a:lstStyle/>
        <a:p>
          <a:endParaRPr lang="pt-BR"/>
        </a:p>
      </dgm:t>
    </dgm:pt>
    <dgm:pt modelId="{FF2253DB-7C8F-4854-9A8A-F39FD1A4A02C}">
      <dgm:prSet phldrT="[Texto]"/>
      <dgm:spPr>
        <a:solidFill>
          <a:srgbClr val="92D050"/>
        </a:solidFill>
      </dgm:spPr>
      <dgm:t>
        <a:bodyPr/>
        <a:lstStyle/>
        <a:p>
          <a:r>
            <a:rPr lang="pt-BR" dirty="0"/>
            <a:t>Baixa Complexidade</a:t>
          </a:r>
        </a:p>
      </dgm:t>
    </dgm:pt>
    <dgm:pt modelId="{173ED9E6-11FA-4BA7-BBBB-E13A47B79E99}" type="parTrans" cxnId="{1495419A-6F76-4684-A722-89C89CC517EE}">
      <dgm:prSet/>
      <dgm:spPr/>
      <dgm:t>
        <a:bodyPr/>
        <a:lstStyle/>
        <a:p>
          <a:endParaRPr lang="pt-BR"/>
        </a:p>
      </dgm:t>
    </dgm:pt>
    <dgm:pt modelId="{6BB2FE52-327C-4162-948C-4D6FD8ABFD29}" type="sibTrans" cxnId="{1495419A-6F76-4684-A722-89C89CC517EE}">
      <dgm:prSet/>
      <dgm:spPr/>
      <dgm:t>
        <a:bodyPr/>
        <a:lstStyle/>
        <a:p>
          <a:endParaRPr lang="pt-BR"/>
        </a:p>
      </dgm:t>
    </dgm:pt>
    <dgm:pt modelId="{0B399711-4C55-4D91-8A6E-F528674C8FDA}">
      <dgm:prSet phldrT="[Texto]" custT="1"/>
      <dgm:spPr/>
      <dgm:t>
        <a:bodyPr/>
        <a:lstStyle/>
        <a:p>
          <a:r>
            <a:rPr lang="pt-BR" sz="1400" dirty="0"/>
            <a:t>Alta hospitalar simples.</a:t>
          </a:r>
        </a:p>
      </dgm:t>
    </dgm:pt>
    <dgm:pt modelId="{0EA84A59-3BBA-4738-B572-D2E4C841A01E}" type="parTrans" cxnId="{7A724E56-64C8-470B-8D8D-42B78BC1A2D9}">
      <dgm:prSet/>
      <dgm:spPr/>
      <dgm:t>
        <a:bodyPr/>
        <a:lstStyle/>
        <a:p>
          <a:endParaRPr lang="pt-BR"/>
        </a:p>
      </dgm:t>
    </dgm:pt>
    <dgm:pt modelId="{49249F4D-6D0D-4487-8B7B-6025ED6C6979}" type="sibTrans" cxnId="{7A724E56-64C8-470B-8D8D-42B78BC1A2D9}">
      <dgm:prSet/>
      <dgm:spPr/>
      <dgm:t>
        <a:bodyPr/>
        <a:lstStyle/>
        <a:p>
          <a:endParaRPr lang="pt-BR"/>
        </a:p>
      </dgm:t>
    </dgm:pt>
    <dgm:pt modelId="{178792AD-9A7E-4383-A933-AFA06BB7AD5E}">
      <dgm:prSet custT="1"/>
      <dgm:spPr/>
      <dgm:t>
        <a:bodyPr/>
        <a:lstStyle/>
        <a:p>
          <a:r>
            <a:rPr lang="pt-BR" sz="1400" dirty="0"/>
            <a:t>Atendimentos que necessitem de mobilização de algum recurso interno e externo: encaminhamentos para outros equipamentos de saúde (AME, UBS, CAPS, Centro de Reabilitação, DST / AIDS, etc...).</a:t>
          </a:r>
        </a:p>
      </dgm:t>
    </dgm:pt>
    <dgm:pt modelId="{E1FC9351-FBE7-4F57-AB59-A5CC62E2C33B}" type="parTrans" cxnId="{D6BA428C-7205-4A32-B220-4C03CD55642B}">
      <dgm:prSet/>
      <dgm:spPr/>
      <dgm:t>
        <a:bodyPr/>
        <a:lstStyle/>
        <a:p>
          <a:endParaRPr lang="pt-BR"/>
        </a:p>
      </dgm:t>
    </dgm:pt>
    <dgm:pt modelId="{A792962B-CE89-4067-A48E-410AAA03D0DF}" type="sibTrans" cxnId="{D6BA428C-7205-4A32-B220-4C03CD55642B}">
      <dgm:prSet/>
      <dgm:spPr/>
      <dgm:t>
        <a:bodyPr/>
        <a:lstStyle/>
        <a:p>
          <a:endParaRPr lang="pt-BR"/>
        </a:p>
      </dgm:t>
    </dgm:pt>
    <dgm:pt modelId="{64BD7FA6-7664-4FEE-A8F5-26991B57F82A}">
      <dgm:prSet phldrT="[Texto]" custT="1"/>
      <dgm:spPr/>
      <dgm:t>
        <a:bodyPr/>
        <a:lstStyle/>
        <a:p>
          <a:r>
            <a:rPr lang="pt-BR" sz="1300" dirty="0"/>
            <a:t>Situações de suspeita de violência ou violência constatada contra criança e adolescentes, mulheres e idosos;</a:t>
          </a:r>
        </a:p>
      </dgm:t>
    </dgm:pt>
    <dgm:pt modelId="{858CD8DD-533E-4507-8191-D673D46C9FC8}" type="parTrans" cxnId="{DB7285CB-1F6A-492C-AB5E-BFB9D8CA20CE}">
      <dgm:prSet/>
      <dgm:spPr/>
      <dgm:t>
        <a:bodyPr/>
        <a:lstStyle/>
        <a:p>
          <a:endParaRPr lang="pt-BR"/>
        </a:p>
      </dgm:t>
    </dgm:pt>
    <dgm:pt modelId="{3E7D1740-BAC1-44BB-A807-D9F53E517288}" type="sibTrans" cxnId="{DB7285CB-1F6A-492C-AB5E-BFB9D8CA20CE}">
      <dgm:prSet/>
      <dgm:spPr/>
      <dgm:t>
        <a:bodyPr/>
        <a:lstStyle/>
        <a:p>
          <a:endParaRPr lang="pt-BR"/>
        </a:p>
      </dgm:t>
    </dgm:pt>
    <dgm:pt modelId="{ADFEFC7A-AE08-4FEF-BEBE-B1171B3E2225}">
      <dgm:prSet phldrT="[Texto]" custT="1"/>
      <dgm:spPr/>
      <dgm:t>
        <a:bodyPr/>
        <a:lstStyle/>
        <a:p>
          <a:r>
            <a:rPr lang="pt-BR" sz="1300" dirty="0"/>
            <a:t>Longa Permanência;</a:t>
          </a:r>
        </a:p>
      </dgm:t>
    </dgm:pt>
    <dgm:pt modelId="{A541AE6E-4F5A-4E6F-8D12-CD52E0C26C12}" type="parTrans" cxnId="{541C2EC4-0324-4C60-9DB4-3F97F7D4218D}">
      <dgm:prSet/>
      <dgm:spPr/>
      <dgm:t>
        <a:bodyPr/>
        <a:lstStyle/>
        <a:p>
          <a:endParaRPr lang="pt-BR"/>
        </a:p>
      </dgm:t>
    </dgm:pt>
    <dgm:pt modelId="{BC1BC05F-43F9-48F1-B6B0-60545F129F83}" type="sibTrans" cxnId="{541C2EC4-0324-4C60-9DB4-3F97F7D4218D}">
      <dgm:prSet/>
      <dgm:spPr/>
      <dgm:t>
        <a:bodyPr/>
        <a:lstStyle/>
        <a:p>
          <a:endParaRPr lang="pt-BR"/>
        </a:p>
      </dgm:t>
    </dgm:pt>
    <dgm:pt modelId="{68A9A737-DDD7-4116-8B12-563AA80DA9AA}">
      <dgm:prSet phldrT="[Texto]" custT="1"/>
      <dgm:spPr/>
      <dgm:t>
        <a:bodyPr/>
        <a:lstStyle/>
        <a:p>
          <a:r>
            <a:rPr lang="pt-BR" sz="1300" dirty="0"/>
            <a:t>Atendimento pacientes desconhecidos, menor sem acompanhante, adoção.</a:t>
          </a:r>
        </a:p>
      </dgm:t>
    </dgm:pt>
    <dgm:pt modelId="{7206E32F-857F-4128-90B6-C314A39B2758}" type="parTrans" cxnId="{932536E6-A39B-414A-A274-16FCC113608A}">
      <dgm:prSet/>
      <dgm:spPr/>
      <dgm:t>
        <a:bodyPr/>
        <a:lstStyle/>
        <a:p>
          <a:endParaRPr lang="pt-BR"/>
        </a:p>
      </dgm:t>
    </dgm:pt>
    <dgm:pt modelId="{E1248AE9-EFFC-4F9C-AA5E-1E5B3A313417}" type="sibTrans" cxnId="{932536E6-A39B-414A-A274-16FCC113608A}">
      <dgm:prSet/>
      <dgm:spPr/>
      <dgm:t>
        <a:bodyPr/>
        <a:lstStyle/>
        <a:p>
          <a:endParaRPr lang="pt-BR"/>
        </a:p>
      </dgm:t>
    </dgm:pt>
    <dgm:pt modelId="{A8B39ED9-452E-460B-98D1-CB37F39D83DB}">
      <dgm:prSet phldrT="[Texto]" custT="1"/>
      <dgm:spPr/>
      <dgm:t>
        <a:bodyPr/>
        <a:lstStyle/>
        <a:p>
          <a:r>
            <a:rPr lang="pt-BR" sz="1300" dirty="0"/>
            <a:t>Solicitação de leito de retaguarda, leito de apoio, Centros de Acolhidas ,paciente de alta hospitalar. </a:t>
          </a:r>
        </a:p>
      </dgm:t>
    </dgm:pt>
    <dgm:pt modelId="{AB21FEF3-758A-4179-AF14-8010001AD046}" type="parTrans" cxnId="{D6BE7127-2131-4F5B-8BEE-917A2C2B72EB}">
      <dgm:prSet/>
      <dgm:spPr/>
      <dgm:t>
        <a:bodyPr/>
        <a:lstStyle/>
        <a:p>
          <a:endParaRPr lang="pt-BR"/>
        </a:p>
      </dgm:t>
    </dgm:pt>
    <dgm:pt modelId="{FCCE9C53-B11D-459C-B4B6-56514F928F41}" type="sibTrans" cxnId="{D6BE7127-2131-4F5B-8BEE-917A2C2B72EB}">
      <dgm:prSet/>
      <dgm:spPr/>
      <dgm:t>
        <a:bodyPr/>
        <a:lstStyle/>
        <a:p>
          <a:endParaRPr lang="pt-BR"/>
        </a:p>
      </dgm:t>
    </dgm:pt>
    <dgm:pt modelId="{5B57824F-5126-46C9-AB8E-3A08F80D2AA7}">
      <dgm:prSet phldrT="[Texto]" custT="1"/>
      <dgm:spPr/>
      <dgm:t>
        <a:bodyPr/>
        <a:lstStyle/>
        <a:p>
          <a:r>
            <a:rPr lang="pt-BR" sz="1400" dirty="0"/>
            <a:t>Orientação referente benefício assistencial e continuidade no tratamento via ambulatorial, contato com a família, convocação da família e não tenha o  telefone de contato ou com endereço residencial incompleto, acompanhamento de casos</a:t>
          </a:r>
        </a:p>
      </dgm:t>
    </dgm:pt>
    <dgm:pt modelId="{E1B3C0D1-8404-4199-B768-6C7976C6CEE9}" type="parTrans" cxnId="{50EFC920-A6BD-4734-867A-4DFC5ABCFA97}">
      <dgm:prSet/>
      <dgm:spPr/>
      <dgm:t>
        <a:bodyPr/>
        <a:lstStyle/>
        <a:p>
          <a:endParaRPr lang="pt-BR"/>
        </a:p>
      </dgm:t>
    </dgm:pt>
    <dgm:pt modelId="{C699978A-5B53-44FE-A854-F001BE731C2C}" type="sibTrans" cxnId="{50EFC920-A6BD-4734-867A-4DFC5ABCFA97}">
      <dgm:prSet/>
      <dgm:spPr/>
      <dgm:t>
        <a:bodyPr/>
        <a:lstStyle/>
        <a:p>
          <a:endParaRPr lang="pt-BR"/>
        </a:p>
      </dgm:t>
    </dgm:pt>
    <dgm:pt modelId="{BD97417C-9E07-4E08-919F-529B4EF986C7}" type="pres">
      <dgm:prSet presAssocID="{C62DFEA9-EA4F-44DB-8412-6B9A3CE34ED3}" presName="Name0" presStyleCnt="0">
        <dgm:presLayoutVars>
          <dgm:dir/>
          <dgm:animLvl val="lvl"/>
          <dgm:resizeHandles val="exact"/>
        </dgm:presLayoutVars>
      </dgm:prSet>
      <dgm:spPr/>
    </dgm:pt>
    <dgm:pt modelId="{87DF8AD9-8760-42AE-8AAD-C75CF136AFB7}" type="pres">
      <dgm:prSet presAssocID="{F359E7AF-180A-4B74-8CB0-08FAB4A8A01D}" presName="linNode" presStyleCnt="0"/>
      <dgm:spPr/>
    </dgm:pt>
    <dgm:pt modelId="{3FA65A97-F18C-4C07-A8B2-29D47D78C072}" type="pres">
      <dgm:prSet presAssocID="{F359E7AF-180A-4B74-8CB0-08FAB4A8A01D}" presName="parentText" presStyleLbl="node1" presStyleIdx="0" presStyleCnt="3" custScaleX="54398" custScaleY="62681">
        <dgm:presLayoutVars>
          <dgm:chMax val="1"/>
          <dgm:bulletEnabled val="1"/>
        </dgm:presLayoutVars>
      </dgm:prSet>
      <dgm:spPr/>
    </dgm:pt>
    <dgm:pt modelId="{DB269F92-420D-4DE6-AA4A-F5CF6FC88BFD}" type="pres">
      <dgm:prSet presAssocID="{F359E7AF-180A-4B74-8CB0-08FAB4A8A01D}" presName="descendantText" presStyleLbl="alignAccFollowNode1" presStyleIdx="0" presStyleCnt="3" custScaleY="132653">
        <dgm:presLayoutVars>
          <dgm:bulletEnabled val="1"/>
        </dgm:presLayoutVars>
      </dgm:prSet>
      <dgm:spPr/>
    </dgm:pt>
    <dgm:pt modelId="{8ED5CF4B-CCBB-4153-A498-EBAED2A57691}" type="pres">
      <dgm:prSet presAssocID="{2BC430B6-C0CA-4C01-8A64-482F9FCB3757}" presName="sp" presStyleCnt="0"/>
      <dgm:spPr/>
    </dgm:pt>
    <dgm:pt modelId="{2CCBA323-70E0-44DB-BA06-F279424CF5D2}" type="pres">
      <dgm:prSet presAssocID="{92628130-F1CA-4F09-8994-FB7357FC1CBE}" presName="linNode" presStyleCnt="0"/>
      <dgm:spPr/>
    </dgm:pt>
    <dgm:pt modelId="{1980E404-4A75-43C4-9343-E882455FBFB6}" type="pres">
      <dgm:prSet presAssocID="{92628130-F1CA-4F09-8994-FB7357FC1CBE}" presName="parentText" presStyleLbl="node1" presStyleIdx="1" presStyleCnt="3" custScaleX="54364" custScaleY="66501">
        <dgm:presLayoutVars>
          <dgm:chMax val="1"/>
          <dgm:bulletEnabled val="1"/>
        </dgm:presLayoutVars>
      </dgm:prSet>
      <dgm:spPr/>
    </dgm:pt>
    <dgm:pt modelId="{EFFB0B16-39ED-4C33-BF7C-D4B0487D9172}" type="pres">
      <dgm:prSet presAssocID="{92628130-F1CA-4F09-8994-FB7357FC1CBE}" presName="descendantText" presStyleLbl="alignAccFollowNode1" presStyleIdx="1" presStyleCnt="3" custScaleY="51620">
        <dgm:presLayoutVars>
          <dgm:bulletEnabled val="1"/>
        </dgm:presLayoutVars>
      </dgm:prSet>
      <dgm:spPr/>
    </dgm:pt>
    <dgm:pt modelId="{8962E204-F984-4EA1-8FAD-F7EB2C8758C7}" type="pres">
      <dgm:prSet presAssocID="{EC173DCB-2093-4A95-95F6-99AA285C4E66}" presName="sp" presStyleCnt="0"/>
      <dgm:spPr/>
    </dgm:pt>
    <dgm:pt modelId="{380E17F7-931D-4D43-925C-8442526DA22B}" type="pres">
      <dgm:prSet presAssocID="{FF2253DB-7C8F-4854-9A8A-F39FD1A4A02C}" presName="linNode" presStyleCnt="0"/>
      <dgm:spPr/>
    </dgm:pt>
    <dgm:pt modelId="{B8BEFCFA-28AB-4966-A60F-AAF6FEB750BC}" type="pres">
      <dgm:prSet presAssocID="{FF2253DB-7C8F-4854-9A8A-F39FD1A4A02C}" presName="parentText" presStyleLbl="node1" presStyleIdx="2" presStyleCnt="3" custScaleX="53257" custScaleY="63663">
        <dgm:presLayoutVars>
          <dgm:chMax val="1"/>
          <dgm:bulletEnabled val="1"/>
        </dgm:presLayoutVars>
      </dgm:prSet>
      <dgm:spPr/>
    </dgm:pt>
    <dgm:pt modelId="{AE773052-B0EF-4AB0-BECB-BAFF57584574}" type="pres">
      <dgm:prSet presAssocID="{FF2253DB-7C8F-4854-9A8A-F39FD1A4A02C}" presName="descendantText" presStyleLbl="alignAccFollowNode1" presStyleIdx="2" presStyleCnt="3" custScaleY="72386">
        <dgm:presLayoutVars>
          <dgm:bulletEnabled val="1"/>
        </dgm:presLayoutVars>
      </dgm:prSet>
      <dgm:spPr/>
    </dgm:pt>
  </dgm:ptLst>
  <dgm:cxnLst>
    <dgm:cxn modelId="{ABD07A0D-7E82-4C23-BEC5-35C3122C1C0F}" type="presOf" srcId="{0B399711-4C55-4D91-8A6E-F528674C8FDA}" destId="{AE773052-B0EF-4AB0-BECB-BAFF57584574}" srcOrd="0" destOrd="0" presId="urn:microsoft.com/office/officeart/2005/8/layout/vList5"/>
    <dgm:cxn modelId="{50EFC920-A6BD-4734-867A-4DFC5ABCFA97}" srcId="{FF2253DB-7C8F-4854-9A8A-F39FD1A4A02C}" destId="{5B57824F-5126-46C9-AB8E-3A08F80D2AA7}" srcOrd="1" destOrd="0" parTransId="{E1B3C0D1-8404-4199-B768-6C7976C6CEE9}" sibTransId="{C699978A-5B53-44FE-A854-F001BE731C2C}"/>
    <dgm:cxn modelId="{D6BE7127-2131-4F5B-8BEE-917A2C2B72EB}" srcId="{F359E7AF-180A-4B74-8CB0-08FAB4A8A01D}" destId="{A8B39ED9-452E-460B-98D1-CB37F39D83DB}" srcOrd="4" destOrd="0" parTransId="{AB21FEF3-758A-4179-AF14-8010001AD046}" sibTransId="{FCCE9C53-B11D-459C-B4B6-56514F928F41}"/>
    <dgm:cxn modelId="{9E15F928-6D62-4C01-893F-98D984A73A09}" type="presOf" srcId="{68A9A737-DDD7-4116-8B12-563AA80DA9AA}" destId="{DB269F92-420D-4DE6-AA4A-F5CF6FC88BFD}" srcOrd="0" destOrd="3" presId="urn:microsoft.com/office/officeart/2005/8/layout/vList5"/>
    <dgm:cxn modelId="{36FB6530-E833-4FBA-8F48-2076A8A4FF7A}" type="presOf" srcId="{FF2253DB-7C8F-4854-9A8A-F39FD1A4A02C}" destId="{B8BEFCFA-28AB-4966-A60F-AAF6FEB750BC}" srcOrd="0" destOrd="0" presId="urn:microsoft.com/office/officeart/2005/8/layout/vList5"/>
    <dgm:cxn modelId="{0D908233-3FE8-403C-896E-DB6FB9A00836}" type="presOf" srcId="{178792AD-9A7E-4383-A933-AFA06BB7AD5E}" destId="{EFFB0B16-39ED-4C33-BF7C-D4B0487D9172}" srcOrd="0" destOrd="0" presId="urn:microsoft.com/office/officeart/2005/8/layout/vList5"/>
    <dgm:cxn modelId="{EAF3A83B-E68F-4F30-959B-61A185988FAE}" srcId="{C62DFEA9-EA4F-44DB-8412-6B9A3CE34ED3}" destId="{F359E7AF-180A-4B74-8CB0-08FAB4A8A01D}" srcOrd="0" destOrd="0" parTransId="{DB251ADA-85C1-49F5-83A8-11E60FE7E25D}" sibTransId="{2BC430B6-C0CA-4C01-8A64-482F9FCB3757}"/>
    <dgm:cxn modelId="{2ADA9B64-1957-42E2-8309-B488BF3C90E7}" type="presOf" srcId="{92628130-F1CA-4F09-8994-FB7357FC1CBE}" destId="{1980E404-4A75-43C4-9343-E882455FBFB6}" srcOrd="0" destOrd="0" presId="urn:microsoft.com/office/officeart/2005/8/layout/vList5"/>
    <dgm:cxn modelId="{68EE9D64-EA9C-4C79-A637-72CE769D1C32}" type="presOf" srcId="{A8B39ED9-452E-460B-98D1-CB37F39D83DB}" destId="{DB269F92-420D-4DE6-AA4A-F5CF6FC88BFD}" srcOrd="0" destOrd="4" presId="urn:microsoft.com/office/officeart/2005/8/layout/vList5"/>
    <dgm:cxn modelId="{1BED546B-2B79-4280-8852-73285FBD66CB}" type="presOf" srcId="{C62DFEA9-EA4F-44DB-8412-6B9A3CE34ED3}" destId="{BD97417C-9E07-4E08-919F-529B4EF986C7}" srcOrd="0" destOrd="0" presId="urn:microsoft.com/office/officeart/2005/8/layout/vList5"/>
    <dgm:cxn modelId="{7A724E56-64C8-470B-8D8D-42B78BC1A2D9}" srcId="{FF2253DB-7C8F-4854-9A8A-F39FD1A4A02C}" destId="{0B399711-4C55-4D91-8A6E-F528674C8FDA}" srcOrd="0" destOrd="0" parTransId="{0EA84A59-3BBA-4738-B572-D2E4C841A01E}" sibTransId="{49249F4D-6D0D-4487-8B7B-6025ED6C6979}"/>
    <dgm:cxn modelId="{4AD5C97E-F15C-4669-B93F-9B2D898C6F46}" srcId="{F359E7AF-180A-4B74-8CB0-08FAB4A8A01D}" destId="{1A7B7924-7665-4860-97D2-C34CEC676B90}" srcOrd="0" destOrd="0" parTransId="{12FA8C63-BBBD-451F-B9FA-B76B283882B9}" sibTransId="{92D084A8-E0B8-4361-B91D-580CC35F2AA8}"/>
    <dgm:cxn modelId="{D6BA428C-7205-4A32-B220-4C03CD55642B}" srcId="{92628130-F1CA-4F09-8994-FB7357FC1CBE}" destId="{178792AD-9A7E-4383-A933-AFA06BB7AD5E}" srcOrd="0" destOrd="0" parTransId="{E1FC9351-FBE7-4F57-AB59-A5CC62E2C33B}" sibTransId="{A792962B-CE89-4067-A48E-410AAA03D0DF}"/>
    <dgm:cxn modelId="{D532E492-CC3D-4AEA-BF31-524298938BF5}" type="presOf" srcId="{64BD7FA6-7664-4FEE-A8F5-26991B57F82A}" destId="{DB269F92-420D-4DE6-AA4A-F5CF6FC88BFD}" srcOrd="0" destOrd="1" presId="urn:microsoft.com/office/officeart/2005/8/layout/vList5"/>
    <dgm:cxn modelId="{1495419A-6F76-4684-A722-89C89CC517EE}" srcId="{C62DFEA9-EA4F-44DB-8412-6B9A3CE34ED3}" destId="{FF2253DB-7C8F-4854-9A8A-F39FD1A4A02C}" srcOrd="2" destOrd="0" parTransId="{173ED9E6-11FA-4BA7-BBBB-E13A47B79E99}" sibTransId="{6BB2FE52-327C-4162-948C-4D6FD8ABFD29}"/>
    <dgm:cxn modelId="{3B008BBD-0C22-4ABB-BB0C-80ADAEDF224D}" type="presOf" srcId="{F359E7AF-180A-4B74-8CB0-08FAB4A8A01D}" destId="{3FA65A97-F18C-4C07-A8B2-29D47D78C072}" srcOrd="0" destOrd="0" presId="urn:microsoft.com/office/officeart/2005/8/layout/vList5"/>
    <dgm:cxn modelId="{541C2EC4-0324-4C60-9DB4-3F97F7D4218D}" srcId="{F359E7AF-180A-4B74-8CB0-08FAB4A8A01D}" destId="{ADFEFC7A-AE08-4FEF-BEBE-B1171B3E2225}" srcOrd="2" destOrd="0" parTransId="{A541AE6E-4F5A-4E6F-8D12-CD52E0C26C12}" sibTransId="{BC1BC05F-43F9-48F1-B6B0-60545F129F83}"/>
    <dgm:cxn modelId="{DB7285CB-1F6A-492C-AB5E-BFB9D8CA20CE}" srcId="{F359E7AF-180A-4B74-8CB0-08FAB4A8A01D}" destId="{64BD7FA6-7664-4FEE-A8F5-26991B57F82A}" srcOrd="1" destOrd="0" parTransId="{858CD8DD-533E-4507-8191-D673D46C9FC8}" sibTransId="{3E7D1740-BAC1-44BB-A807-D9F53E517288}"/>
    <dgm:cxn modelId="{9CD6D1D8-9927-4E42-B16F-FFCB659341C3}" type="presOf" srcId="{1A7B7924-7665-4860-97D2-C34CEC676B90}" destId="{DB269F92-420D-4DE6-AA4A-F5CF6FC88BFD}" srcOrd="0" destOrd="0" presId="urn:microsoft.com/office/officeart/2005/8/layout/vList5"/>
    <dgm:cxn modelId="{9DEA87DB-22AB-4FF8-A49C-4D3C2D371F1F}" type="presOf" srcId="{ADFEFC7A-AE08-4FEF-BEBE-B1171B3E2225}" destId="{DB269F92-420D-4DE6-AA4A-F5CF6FC88BFD}" srcOrd="0" destOrd="2" presId="urn:microsoft.com/office/officeart/2005/8/layout/vList5"/>
    <dgm:cxn modelId="{932536E6-A39B-414A-A274-16FCC113608A}" srcId="{F359E7AF-180A-4B74-8CB0-08FAB4A8A01D}" destId="{68A9A737-DDD7-4116-8B12-563AA80DA9AA}" srcOrd="3" destOrd="0" parTransId="{7206E32F-857F-4128-90B6-C314A39B2758}" sibTransId="{E1248AE9-EFFC-4F9C-AA5E-1E5B3A313417}"/>
    <dgm:cxn modelId="{8CB158EA-0583-4C4C-B708-A5F6E78B3BEC}" srcId="{C62DFEA9-EA4F-44DB-8412-6B9A3CE34ED3}" destId="{92628130-F1CA-4F09-8994-FB7357FC1CBE}" srcOrd="1" destOrd="0" parTransId="{B286052A-BAAD-4D52-8223-54E6F0C3C304}" sibTransId="{EC173DCB-2093-4A95-95F6-99AA285C4E66}"/>
    <dgm:cxn modelId="{BA2932EE-412C-47D9-88F8-B89A7354AB0D}" type="presOf" srcId="{5B57824F-5126-46C9-AB8E-3A08F80D2AA7}" destId="{AE773052-B0EF-4AB0-BECB-BAFF57584574}" srcOrd="0" destOrd="1" presId="urn:microsoft.com/office/officeart/2005/8/layout/vList5"/>
    <dgm:cxn modelId="{D9D0D187-9B0B-4E63-98F1-8987BAF99F7A}" type="presParOf" srcId="{BD97417C-9E07-4E08-919F-529B4EF986C7}" destId="{87DF8AD9-8760-42AE-8AAD-C75CF136AFB7}" srcOrd="0" destOrd="0" presId="urn:microsoft.com/office/officeart/2005/8/layout/vList5"/>
    <dgm:cxn modelId="{C4779ECD-39C3-41F7-ABEA-81D9BF0945F3}" type="presParOf" srcId="{87DF8AD9-8760-42AE-8AAD-C75CF136AFB7}" destId="{3FA65A97-F18C-4C07-A8B2-29D47D78C072}" srcOrd="0" destOrd="0" presId="urn:microsoft.com/office/officeart/2005/8/layout/vList5"/>
    <dgm:cxn modelId="{AAE4B819-7C1A-484B-A53C-E5B71F7E6A25}" type="presParOf" srcId="{87DF8AD9-8760-42AE-8AAD-C75CF136AFB7}" destId="{DB269F92-420D-4DE6-AA4A-F5CF6FC88BFD}" srcOrd="1" destOrd="0" presId="urn:microsoft.com/office/officeart/2005/8/layout/vList5"/>
    <dgm:cxn modelId="{B9A60C43-FB41-4AB9-8934-DDADD6DA367E}" type="presParOf" srcId="{BD97417C-9E07-4E08-919F-529B4EF986C7}" destId="{8ED5CF4B-CCBB-4153-A498-EBAED2A57691}" srcOrd="1" destOrd="0" presId="urn:microsoft.com/office/officeart/2005/8/layout/vList5"/>
    <dgm:cxn modelId="{894C0C42-5A30-438B-B6CA-1BC3626F0BE3}" type="presParOf" srcId="{BD97417C-9E07-4E08-919F-529B4EF986C7}" destId="{2CCBA323-70E0-44DB-BA06-F279424CF5D2}" srcOrd="2" destOrd="0" presId="urn:microsoft.com/office/officeart/2005/8/layout/vList5"/>
    <dgm:cxn modelId="{C40C63FE-65EC-46B6-967C-932C866AEB3B}" type="presParOf" srcId="{2CCBA323-70E0-44DB-BA06-F279424CF5D2}" destId="{1980E404-4A75-43C4-9343-E882455FBFB6}" srcOrd="0" destOrd="0" presId="urn:microsoft.com/office/officeart/2005/8/layout/vList5"/>
    <dgm:cxn modelId="{AA378CAF-774C-447B-B41F-EEEF13D51963}" type="presParOf" srcId="{2CCBA323-70E0-44DB-BA06-F279424CF5D2}" destId="{EFFB0B16-39ED-4C33-BF7C-D4B0487D9172}" srcOrd="1" destOrd="0" presId="urn:microsoft.com/office/officeart/2005/8/layout/vList5"/>
    <dgm:cxn modelId="{F567B374-E90D-4873-A198-B55EA2F5E211}" type="presParOf" srcId="{BD97417C-9E07-4E08-919F-529B4EF986C7}" destId="{8962E204-F984-4EA1-8FAD-F7EB2C8758C7}" srcOrd="3" destOrd="0" presId="urn:microsoft.com/office/officeart/2005/8/layout/vList5"/>
    <dgm:cxn modelId="{6B1A5A93-A711-4593-85A6-C801A5E3FBB1}" type="presParOf" srcId="{BD97417C-9E07-4E08-919F-529B4EF986C7}" destId="{380E17F7-931D-4D43-925C-8442526DA22B}" srcOrd="4" destOrd="0" presId="urn:microsoft.com/office/officeart/2005/8/layout/vList5"/>
    <dgm:cxn modelId="{CF97B46A-7358-4A7D-B8CF-EADE2B27B1E1}" type="presParOf" srcId="{380E17F7-931D-4D43-925C-8442526DA22B}" destId="{B8BEFCFA-28AB-4966-A60F-AAF6FEB750BC}" srcOrd="0" destOrd="0" presId="urn:microsoft.com/office/officeart/2005/8/layout/vList5"/>
    <dgm:cxn modelId="{77933780-8A9F-4655-9F13-DAAC59321604}" type="presParOf" srcId="{380E17F7-931D-4D43-925C-8442526DA22B}" destId="{AE773052-B0EF-4AB0-BECB-BAFF5758457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69F92-420D-4DE6-AA4A-F5CF6FC88BFD}">
      <dsp:nvSpPr>
        <dsp:cNvPr id="0" name=""/>
        <dsp:cNvSpPr/>
      </dsp:nvSpPr>
      <dsp:spPr>
        <a:xfrm rot="5400000">
          <a:off x="3881649" y="-1589051"/>
          <a:ext cx="2091781" cy="527311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Atendimentos que necessitem de mobilização da rede de cuidados  </a:t>
          </a:r>
          <a:r>
            <a:rPr lang="pt-BR" sz="1300" kern="1200" dirty="0" err="1"/>
            <a:t>intersocial</a:t>
          </a:r>
          <a:r>
            <a:rPr lang="pt-BR" sz="1300" kern="1200" dirty="0"/>
            <a:t> (Conselho Tutelar, Vara da Infância e da Juventude, Ministério Público, CRAS, CREAS.),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Situações de suspeita de violência ou violência constatada contra criança e adolescentes, mulheres e idosos;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Longa Permanência;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Atendimento pacientes desconhecidos, menor sem acompanhante, adoção.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/>
            <a:t>Solicitação de leito de retaguarda, leito de apoio, Centros de Acolhidas ,paciente de alta hospitalar. </a:t>
          </a:r>
        </a:p>
      </dsp:txBody>
      <dsp:txXfrm rot="-5400000">
        <a:off x="2290984" y="103726"/>
        <a:ext cx="5170999" cy="1887557"/>
      </dsp:txXfrm>
    </dsp:sp>
    <dsp:sp modelId="{3FA65A97-F18C-4C07-A8B2-29D47D78C072}">
      <dsp:nvSpPr>
        <dsp:cNvPr id="0" name=""/>
        <dsp:cNvSpPr/>
      </dsp:nvSpPr>
      <dsp:spPr>
        <a:xfrm>
          <a:off x="677471" y="429750"/>
          <a:ext cx="1613512" cy="1235506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Alta Complexidade</a:t>
          </a:r>
        </a:p>
      </dsp:txBody>
      <dsp:txXfrm>
        <a:off x="737783" y="490062"/>
        <a:ext cx="1492888" cy="1114882"/>
      </dsp:txXfrm>
    </dsp:sp>
    <dsp:sp modelId="{EFFB0B16-39ED-4C33-BF7C-D4B0487D9172}">
      <dsp:nvSpPr>
        <dsp:cNvPr id="0" name=""/>
        <dsp:cNvSpPr/>
      </dsp:nvSpPr>
      <dsp:spPr>
        <a:xfrm rot="5400000">
          <a:off x="4523691" y="208218"/>
          <a:ext cx="813986" cy="52782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Atendimentos que necessitem de mobilização de algum recurso interno e externo: encaminhamentos para outros equipamentos de saúde (AME, UBS, CAPS, Centro de Reabilitação, DST / AIDS, etc...).</a:t>
          </a:r>
        </a:p>
      </dsp:txBody>
      <dsp:txXfrm rot="-5400000">
        <a:off x="2291552" y="2480093"/>
        <a:ext cx="5238529" cy="734514"/>
      </dsp:txXfrm>
    </dsp:sp>
    <dsp:sp modelId="{1980E404-4A75-43C4-9343-E882455FBFB6}">
      <dsp:nvSpPr>
        <dsp:cNvPr id="0" name=""/>
        <dsp:cNvSpPr/>
      </dsp:nvSpPr>
      <dsp:spPr>
        <a:xfrm>
          <a:off x="677471" y="2191949"/>
          <a:ext cx="1614080" cy="131080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Média Complexidade</a:t>
          </a:r>
        </a:p>
      </dsp:txBody>
      <dsp:txXfrm>
        <a:off x="741459" y="2255937"/>
        <a:ext cx="1486104" cy="1182827"/>
      </dsp:txXfrm>
    </dsp:sp>
    <dsp:sp modelId="{AE773052-B0EF-4AB0-BECB-BAFF57584574}">
      <dsp:nvSpPr>
        <dsp:cNvPr id="0" name=""/>
        <dsp:cNvSpPr/>
      </dsp:nvSpPr>
      <dsp:spPr>
        <a:xfrm rot="5400000">
          <a:off x="4327097" y="1589606"/>
          <a:ext cx="1141441" cy="52782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Alta hospitalar simples.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/>
            <a:t>Orientação referente benefício assistencial e continuidade no tratamento via ambulatorial, contato com a família, convocação da família e não tenha o  telefone de contato ou com endereço residencial incompleto, acompanhamento de casos</a:t>
          </a:r>
        </a:p>
      </dsp:txBody>
      <dsp:txXfrm rot="-5400000">
        <a:off x="2258686" y="3713739"/>
        <a:ext cx="5222544" cy="1029999"/>
      </dsp:txXfrm>
    </dsp:sp>
    <dsp:sp modelId="{B8BEFCFA-28AB-4966-A60F-AAF6FEB750BC}">
      <dsp:nvSpPr>
        <dsp:cNvPr id="0" name=""/>
        <dsp:cNvSpPr/>
      </dsp:nvSpPr>
      <dsp:spPr>
        <a:xfrm>
          <a:off x="677471" y="3601307"/>
          <a:ext cx="1581213" cy="1254863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Baixa Complexidade</a:t>
          </a:r>
        </a:p>
      </dsp:txBody>
      <dsp:txXfrm>
        <a:off x="738728" y="3662564"/>
        <a:ext cx="1458699" cy="1132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0.71658</cdr:x>
      <cdr:y>0</cdr:y>
    </cdr:from>
    <cdr:to>
      <cdr:x>0.99323</cdr:x>
      <cdr:y>0.15413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2694FF13-D215-40C3-BEAA-DF7C05256FF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200800" y="-708144"/>
          <a:ext cx="2780017" cy="591363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0.7234</cdr:x>
      <cdr:y>0</cdr:y>
    </cdr:from>
    <cdr:to>
      <cdr:x>1</cdr:x>
      <cdr:y>0.50053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327DF1D-50A7-4751-BD90-F5F99BB58AE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286752" y="-3789040"/>
          <a:ext cx="2786113" cy="1188823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19/12/2024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812B-C699-429E-B2BB-E7384F34D0A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57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/>
              <a:t>Tirar o link para o protocolo gerenciado.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CCD1F7-075A-433D-AB5A-DBE4CE282F8A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/>
              <a:t>Tirar o link para o protocolo gerenciado.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71799F-64B1-417E-B61D-1C7F7EE65A47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/>
              <a:t>Tirar o link para o protocolo gerenciado.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71799F-64B1-417E-B61D-1C7F7EE65A47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/>
              <a:t>Tirar o link para o protocolo gerenciado.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DEA61C-528A-4BDC-8B1F-9D04B3209F1A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/>
              <a:t>Tirar o link para o protocolo gerenciado.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366372-AEEC-4FA2-80CF-048E55A35A43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/>
              <a:t>Tirar o link para o protocolo gerenciado.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366372-AEEC-4FA2-80CF-048E55A35A43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42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A88A-1B2A-4406-90FF-93EE1A843DE7}" type="datetimeFigureOut">
              <a:rPr lang="en-US"/>
              <a:pPr>
                <a:defRPr/>
              </a:pPr>
              <a:t>12/19/2024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C3C72-DDCA-4DDE-BEDD-8EE12AB2CD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5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FF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6">
            <a:extLst>
              <a:ext uri="{FF2B5EF4-FFF2-40B4-BE49-F238E27FC236}">
                <a16:creationId xmlns:a16="http://schemas.microsoft.com/office/drawing/2014/main" id="{76896C73-EF2F-4F21-89B4-6990E2581D2A}"/>
              </a:ext>
            </a:extLst>
          </p:cNvPr>
          <p:cNvSpPr>
            <a:spLocks/>
          </p:cNvSpPr>
          <p:nvPr/>
        </p:nvSpPr>
        <p:spPr bwMode="auto">
          <a:xfrm>
            <a:off x="-179917" y="6246285"/>
            <a:ext cx="12651317" cy="905933"/>
          </a:xfrm>
          <a:custGeom>
            <a:avLst/>
            <a:gdLst>
              <a:gd name="T0" fmla="*/ 375993 w 379551"/>
              <a:gd name="T1" fmla="*/ 12039 h 27210"/>
              <a:gd name="T2" fmla="*/ 361780 w 379551"/>
              <a:gd name="T3" fmla="*/ 14129 h 27210"/>
              <a:gd name="T4" fmla="*/ 321649 w 379551"/>
              <a:gd name="T5" fmla="*/ 17055 h 27210"/>
              <a:gd name="T6" fmla="*/ 269814 w 379551"/>
              <a:gd name="T7" fmla="*/ 14129 h 27210"/>
              <a:gd name="T8" fmla="*/ 198325 w 379551"/>
              <a:gd name="T9" fmla="*/ 7523 h 27210"/>
              <a:gd name="T10" fmla="*/ 152713 w 379551"/>
              <a:gd name="T11" fmla="*/ 2699 h 27210"/>
              <a:gd name="T12" fmla="*/ 99548 w 379551"/>
              <a:gd name="T13" fmla="*/ 457 h 27210"/>
              <a:gd name="T14" fmla="*/ 43458 w 379551"/>
              <a:gd name="T15" fmla="*/ 506 h 27210"/>
              <a:gd name="T16" fmla="*/ 6228 w 379551"/>
              <a:gd name="T17" fmla="*/ 5769 h 27210"/>
              <a:gd name="T18" fmla="*/ 4782 w 379551"/>
              <a:gd name="T19" fmla="*/ 22071 h 27210"/>
              <a:gd name="T20" fmla="*/ 53692 w 379551"/>
              <a:gd name="T21" fmla="*/ 22907 h 27210"/>
              <a:gd name="T22" fmla="*/ 131864 w 379551"/>
              <a:gd name="T23" fmla="*/ 22907 h 27210"/>
              <a:gd name="T24" fmla="*/ 353581 w 379551"/>
              <a:gd name="T25" fmla="*/ 26821 h 27210"/>
              <a:gd name="T26" fmla="*/ 375993 w 379551"/>
              <a:gd name="T27" fmla="*/ 12039 h 27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9551" h="27210" extrusionOk="0">
                <a:moveTo>
                  <a:pt x="375993" y="12039"/>
                </a:moveTo>
                <a:cubicBezTo>
                  <a:pt x="377360" y="9924"/>
                  <a:pt x="370837" y="13293"/>
                  <a:pt x="361780" y="14129"/>
                </a:cubicBezTo>
                <a:cubicBezTo>
                  <a:pt x="352723" y="14965"/>
                  <a:pt x="336977" y="17055"/>
                  <a:pt x="321649" y="17055"/>
                </a:cubicBezTo>
                <a:cubicBezTo>
                  <a:pt x="306321" y="17055"/>
                  <a:pt x="290368" y="15718"/>
                  <a:pt x="269814" y="14129"/>
                </a:cubicBezTo>
                <a:cubicBezTo>
                  <a:pt x="249260" y="12540"/>
                  <a:pt x="217842" y="9428"/>
                  <a:pt x="198325" y="7523"/>
                </a:cubicBezTo>
                <a:cubicBezTo>
                  <a:pt x="178808" y="5618"/>
                  <a:pt x="169176" y="3877"/>
                  <a:pt x="152713" y="2699"/>
                </a:cubicBezTo>
                <a:cubicBezTo>
                  <a:pt x="136250" y="1521"/>
                  <a:pt x="117757" y="823"/>
                  <a:pt x="99548" y="457"/>
                </a:cubicBezTo>
                <a:cubicBezTo>
                  <a:pt x="81339" y="92"/>
                  <a:pt x="59011" y="-379"/>
                  <a:pt x="43458" y="506"/>
                </a:cubicBezTo>
                <a:cubicBezTo>
                  <a:pt x="27905" y="1391"/>
                  <a:pt x="12674" y="2175"/>
                  <a:pt x="6228" y="5769"/>
                </a:cubicBezTo>
                <a:cubicBezTo>
                  <a:pt x="-218" y="9363"/>
                  <a:pt x="-3129" y="19215"/>
                  <a:pt x="4782" y="22071"/>
                </a:cubicBezTo>
                <a:cubicBezTo>
                  <a:pt x="12693" y="24927"/>
                  <a:pt x="32512" y="22768"/>
                  <a:pt x="53692" y="22907"/>
                </a:cubicBezTo>
                <a:cubicBezTo>
                  <a:pt x="74872" y="23046"/>
                  <a:pt x="81883" y="22255"/>
                  <a:pt x="131864" y="22907"/>
                </a:cubicBezTo>
                <a:cubicBezTo>
                  <a:pt x="181846" y="23559"/>
                  <a:pt x="312893" y="28632"/>
                  <a:pt x="353581" y="26821"/>
                </a:cubicBezTo>
                <a:cubicBezTo>
                  <a:pt x="394269" y="25010"/>
                  <a:pt x="374627" y="14154"/>
                  <a:pt x="375993" y="12039"/>
                </a:cubicBezTo>
                <a:close/>
              </a:path>
            </a:pathLst>
          </a:custGeom>
          <a:solidFill>
            <a:srgbClr val="0085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800"/>
          </a:p>
        </p:txBody>
      </p:sp>
      <p:sp>
        <p:nvSpPr>
          <p:cNvPr id="4" name="Google Shape;46;p6">
            <a:extLst>
              <a:ext uri="{FF2B5EF4-FFF2-40B4-BE49-F238E27FC236}">
                <a16:creationId xmlns:a16="http://schemas.microsoft.com/office/drawing/2014/main" id="{2AAA8FDB-0949-4549-BD2B-227DE249A4CE}"/>
              </a:ext>
            </a:extLst>
          </p:cNvPr>
          <p:cNvSpPr>
            <a:spLocks/>
          </p:cNvSpPr>
          <p:nvPr/>
        </p:nvSpPr>
        <p:spPr bwMode="auto">
          <a:xfrm>
            <a:off x="-78317" y="6191252"/>
            <a:ext cx="12448117" cy="702733"/>
          </a:xfrm>
          <a:custGeom>
            <a:avLst/>
            <a:gdLst>
              <a:gd name="T0" fmla="*/ 27260 w 153482"/>
              <a:gd name="T1" fmla="*/ 1 h 13633"/>
              <a:gd name="T2" fmla="*/ 25280 w 153482"/>
              <a:gd name="T3" fmla="*/ 28 h 13633"/>
              <a:gd name="T4" fmla="*/ 10483 w 153482"/>
              <a:gd name="T5" fmla="*/ 838 h 13633"/>
              <a:gd name="T6" fmla="*/ 1 w 153482"/>
              <a:gd name="T7" fmla="*/ 2206 h 13633"/>
              <a:gd name="T8" fmla="*/ 1 w 153482"/>
              <a:gd name="T9" fmla="*/ 5791 h 13633"/>
              <a:gd name="T10" fmla="*/ 10830 w 153482"/>
              <a:gd name="T11" fmla="*/ 3437 h 13633"/>
              <a:gd name="T12" fmla="*/ 17814 w 153482"/>
              <a:gd name="T13" fmla="*/ 2445 h 13633"/>
              <a:gd name="T14" fmla="*/ 21517 w 153482"/>
              <a:gd name="T15" fmla="*/ 2075 h 13633"/>
              <a:gd name="T16" fmla="*/ 23415 w 153482"/>
              <a:gd name="T17" fmla="*/ 1915 h 13633"/>
              <a:gd name="T18" fmla="*/ 25345 w 153482"/>
              <a:gd name="T19" fmla="*/ 1790 h 13633"/>
              <a:gd name="T20" fmla="*/ 27304 w 153482"/>
              <a:gd name="T21" fmla="*/ 1681 h 13633"/>
              <a:gd name="T22" fmla="*/ 29290 w 153482"/>
              <a:gd name="T23" fmla="*/ 1608 h 13633"/>
              <a:gd name="T24" fmla="*/ 33338 w 153482"/>
              <a:gd name="T25" fmla="*/ 1514 h 13633"/>
              <a:gd name="T26" fmla="*/ 33982 w 153482"/>
              <a:gd name="T27" fmla="*/ 1513 h 13633"/>
              <a:gd name="T28" fmla="*/ 37477 w 153482"/>
              <a:gd name="T29" fmla="*/ 1536 h 13633"/>
              <a:gd name="T30" fmla="*/ 41697 w 153482"/>
              <a:gd name="T31" fmla="*/ 1656 h 13633"/>
              <a:gd name="T32" fmla="*/ 43833 w 153482"/>
              <a:gd name="T33" fmla="*/ 1754 h 13633"/>
              <a:gd name="T34" fmla="*/ 45985 w 153482"/>
              <a:gd name="T35" fmla="*/ 1885 h 13633"/>
              <a:gd name="T36" fmla="*/ 50333 w 153482"/>
              <a:gd name="T37" fmla="*/ 2195 h 13633"/>
              <a:gd name="T38" fmla="*/ 59155 w 153482"/>
              <a:gd name="T39" fmla="*/ 3115 h 13633"/>
              <a:gd name="T40" fmla="*/ 68088 w 153482"/>
              <a:gd name="T41" fmla="*/ 4341 h 13633"/>
              <a:gd name="T42" fmla="*/ 77065 w 153482"/>
              <a:gd name="T43" fmla="*/ 5778 h 13633"/>
              <a:gd name="T44" fmla="*/ 86025 w 153482"/>
              <a:gd name="T45" fmla="*/ 7347 h 13633"/>
              <a:gd name="T46" fmla="*/ 94913 w 153482"/>
              <a:gd name="T47" fmla="*/ 8957 h 13633"/>
              <a:gd name="T48" fmla="*/ 103680 w 153482"/>
              <a:gd name="T49" fmla="*/ 10493 h 13633"/>
              <a:gd name="T50" fmla="*/ 112277 w 153482"/>
              <a:gd name="T51" fmla="*/ 11837 h 13633"/>
              <a:gd name="T52" fmla="*/ 120651 w 153482"/>
              <a:gd name="T53" fmla="*/ 12876 h 13633"/>
              <a:gd name="T54" fmla="*/ 128738 w 153482"/>
              <a:gd name="T55" fmla="*/ 13493 h 13633"/>
              <a:gd name="T56" fmla="*/ 134285 w 153482"/>
              <a:gd name="T57" fmla="*/ 13632 h 13633"/>
              <a:gd name="T58" fmla="*/ 136459 w 153482"/>
              <a:gd name="T59" fmla="*/ 13605 h 13633"/>
              <a:gd name="T60" fmla="*/ 143708 w 153482"/>
              <a:gd name="T61" fmla="*/ 13100 h 13633"/>
              <a:gd name="T62" fmla="*/ 153482 w 153482"/>
              <a:gd name="T63" fmla="*/ 11267 h 13633"/>
              <a:gd name="T64" fmla="*/ 153482 w 153482"/>
              <a:gd name="T65" fmla="*/ 6616 h 13633"/>
              <a:gd name="T66" fmla="*/ 152127 w 153482"/>
              <a:gd name="T67" fmla="*/ 7110 h 13633"/>
              <a:gd name="T68" fmla="*/ 150765 w 153482"/>
              <a:gd name="T69" fmla="*/ 7580 h 13633"/>
              <a:gd name="T70" fmla="*/ 149346 w 153482"/>
              <a:gd name="T71" fmla="*/ 8009 h 13633"/>
              <a:gd name="T72" fmla="*/ 148622 w 153482"/>
              <a:gd name="T73" fmla="*/ 8228 h 13633"/>
              <a:gd name="T74" fmla="*/ 147878 w 153482"/>
              <a:gd name="T75" fmla="*/ 8420 h 13633"/>
              <a:gd name="T76" fmla="*/ 146362 w 153482"/>
              <a:gd name="T77" fmla="*/ 8812 h 13633"/>
              <a:gd name="T78" fmla="*/ 144793 w 153482"/>
              <a:gd name="T79" fmla="*/ 9155 h 13633"/>
              <a:gd name="T80" fmla="*/ 143993 w 153482"/>
              <a:gd name="T81" fmla="*/ 9327 h 13633"/>
              <a:gd name="T82" fmla="*/ 143177 w 153482"/>
              <a:gd name="T83" fmla="*/ 9466 h 13633"/>
              <a:gd name="T84" fmla="*/ 136285 w 153482"/>
              <a:gd name="T85" fmla="*/ 10356 h 13633"/>
              <a:gd name="T86" fmla="*/ 128799 w 153482"/>
              <a:gd name="T87" fmla="*/ 10688 h 13633"/>
              <a:gd name="T88" fmla="*/ 128431 w 153482"/>
              <a:gd name="T89" fmla="*/ 10689 h 13633"/>
              <a:gd name="T90" fmla="*/ 120844 w 153482"/>
              <a:gd name="T91" fmla="*/ 10464 h 13633"/>
              <a:gd name="T92" fmla="*/ 112531 w 153482"/>
              <a:gd name="T93" fmla="*/ 9778 h 13633"/>
              <a:gd name="T94" fmla="*/ 95162 w 153482"/>
              <a:gd name="T95" fmla="*/ 7459 h 13633"/>
              <a:gd name="T96" fmla="*/ 77253 w 153482"/>
              <a:gd name="T97" fmla="*/ 4618 h 13633"/>
              <a:gd name="T98" fmla="*/ 59278 w 153482"/>
              <a:gd name="T99" fmla="*/ 2088 h 13633"/>
              <a:gd name="T100" fmla="*/ 50427 w 153482"/>
              <a:gd name="T101" fmla="*/ 1129 h 13633"/>
              <a:gd name="T102" fmla="*/ 46066 w 153482"/>
              <a:gd name="T103" fmla="*/ 747 h 13633"/>
              <a:gd name="T104" fmla="*/ 43906 w 153482"/>
              <a:gd name="T105" fmla="*/ 581 h 13633"/>
              <a:gd name="T106" fmla="*/ 41759 w 153482"/>
              <a:gd name="T107" fmla="*/ 449 h 13633"/>
              <a:gd name="T108" fmla="*/ 37518 w 153482"/>
              <a:gd name="T109" fmla="*/ 212 h 13633"/>
              <a:gd name="T110" fmla="*/ 33351 w 153482"/>
              <a:gd name="T111" fmla="*/ 74 h 13633"/>
              <a:gd name="T112" fmla="*/ 29529 w 153482"/>
              <a:gd name="T113" fmla="*/ 5 h 13633"/>
              <a:gd name="T114" fmla="*/ 29268 w 153482"/>
              <a:gd name="T115" fmla="*/ 6 h 13633"/>
              <a:gd name="T116" fmla="*/ 27260 w 153482"/>
              <a:gd name="T117" fmla="*/ 1 h 13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3482" h="13633" extrusionOk="0">
                <a:moveTo>
                  <a:pt x="27260" y="1"/>
                </a:moveTo>
                <a:cubicBezTo>
                  <a:pt x="26596" y="1"/>
                  <a:pt x="25936" y="22"/>
                  <a:pt x="25280" y="28"/>
                </a:cubicBezTo>
                <a:cubicBezTo>
                  <a:pt x="20030" y="96"/>
                  <a:pt x="15062" y="391"/>
                  <a:pt x="10483" y="838"/>
                </a:cubicBezTo>
                <a:cubicBezTo>
                  <a:pt x="6702" y="1206"/>
                  <a:pt x="3195" y="1691"/>
                  <a:pt x="1" y="2206"/>
                </a:cubicBezTo>
                <a:lnTo>
                  <a:pt x="1" y="5791"/>
                </a:lnTo>
                <a:cubicBezTo>
                  <a:pt x="3237" y="4931"/>
                  <a:pt x="6864" y="4114"/>
                  <a:pt x="10830" y="3437"/>
                </a:cubicBezTo>
                <a:cubicBezTo>
                  <a:pt x="13056" y="3051"/>
                  <a:pt x="15390" y="2728"/>
                  <a:pt x="17814" y="2445"/>
                </a:cubicBezTo>
                <a:cubicBezTo>
                  <a:pt x="19025" y="2308"/>
                  <a:pt x="20259" y="2170"/>
                  <a:pt x="21517" y="2075"/>
                </a:cubicBezTo>
                <a:cubicBezTo>
                  <a:pt x="22145" y="2022"/>
                  <a:pt x="22778" y="1969"/>
                  <a:pt x="23415" y="1915"/>
                </a:cubicBezTo>
                <a:cubicBezTo>
                  <a:pt x="24053" y="1874"/>
                  <a:pt x="24698" y="1832"/>
                  <a:pt x="25345" y="1790"/>
                </a:cubicBezTo>
                <a:cubicBezTo>
                  <a:pt x="25994" y="1751"/>
                  <a:pt x="26646" y="1708"/>
                  <a:pt x="27304" y="1681"/>
                </a:cubicBezTo>
                <a:cubicBezTo>
                  <a:pt x="27962" y="1657"/>
                  <a:pt x="28624" y="1633"/>
                  <a:pt x="29290" y="1608"/>
                </a:cubicBezTo>
                <a:cubicBezTo>
                  <a:pt x="30623" y="1547"/>
                  <a:pt x="31972" y="1544"/>
                  <a:pt x="33338" y="1514"/>
                </a:cubicBezTo>
                <a:cubicBezTo>
                  <a:pt x="33552" y="1513"/>
                  <a:pt x="33767" y="1513"/>
                  <a:pt x="33982" y="1513"/>
                </a:cubicBezTo>
                <a:cubicBezTo>
                  <a:pt x="35137" y="1513"/>
                  <a:pt x="36303" y="1526"/>
                  <a:pt x="37477" y="1536"/>
                </a:cubicBezTo>
                <a:cubicBezTo>
                  <a:pt x="38870" y="1577"/>
                  <a:pt x="40280" y="1586"/>
                  <a:pt x="41697" y="1656"/>
                </a:cubicBezTo>
                <a:cubicBezTo>
                  <a:pt x="42406" y="1689"/>
                  <a:pt x="43120" y="1722"/>
                  <a:pt x="43833" y="1754"/>
                </a:cubicBezTo>
                <a:cubicBezTo>
                  <a:pt x="44548" y="1797"/>
                  <a:pt x="45267" y="1840"/>
                  <a:pt x="45985" y="1885"/>
                </a:cubicBezTo>
                <a:cubicBezTo>
                  <a:pt x="47426" y="1963"/>
                  <a:pt x="48874" y="2090"/>
                  <a:pt x="50333" y="2195"/>
                </a:cubicBezTo>
                <a:cubicBezTo>
                  <a:pt x="53246" y="2460"/>
                  <a:pt x="56191" y="2752"/>
                  <a:pt x="59155" y="3115"/>
                </a:cubicBezTo>
                <a:cubicBezTo>
                  <a:pt x="62119" y="3474"/>
                  <a:pt x="65099" y="3893"/>
                  <a:pt x="68088" y="4341"/>
                </a:cubicBezTo>
                <a:cubicBezTo>
                  <a:pt x="71079" y="4781"/>
                  <a:pt x="74074" y="5269"/>
                  <a:pt x="77065" y="5778"/>
                </a:cubicBezTo>
                <a:cubicBezTo>
                  <a:pt x="80055" y="6303"/>
                  <a:pt x="83047" y="6826"/>
                  <a:pt x="86025" y="7347"/>
                </a:cubicBezTo>
                <a:cubicBezTo>
                  <a:pt x="89005" y="7886"/>
                  <a:pt x="91969" y="8424"/>
                  <a:pt x="94913" y="8957"/>
                </a:cubicBezTo>
                <a:cubicBezTo>
                  <a:pt x="97860" y="9476"/>
                  <a:pt x="100783" y="10007"/>
                  <a:pt x="103680" y="10493"/>
                </a:cubicBezTo>
                <a:cubicBezTo>
                  <a:pt x="106577" y="10972"/>
                  <a:pt x="109448" y="11424"/>
                  <a:pt x="112277" y="11837"/>
                </a:cubicBezTo>
                <a:cubicBezTo>
                  <a:pt x="115109" y="12242"/>
                  <a:pt x="117905" y="12581"/>
                  <a:pt x="120651" y="12876"/>
                </a:cubicBezTo>
                <a:cubicBezTo>
                  <a:pt x="123400" y="13154"/>
                  <a:pt x="126100" y="13366"/>
                  <a:pt x="128738" y="13493"/>
                </a:cubicBezTo>
                <a:cubicBezTo>
                  <a:pt x="130620" y="13579"/>
                  <a:pt x="132471" y="13632"/>
                  <a:pt x="134285" y="13632"/>
                </a:cubicBezTo>
                <a:cubicBezTo>
                  <a:pt x="135016" y="13632"/>
                  <a:pt x="135741" y="13624"/>
                  <a:pt x="136459" y="13605"/>
                </a:cubicBezTo>
                <a:cubicBezTo>
                  <a:pt x="138960" y="13522"/>
                  <a:pt x="141386" y="13393"/>
                  <a:pt x="143708" y="13100"/>
                </a:cubicBezTo>
                <a:cubicBezTo>
                  <a:pt x="147223" y="12727"/>
                  <a:pt x="150503" y="12078"/>
                  <a:pt x="153482" y="11267"/>
                </a:cubicBezTo>
                <a:lnTo>
                  <a:pt x="153482" y="6616"/>
                </a:lnTo>
                <a:cubicBezTo>
                  <a:pt x="153041" y="6790"/>
                  <a:pt x="152592" y="6959"/>
                  <a:pt x="152127" y="7110"/>
                </a:cubicBezTo>
                <a:cubicBezTo>
                  <a:pt x="151680" y="7265"/>
                  <a:pt x="151228" y="7429"/>
                  <a:pt x="150765" y="7580"/>
                </a:cubicBezTo>
                <a:cubicBezTo>
                  <a:pt x="150299" y="7721"/>
                  <a:pt x="149825" y="7865"/>
                  <a:pt x="149346" y="8009"/>
                </a:cubicBezTo>
                <a:cubicBezTo>
                  <a:pt x="149106" y="8082"/>
                  <a:pt x="148864" y="8155"/>
                  <a:pt x="148622" y="8228"/>
                </a:cubicBezTo>
                <a:cubicBezTo>
                  <a:pt x="148374" y="8292"/>
                  <a:pt x="148128" y="8357"/>
                  <a:pt x="147878" y="8420"/>
                </a:cubicBezTo>
                <a:cubicBezTo>
                  <a:pt x="147380" y="8550"/>
                  <a:pt x="146874" y="8680"/>
                  <a:pt x="146362" y="8812"/>
                </a:cubicBezTo>
                <a:cubicBezTo>
                  <a:pt x="145845" y="8925"/>
                  <a:pt x="145322" y="9038"/>
                  <a:pt x="144793" y="9155"/>
                </a:cubicBezTo>
                <a:cubicBezTo>
                  <a:pt x="144528" y="9212"/>
                  <a:pt x="144262" y="9270"/>
                  <a:pt x="143993" y="9327"/>
                </a:cubicBezTo>
                <a:cubicBezTo>
                  <a:pt x="143724" y="9372"/>
                  <a:pt x="143452" y="9419"/>
                  <a:pt x="143177" y="9466"/>
                </a:cubicBezTo>
                <a:cubicBezTo>
                  <a:pt x="140995" y="9875"/>
                  <a:pt x="138685" y="10133"/>
                  <a:pt x="136285" y="10356"/>
                </a:cubicBezTo>
                <a:cubicBezTo>
                  <a:pt x="133880" y="10562"/>
                  <a:pt x="131378" y="10654"/>
                  <a:pt x="128799" y="10688"/>
                </a:cubicBezTo>
                <a:cubicBezTo>
                  <a:pt x="128677" y="10689"/>
                  <a:pt x="128554" y="10689"/>
                  <a:pt x="128431" y="10689"/>
                </a:cubicBezTo>
                <a:cubicBezTo>
                  <a:pt x="125967" y="10689"/>
                  <a:pt x="123433" y="10600"/>
                  <a:pt x="120844" y="10464"/>
                </a:cubicBezTo>
                <a:cubicBezTo>
                  <a:pt x="118127" y="10311"/>
                  <a:pt x="115352" y="10060"/>
                  <a:pt x="112531" y="9778"/>
                </a:cubicBezTo>
                <a:cubicBezTo>
                  <a:pt x="106888" y="9193"/>
                  <a:pt x="101069" y="8366"/>
                  <a:pt x="95162" y="7459"/>
                </a:cubicBezTo>
                <a:cubicBezTo>
                  <a:pt x="89254" y="6522"/>
                  <a:pt x="83255" y="5569"/>
                  <a:pt x="77253" y="4618"/>
                </a:cubicBezTo>
                <a:cubicBezTo>
                  <a:pt x="71244" y="3694"/>
                  <a:pt x="65230" y="2780"/>
                  <a:pt x="59278" y="2088"/>
                </a:cubicBezTo>
                <a:cubicBezTo>
                  <a:pt x="56308" y="1712"/>
                  <a:pt x="53350" y="1407"/>
                  <a:pt x="50427" y="1129"/>
                </a:cubicBezTo>
                <a:cubicBezTo>
                  <a:pt x="48965" y="998"/>
                  <a:pt x="47513" y="850"/>
                  <a:pt x="46066" y="747"/>
                </a:cubicBezTo>
                <a:cubicBezTo>
                  <a:pt x="45343" y="691"/>
                  <a:pt x="44622" y="637"/>
                  <a:pt x="43906" y="581"/>
                </a:cubicBezTo>
                <a:cubicBezTo>
                  <a:pt x="43188" y="537"/>
                  <a:pt x="42472" y="493"/>
                  <a:pt x="41759" y="449"/>
                </a:cubicBezTo>
                <a:cubicBezTo>
                  <a:pt x="40334" y="341"/>
                  <a:pt x="38918" y="290"/>
                  <a:pt x="37518" y="212"/>
                </a:cubicBezTo>
                <a:cubicBezTo>
                  <a:pt x="36116" y="158"/>
                  <a:pt x="34726" y="104"/>
                  <a:pt x="33351" y="74"/>
                </a:cubicBezTo>
                <a:cubicBezTo>
                  <a:pt x="32063" y="52"/>
                  <a:pt x="30789" y="5"/>
                  <a:pt x="29529" y="5"/>
                </a:cubicBezTo>
                <a:cubicBezTo>
                  <a:pt x="29442" y="5"/>
                  <a:pt x="29355" y="5"/>
                  <a:pt x="29268" y="6"/>
                </a:cubicBezTo>
                <a:cubicBezTo>
                  <a:pt x="28595" y="5"/>
                  <a:pt x="27927" y="2"/>
                  <a:pt x="27260" y="1"/>
                </a:cubicBezTo>
                <a:close/>
              </a:path>
            </a:pathLst>
          </a:custGeom>
          <a:solidFill>
            <a:srgbClr val="87C4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pt-BR" sz="1800"/>
          </a:p>
        </p:txBody>
      </p:sp>
      <p:pic>
        <p:nvPicPr>
          <p:cNvPr id="5" name="Imagem 7">
            <a:extLst>
              <a:ext uri="{FF2B5EF4-FFF2-40B4-BE49-F238E27FC236}">
                <a16:creationId xmlns:a16="http://schemas.microsoft.com/office/drawing/2014/main" id="{EF8808EB-8E91-4ACF-B4A8-50CC0789F7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0675" r="11121" b="10519"/>
          <a:stretch>
            <a:fillRect/>
          </a:stretch>
        </p:blipFill>
        <p:spPr bwMode="auto">
          <a:xfrm>
            <a:off x="11231033" y="74084"/>
            <a:ext cx="89746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960000" y="686833"/>
            <a:ext cx="10272000" cy="84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59735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57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uact=8&amp;ved=0ahUKEwi3mcjypdHJAhUCQZAKHbuQAcIQjRwIBw&amp;url=http://www.decalcor.com.br/loja/assistentesociala&amp;psig=AFQjCNGey2xoxEZvBB-75RsVYBhVYnIDgA&amp;ust=144983697042891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82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Novembro</a:t>
            </a:r>
            <a:r>
              <a:rPr lang="pt-BR" sz="2800" dirty="0">
                <a:solidFill>
                  <a:srgbClr val="399593"/>
                </a:solidFill>
              </a:rPr>
              <a:t> de 2024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A7EEE9-CC17-450F-A51D-E2E163381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766740"/>
            <a:ext cx="9011412" cy="25298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F9EBA9E-AB10-49C2-9E5C-EE860755A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883" y="3407296"/>
            <a:ext cx="9129300" cy="23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7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4780B5-D673-44D0-9D60-C2CB98B51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817" y="835633"/>
            <a:ext cx="9024901" cy="252001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6C7804-9BF0-4100-AC4F-85F5074DF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817" y="3429000"/>
            <a:ext cx="9065538" cy="25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D35923-579D-4AD7-B0B8-1BCDA56FF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764704"/>
            <a:ext cx="9009888" cy="25298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B65C4B-06B3-4A8E-8A04-801BEE3F9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429000"/>
            <a:ext cx="900988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135713-FCCF-4336-BB2B-78B990DD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623712"/>
            <a:ext cx="9009888" cy="25892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EA6D933-3E3C-425E-AA8B-4C01447D6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95" y="3393054"/>
            <a:ext cx="9009888" cy="24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D456F4-4095-4355-B981-2F99DAF99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580" y="720879"/>
            <a:ext cx="9009888" cy="26361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E55A30A-DE7F-454A-8BFB-209FD6B79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580" y="3429000"/>
            <a:ext cx="906553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551384" y="-14560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Metas Contratuais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D7395C-1B9C-DE65-667F-1199CC25423F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29E529-92A1-E10E-6643-E17921EB7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04CBD6D-C300-48E8-A9AE-0798E02EFCB3}"/>
              </a:ext>
            </a:extLst>
          </p:cNvPr>
          <p:cNvSpPr/>
          <p:nvPr/>
        </p:nvSpPr>
        <p:spPr>
          <a:xfrm>
            <a:off x="8352929" y="4437112"/>
            <a:ext cx="43204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48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B5E224-A0D6-4F2A-91C3-58D6F9F92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54" y="620688"/>
            <a:ext cx="10888497" cy="53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6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38E6A75-9F4B-44B3-816C-B3C71DCF7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" y="116632"/>
            <a:ext cx="10583121" cy="58703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3362DF-4425-473E-AD9F-B408EBEC1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1988840"/>
            <a:ext cx="2664296" cy="23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96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C7542D-7FF4-4FAA-B123-289D9CECA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09841"/>
            <a:ext cx="11089232" cy="594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0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Novembro 2024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31215B1-E693-4341-A525-B1244E94D7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0319294"/>
              </p:ext>
            </p:extLst>
          </p:nvPr>
        </p:nvGraphicFramePr>
        <p:xfrm>
          <a:off x="695400" y="708144"/>
          <a:ext cx="10048874" cy="383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D3F53B8A-2087-4010-8068-480982514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0" y="4437112"/>
            <a:ext cx="10132430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97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386" y="908720"/>
            <a:ext cx="109492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 Fluxo do Paciente – Dr. Felipe e</a:t>
            </a:r>
            <a:endParaRPr lang="pt-BR" sz="2400" dirty="0"/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Estrutura do Serviço Social – Lara / Ana Paula</a:t>
            </a:r>
          </a:p>
          <a:p>
            <a:endParaRPr lang="pt-BR" sz="2400" dirty="0"/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6727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407A1D1-9A8A-4A4D-A10E-4F1066E26085}"/>
              </a:ext>
            </a:extLst>
          </p:cNvPr>
          <p:cNvSpPr txBox="1"/>
          <p:nvPr/>
        </p:nvSpPr>
        <p:spPr>
          <a:xfrm>
            <a:off x="191344" y="0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Sumário Executivo | Acumulado Novembro 2024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44CACFB-519B-497A-BC8C-0F8B97C56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8" y="523220"/>
            <a:ext cx="10488488" cy="54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6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7F79F05-417F-ED63-80DA-92364D8768A3}"/>
              </a:ext>
            </a:extLst>
          </p:cNvPr>
          <p:cNvSpPr/>
          <p:nvPr/>
        </p:nvSpPr>
        <p:spPr>
          <a:xfrm>
            <a:off x="8052962" y="-2738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F45263-1C7A-39BF-AB02-2EB9B09EE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5CF4ABC-2B97-4DC7-B18B-FC05D2A6A3F4}"/>
              </a:ext>
            </a:extLst>
          </p:cNvPr>
          <p:cNvSpPr txBox="1"/>
          <p:nvPr/>
        </p:nvSpPr>
        <p:spPr>
          <a:xfrm>
            <a:off x="335360" y="82835"/>
            <a:ext cx="6552728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72">
              <a:lnSpc>
                <a:spcPct val="75000"/>
              </a:lnSpc>
              <a:defRPr/>
            </a:pPr>
            <a:r>
              <a:rPr lang="pt-BR" sz="2800" b="1" dirty="0">
                <a:solidFill>
                  <a:srgbClr val="004F9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C6A941-5FD3-4143-94B6-59C218A4B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498846"/>
            <a:ext cx="10153128" cy="54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22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987EAD2-B011-A3A9-3EA2-B800FD4029CD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C4C3BF-D742-B86C-3D43-C383A3C61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E093539-4FC3-4B08-9EB4-615C2A8989EB}"/>
              </a:ext>
            </a:extLst>
          </p:cNvPr>
          <p:cNvSpPr txBox="1"/>
          <p:nvPr/>
        </p:nvSpPr>
        <p:spPr>
          <a:xfrm>
            <a:off x="166130" y="34653"/>
            <a:ext cx="744203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84682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4F9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Composição do Resultado | Repasses</a:t>
            </a:r>
            <a:endParaRPr lang="pt-BR" sz="2800" b="1" dirty="0">
              <a:solidFill>
                <a:srgbClr val="004F92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5627C2-09A8-42A1-B0FC-9278B422F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31" y="548680"/>
            <a:ext cx="10837792" cy="54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2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695400" y="843677"/>
            <a:ext cx="94330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Estrutura do Serviço Social – Lara / Ana Paula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5245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AEAEE0D-8944-456E-BD77-C5225124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79242"/>
            <a:ext cx="11017224" cy="58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2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D94CC07-ECB9-4551-A389-8046ADB8EF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0211836"/>
              </p:ext>
            </p:extLst>
          </p:nvPr>
        </p:nvGraphicFramePr>
        <p:xfrm>
          <a:off x="283852" y="548680"/>
          <a:ext cx="10072865" cy="3312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E0D960F-A051-4F3E-8890-1831400F1F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257497"/>
              </p:ext>
            </p:extLst>
          </p:nvPr>
        </p:nvGraphicFramePr>
        <p:xfrm>
          <a:off x="191344" y="3789040"/>
          <a:ext cx="10072865" cy="2375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08387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Novembro 2024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EC602FB-A180-46AE-A759-FD8509029141}"/>
              </a:ext>
            </a:extLst>
          </p:cNvPr>
          <p:cNvGraphicFramePr>
            <a:graphicFrameLocks/>
          </p:cNvGraphicFramePr>
          <p:nvPr/>
        </p:nvGraphicFramePr>
        <p:xfrm>
          <a:off x="191445" y="857810"/>
          <a:ext cx="10797007" cy="275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11863315-FA47-4800-BEC2-3643767D2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373" y="3312364"/>
            <a:ext cx="5883150" cy="12254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ADC55D-F5AE-435C-BD6A-E2C7B7CBA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469" y="4502277"/>
            <a:ext cx="7107856" cy="18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5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Outubro 2024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A61A67F-4BC6-4189-9011-B6D1E30D13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981128"/>
              </p:ext>
            </p:extLst>
          </p:nvPr>
        </p:nvGraphicFramePr>
        <p:xfrm>
          <a:off x="335360" y="797572"/>
          <a:ext cx="6103087" cy="2904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00CF072-C20A-4021-AFA6-44FA90163B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7505893"/>
              </p:ext>
            </p:extLst>
          </p:nvPr>
        </p:nvGraphicFramePr>
        <p:xfrm>
          <a:off x="6451483" y="791179"/>
          <a:ext cx="5191305" cy="2904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7AE91BE-4185-4A36-990F-7FDD074E24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0048011"/>
              </p:ext>
            </p:extLst>
          </p:nvPr>
        </p:nvGraphicFramePr>
        <p:xfrm>
          <a:off x="191344" y="3719959"/>
          <a:ext cx="10585176" cy="234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08615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A8CCA2-FC63-4960-98D1-C48C7FE9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12192000" cy="59151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02C4655-8DF3-4348-ACCD-7F7FA31F7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437" y="3109912"/>
            <a:ext cx="1381125" cy="6381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AC5EF33-04D2-4D32-A166-33E56233D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75" y="157144"/>
            <a:ext cx="13811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2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511" y="175365"/>
            <a:ext cx="7157195" cy="422954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18" dirty="0">
                <a:solidFill>
                  <a:srgbClr val="084F92"/>
                </a:solidFill>
              </a:rPr>
              <a:t>Internação</a:t>
            </a:r>
            <a:r>
              <a:rPr sz="2698" spc="152" dirty="0">
                <a:solidFill>
                  <a:srgbClr val="084F92"/>
                </a:solidFill>
              </a:rPr>
              <a:t> </a:t>
            </a:r>
            <a:r>
              <a:rPr sz="2698" spc="282" dirty="0">
                <a:solidFill>
                  <a:srgbClr val="084F92"/>
                </a:solidFill>
              </a:rPr>
              <a:t>2023</a:t>
            </a:r>
            <a:r>
              <a:rPr sz="2698" spc="152" dirty="0">
                <a:solidFill>
                  <a:srgbClr val="084F92"/>
                </a:solidFill>
              </a:rPr>
              <a:t> </a:t>
            </a:r>
            <a:r>
              <a:rPr sz="2698" spc="224" dirty="0">
                <a:solidFill>
                  <a:srgbClr val="084F92"/>
                </a:solidFill>
              </a:rPr>
              <a:t>vs.</a:t>
            </a:r>
            <a:r>
              <a:rPr sz="2698" spc="164" dirty="0">
                <a:solidFill>
                  <a:srgbClr val="084F92"/>
                </a:solidFill>
              </a:rPr>
              <a:t> </a:t>
            </a:r>
            <a:r>
              <a:rPr sz="2698" spc="263" dirty="0">
                <a:solidFill>
                  <a:srgbClr val="084F92"/>
                </a:solidFill>
              </a:rPr>
              <a:t>2024: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43514" y="2813005"/>
            <a:ext cx="9648178" cy="628810"/>
            <a:chOff x="2214849" y="4638852"/>
            <a:chExt cx="15910560" cy="1036955"/>
          </a:xfrm>
        </p:grpSpPr>
        <p:sp>
          <p:nvSpPr>
            <p:cNvPr id="5" name="object 5"/>
            <p:cNvSpPr/>
            <p:nvPr/>
          </p:nvSpPr>
          <p:spPr>
            <a:xfrm>
              <a:off x="2266109" y="4654727"/>
              <a:ext cx="14402435" cy="1005205"/>
            </a:xfrm>
            <a:custGeom>
              <a:avLst/>
              <a:gdLst/>
              <a:ahLst/>
              <a:cxnLst/>
              <a:rect l="l" t="t" r="r" b="b"/>
              <a:pathLst>
                <a:path w="14402435" h="1005204">
                  <a:moveTo>
                    <a:pt x="0" y="527732"/>
                  </a:moveTo>
                  <a:lnTo>
                    <a:pt x="1441212" y="991383"/>
                  </a:lnTo>
                </a:path>
                <a:path w="14402435" h="1005204">
                  <a:moveTo>
                    <a:pt x="1441212" y="991383"/>
                  </a:moveTo>
                  <a:lnTo>
                    <a:pt x="2881168" y="915993"/>
                  </a:lnTo>
                </a:path>
                <a:path w="14402435" h="1005204">
                  <a:moveTo>
                    <a:pt x="2881168" y="915993"/>
                  </a:moveTo>
                  <a:lnTo>
                    <a:pt x="4321124" y="1005204"/>
                  </a:lnTo>
                </a:path>
                <a:path w="14402435" h="1005204">
                  <a:moveTo>
                    <a:pt x="4321124" y="1005204"/>
                  </a:moveTo>
                  <a:lnTo>
                    <a:pt x="5761081" y="498832"/>
                  </a:lnTo>
                  <a:lnTo>
                    <a:pt x="7201037" y="349308"/>
                  </a:lnTo>
                </a:path>
                <a:path w="14402435" h="1005204">
                  <a:moveTo>
                    <a:pt x="7201037" y="349308"/>
                  </a:moveTo>
                  <a:lnTo>
                    <a:pt x="8642249" y="498832"/>
                  </a:lnTo>
                  <a:lnTo>
                    <a:pt x="10082206" y="516424"/>
                  </a:lnTo>
                </a:path>
                <a:path w="14402435" h="1005204">
                  <a:moveTo>
                    <a:pt x="10082206" y="516424"/>
                  </a:moveTo>
                  <a:lnTo>
                    <a:pt x="11522162" y="0"/>
                  </a:lnTo>
                </a:path>
                <a:path w="14402435" h="1005204">
                  <a:moveTo>
                    <a:pt x="11522162" y="0"/>
                  </a:moveTo>
                  <a:lnTo>
                    <a:pt x="12962118" y="694847"/>
                  </a:lnTo>
                </a:path>
                <a:path w="14402435" h="1005204">
                  <a:moveTo>
                    <a:pt x="12962118" y="694847"/>
                  </a:moveTo>
                  <a:lnTo>
                    <a:pt x="14402074" y="634535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2266109" y="4808021"/>
              <a:ext cx="15843885" cy="713740"/>
            </a:xfrm>
            <a:custGeom>
              <a:avLst/>
              <a:gdLst/>
              <a:ahLst/>
              <a:cxnLst/>
              <a:rect l="l" t="t" r="r" b="b"/>
              <a:pathLst>
                <a:path w="15843885" h="713739">
                  <a:moveTo>
                    <a:pt x="0" y="510141"/>
                  </a:moveTo>
                  <a:lnTo>
                    <a:pt x="1441212" y="688565"/>
                  </a:lnTo>
                  <a:lnTo>
                    <a:pt x="2881168" y="231197"/>
                  </a:lnTo>
                  <a:lnTo>
                    <a:pt x="4321124" y="688565"/>
                  </a:lnTo>
                  <a:lnTo>
                    <a:pt x="5761081" y="277687"/>
                  </a:lnTo>
                  <a:lnTo>
                    <a:pt x="7201037" y="91724"/>
                  </a:lnTo>
                  <a:lnTo>
                    <a:pt x="8642249" y="167115"/>
                  </a:lnTo>
                  <a:lnTo>
                    <a:pt x="10082206" y="495063"/>
                  </a:lnTo>
                  <a:lnTo>
                    <a:pt x="11522162" y="256327"/>
                  </a:lnTo>
                  <a:lnTo>
                    <a:pt x="12962118" y="0"/>
                  </a:lnTo>
                  <a:lnTo>
                    <a:pt x="14402074" y="713695"/>
                  </a:lnTo>
                  <a:lnTo>
                    <a:pt x="15843287" y="688565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2220246" y="5003407"/>
              <a:ext cx="14506575" cy="568325"/>
            </a:xfrm>
            <a:custGeom>
              <a:avLst/>
              <a:gdLst/>
              <a:ahLst/>
              <a:cxnLst/>
              <a:rect l="l" t="t" r="r" b="b"/>
              <a:pathLst>
                <a:path w="14506575" h="568325">
                  <a:moveTo>
                    <a:pt x="46490" y="178423"/>
                  </a:moveTo>
                  <a:lnTo>
                    <a:pt x="0" y="115598"/>
                  </a:lnTo>
                </a:path>
                <a:path w="14506575" h="568325">
                  <a:moveTo>
                    <a:pt x="2926403" y="567940"/>
                  </a:moveTo>
                  <a:lnTo>
                    <a:pt x="3016871" y="503859"/>
                  </a:lnTo>
                </a:path>
                <a:path w="14506575" h="568325">
                  <a:moveTo>
                    <a:pt x="7247528" y="0"/>
                  </a:moveTo>
                  <a:lnTo>
                    <a:pt x="7295275" y="74133"/>
                  </a:lnTo>
                </a:path>
                <a:path w="14506575" h="568325">
                  <a:moveTo>
                    <a:pt x="8687484" y="150780"/>
                  </a:moveTo>
                  <a:lnTo>
                    <a:pt x="8945067" y="223658"/>
                  </a:lnTo>
                </a:path>
                <a:path w="14506575" h="568325">
                  <a:moveTo>
                    <a:pt x="14448565" y="285226"/>
                  </a:moveTo>
                  <a:lnTo>
                    <a:pt x="14458617" y="285226"/>
                  </a:lnTo>
                  <a:lnTo>
                    <a:pt x="14506364" y="285226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17619" y="2947762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61.4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9006" y="3425757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7053" y="318345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50.5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64880" y="344086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48.0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69946" y="3108215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62.2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41798" y="3074220"/>
            <a:ext cx="258763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66.4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42233" y="316536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62.7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58405" y="295385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61.7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07982" y="274171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76.2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81489" y="3163647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56.7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55251" y="3126946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00494" y="3117123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20"/>
          <p:cNvSpPr txBox="1"/>
          <p:nvPr/>
        </p:nvSpPr>
        <p:spPr>
          <a:xfrm>
            <a:off x="1211396" y="311246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57,6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17877" y="3002831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object 22"/>
          <p:cNvSpPr txBox="1"/>
          <p:nvPr/>
        </p:nvSpPr>
        <p:spPr>
          <a:xfrm>
            <a:off x="2129351" y="2998305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52,6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23070" y="295482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 txBox="1"/>
          <p:nvPr/>
        </p:nvSpPr>
        <p:spPr>
          <a:xfrm>
            <a:off x="3034417" y="295004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65,4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934357" y="3263417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6"/>
          <p:cNvSpPr txBox="1"/>
          <p:nvPr/>
        </p:nvSpPr>
        <p:spPr>
          <a:xfrm>
            <a:off x="3946023" y="3258763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52,6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65456" y="2925875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8" name="object 28"/>
          <p:cNvSpPr txBox="1"/>
          <p:nvPr/>
        </p:nvSpPr>
        <p:spPr>
          <a:xfrm>
            <a:off x="4876486" y="2921094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64,1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86258" y="2787962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 txBox="1"/>
          <p:nvPr/>
        </p:nvSpPr>
        <p:spPr>
          <a:xfrm>
            <a:off x="5597478" y="2782839"/>
            <a:ext cx="23797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69,3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49935" y="2941114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32"/>
          <p:cNvSpPr txBox="1"/>
          <p:nvPr/>
        </p:nvSpPr>
        <p:spPr>
          <a:xfrm>
            <a:off x="6661410" y="2936460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67,2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23126" y="3139982"/>
            <a:ext cx="157876" cy="151715"/>
          </a:xfrm>
          <a:custGeom>
            <a:avLst/>
            <a:gdLst/>
            <a:ahLst/>
            <a:cxnLst/>
            <a:rect l="l" t="t" r="r" b="b"/>
            <a:pathLst>
              <a:path w="260350" h="250189">
                <a:moveTo>
                  <a:pt x="260096" y="0"/>
                </a:moveTo>
                <a:lnTo>
                  <a:pt x="0" y="0"/>
                </a:lnTo>
                <a:lnTo>
                  <a:pt x="0" y="250044"/>
                </a:lnTo>
                <a:lnTo>
                  <a:pt x="260096" y="250044"/>
                </a:lnTo>
                <a:lnTo>
                  <a:pt x="260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4" name="object 34"/>
          <p:cNvSpPr txBox="1"/>
          <p:nvPr/>
        </p:nvSpPr>
        <p:spPr>
          <a:xfrm>
            <a:off x="7534917" y="3135303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58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396316" y="2995212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36"/>
          <p:cNvSpPr txBox="1"/>
          <p:nvPr/>
        </p:nvSpPr>
        <p:spPr>
          <a:xfrm>
            <a:off x="8408109" y="299055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64,7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11022" y="2839774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38"/>
          <p:cNvSpPr txBox="1"/>
          <p:nvPr/>
        </p:nvSpPr>
        <p:spPr>
          <a:xfrm>
            <a:off x="9122815" y="2834804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71,9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143460" y="3271798"/>
            <a:ext cx="259919" cy="152486"/>
          </a:xfrm>
          <a:custGeom>
            <a:avLst/>
            <a:gdLst/>
            <a:ahLst/>
            <a:cxnLst/>
            <a:rect l="l" t="t" r="r" b="b"/>
            <a:pathLst>
              <a:path w="428625" h="251460">
                <a:moveTo>
                  <a:pt x="428468" y="0"/>
                </a:moveTo>
                <a:lnTo>
                  <a:pt x="0" y="0"/>
                </a:lnTo>
                <a:lnTo>
                  <a:pt x="0" y="251301"/>
                </a:lnTo>
                <a:lnTo>
                  <a:pt x="428468" y="251301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0" name="object 40"/>
          <p:cNvSpPr txBox="1"/>
          <p:nvPr/>
        </p:nvSpPr>
        <p:spPr>
          <a:xfrm>
            <a:off x="10154934" y="326758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51,9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28315" y="3252350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52,6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4034" y="3771426"/>
            <a:ext cx="1948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4034" y="3555034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94034" y="2689462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0827" y="2256676"/>
            <a:ext cx="228343" cy="3101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92415">
              <a:spcBef>
                <a:spcPts val="737"/>
              </a:spcBef>
            </a:pPr>
            <a:r>
              <a:rPr sz="1182" b="1" spc="164" dirty="0">
                <a:solidFill>
                  <a:srgbClr val="006A6B"/>
                </a:solidFill>
                <a:latin typeface="Calibri"/>
                <a:cs typeface="Calibri"/>
              </a:rPr>
              <a:t>70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08599" y="4517227"/>
            <a:ext cx="384680" cy="586658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7701">
              <a:spcBef>
                <a:spcPts val="728"/>
              </a:spcBef>
            </a:pPr>
            <a:r>
              <a:rPr sz="1607" spc="109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  <a:p>
            <a:pPr marL="62380">
              <a:spcBef>
                <a:spcPts val="518"/>
              </a:spcBef>
            </a:pPr>
            <a:r>
              <a:rPr sz="1182" b="1" spc="170" dirty="0">
                <a:solidFill>
                  <a:srgbClr val="006A6B"/>
                </a:solidFill>
                <a:latin typeface="Calibri"/>
                <a:cs typeface="Calibri"/>
              </a:rPr>
              <a:t>74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046617" y="4562898"/>
            <a:ext cx="37736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  <a:p>
            <a:pPr marL="77013">
              <a:spcBef>
                <a:spcPts val="885"/>
              </a:spcBef>
            </a:pPr>
            <a:r>
              <a:rPr sz="1182" b="1" spc="109" dirty="0">
                <a:solidFill>
                  <a:srgbClr val="006A6B"/>
                </a:solidFill>
                <a:latin typeface="Calibri"/>
                <a:cs typeface="Calibri"/>
              </a:rPr>
              <a:t>72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855804" y="4479865"/>
            <a:ext cx="411634" cy="620868"/>
          </a:xfrm>
          <a:prstGeom prst="rect">
            <a:avLst/>
          </a:prstGeom>
        </p:spPr>
        <p:txBody>
          <a:bodyPr vert="horz" wrap="square" lIns="0" tIns="113594" rIns="0" bIns="0" rtlCol="0">
            <a:spAutoFit/>
          </a:bodyPr>
          <a:lstStyle/>
          <a:p>
            <a:pPr marL="7701">
              <a:spcBef>
                <a:spcPts val="894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  <a:p>
            <a:pPr marL="69312">
              <a:spcBef>
                <a:spcPts val="646"/>
              </a:spcBef>
            </a:pPr>
            <a:r>
              <a:rPr sz="1182" b="1" spc="118" dirty="0">
                <a:solidFill>
                  <a:srgbClr val="006A6B"/>
                </a:solidFill>
                <a:latin typeface="Calibri"/>
                <a:cs typeface="Calibri"/>
              </a:rPr>
              <a:t>95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81886" y="4469696"/>
            <a:ext cx="380829" cy="641468"/>
          </a:xfrm>
          <a:prstGeom prst="rect">
            <a:avLst/>
          </a:prstGeom>
        </p:spPr>
        <p:txBody>
          <a:bodyPr vert="horz" wrap="square" lIns="0" tIns="121295" rIns="0" bIns="0" rtlCol="0">
            <a:spAutoFit/>
          </a:bodyPr>
          <a:lstStyle/>
          <a:p>
            <a:pPr marL="7701">
              <a:spcBef>
                <a:spcPts val="955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  <a:p>
            <a:pPr marL="62380">
              <a:spcBef>
                <a:spcPts val="691"/>
              </a:spcBef>
            </a:pPr>
            <a:r>
              <a:rPr sz="1182" b="1" spc="106" dirty="0">
                <a:solidFill>
                  <a:srgbClr val="006A6B"/>
                </a:solidFill>
                <a:latin typeface="Calibri"/>
                <a:cs typeface="Calibri"/>
              </a:rPr>
              <a:t>75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03441" y="4486686"/>
            <a:ext cx="392766" cy="616979"/>
          </a:xfrm>
          <a:prstGeom prst="rect">
            <a:avLst/>
          </a:prstGeom>
        </p:spPr>
        <p:txBody>
          <a:bodyPr vert="horz" wrap="square" lIns="0" tIns="109743" rIns="0" bIns="0" rtlCol="0">
            <a:spAutoFit/>
          </a:bodyPr>
          <a:lstStyle/>
          <a:p>
            <a:pPr marL="7701">
              <a:spcBef>
                <a:spcPts val="864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  <a:p>
            <a:pPr marL="45438">
              <a:spcBef>
                <a:spcPts val="622"/>
              </a:spcBef>
            </a:pPr>
            <a:r>
              <a:rPr sz="1182" b="1" spc="85" dirty="0">
                <a:solidFill>
                  <a:srgbClr val="006A6B"/>
                </a:solidFill>
                <a:latin typeface="Calibri"/>
                <a:cs typeface="Calibri"/>
              </a:rPr>
              <a:t>140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435746" y="4480699"/>
            <a:ext cx="309592" cy="640301"/>
          </a:xfrm>
          <a:prstGeom prst="rect">
            <a:avLst/>
          </a:prstGeom>
        </p:spPr>
        <p:txBody>
          <a:bodyPr vert="horz" wrap="square" lIns="0" tIns="120140" rIns="0" bIns="0" rtlCol="0">
            <a:spAutoFit/>
          </a:bodyPr>
          <a:lstStyle/>
          <a:p>
            <a:pPr marL="7701">
              <a:spcBef>
                <a:spcPts val="946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  <a:p>
            <a:pPr marL="32345">
              <a:spcBef>
                <a:spcPts val="682"/>
              </a:spcBef>
            </a:pPr>
            <a:r>
              <a:rPr sz="1182" b="1" spc="24" dirty="0">
                <a:solidFill>
                  <a:srgbClr val="006A6B"/>
                </a:solidFill>
                <a:latin typeface="Calibri"/>
                <a:cs typeface="Calibri"/>
              </a:rPr>
              <a:t>172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299920" y="4468798"/>
            <a:ext cx="428192" cy="643024"/>
          </a:xfrm>
          <a:prstGeom prst="rect">
            <a:avLst/>
          </a:prstGeom>
        </p:spPr>
        <p:txBody>
          <a:bodyPr vert="horz" wrap="square" lIns="0" tIns="122836" rIns="0" bIns="0" rtlCol="0">
            <a:spAutoFit/>
          </a:bodyPr>
          <a:lstStyle/>
          <a:p>
            <a:pPr marL="7701">
              <a:spcBef>
                <a:spcPts val="967"/>
              </a:spcBef>
            </a:pPr>
            <a:r>
              <a:rPr sz="1607" spc="218" dirty="0">
                <a:solidFill>
                  <a:srgbClr val="0D0D0D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  <a:p>
            <a:pPr marL="60455">
              <a:spcBef>
                <a:spcPts val="697"/>
              </a:spcBef>
            </a:pPr>
            <a:r>
              <a:rPr sz="1182" b="1" spc="49" dirty="0">
                <a:solidFill>
                  <a:srgbClr val="006A6B"/>
                </a:solidFill>
                <a:latin typeface="Calibri"/>
                <a:cs typeface="Calibri"/>
              </a:rPr>
              <a:t>154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228606" y="4517227"/>
            <a:ext cx="345788" cy="586658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7701">
              <a:spcBef>
                <a:spcPts val="728"/>
              </a:spcBef>
            </a:pPr>
            <a:r>
              <a:rPr sz="1607" spc="152" dirty="0">
                <a:solidFill>
                  <a:srgbClr val="0D0D0D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  <a:p>
            <a:pPr marL="31575">
              <a:spcBef>
                <a:spcPts val="518"/>
              </a:spcBef>
            </a:pPr>
            <a:r>
              <a:rPr sz="1182" b="1" spc="-15" dirty="0">
                <a:solidFill>
                  <a:srgbClr val="006A6B"/>
                </a:solidFill>
                <a:latin typeface="Calibri"/>
                <a:cs typeface="Calibri"/>
              </a:rPr>
              <a:t>151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09391" y="4913685"/>
            <a:ext cx="633816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006A6B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097099" y="4542657"/>
            <a:ext cx="405858" cy="547783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marL="7701">
              <a:spcBef>
                <a:spcPts val="525"/>
              </a:spcBef>
            </a:pPr>
            <a:r>
              <a:rPr sz="1607" spc="188" dirty="0">
                <a:solidFill>
                  <a:srgbClr val="0D0D0D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  <a:p>
            <a:pPr marL="92800">
              <a:spcBef>
                <a:spcPts val="370"/>
              </a:spcBef>
            </a:pPr>
            <a:r>
              <a:rPr sz="1182" b="1" spc="-15" dirty="0">
                <a:solidFill>
                  <a:srgbClr val="006A6B"/>
                </a:solidFill>
                <a:latin typeface="Calibri"/>
                <a:cs typeface="Calibri"/>
              </a:rPr>
              <a:t>141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003180" y="4518532"/>
            <a:ext cx="461692" cy="576549"/>
          </a:xfrm>
          <a:prstGeom prst="rect">
            <a:avLst/>
          </a:prstGeom>
        </p:spPr>
        <p:txBody>
          <a:bodyPr vert="horz" wrap="square" lIns="0" tIns="82404" rIns="0" bIns="0" rtlCol="0">
            <a:spAutoFit/>
          </a:bodyPr>
          <a:lstStyle/>
          <a:p>
            <a:pPr marL="7701">
              <a:spcBef>
                <a:spcPts val="649"/>
              </a:spcBef>
            </a:pPr>
            <a:r>
              <a:rPr sz="1607" spc="106" dirty="0">
                <a:solidFill>
                  <a:srgbClr val="0D0D0D"/>
                </a:solidFill>
                <a:latin typeface="Calibri"/>
                <a:cs typeface="Calibri"/>
              </a:rPr>
              <a:t>Nov</a:t>
            </a:r>
            <a:r>
              <a:rPr sz="1607" spc="106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  <a:p>
            <a:pPr marL="78552">
              <a:spcBef>
                <a:spcPts val="458"/>
              </a:spcBef>
            </a:pPr>
            <a:r>
              <a:rPr sz="1182" b="1" spc="49" dirty="0">
                <a:solidFill>
                  <a:srgbClr val="006A6B"/>
                </a:solidFill>
                <a:latin typeface="Calibri"/>
                <a:cs typeface="Calibri"/>
              </a:rPr>
              <a:t>178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932119" y="4598139"/>
            <a:ext cx="41047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D9D9D9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53552" y="1502032"/>
            <a:ext cx="2576467" cy="34314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51447">
              <a:lnSpc>
                <a:spcPts val="1304"/>
              </a:lnSpc>
              <a:spcBef>
                <a:spcPts val="76"/>
              </a:spcBef>
              <a:tabLst>
                <a:tab pos="479790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igual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a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09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9" dirty="0">
                <a:solidFill>
                  <a:srgbClr val="5E5E5E"/>
                </a:solidFill>
                <a:latin typeface="Calibri"/>
                <a:cs typeface="Calibri"/>
              </a:rPr>
              <a:t>2023,</a:t>
            </a:r>
            <a:endParaRPr sz="1182" dirty="0">
              <a:latin typeface="Calibri"/>
              <a:cs typeface="Calibri"/>
            </a:endParaRPr>
          </a:p>
          <a:p>
            <a:pPr marL="7701">
              <a:lnSpc>
                <a:spcPts val="1304"/>
              </a:lnSpc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 dirty="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748381" y="926318"/>
            <a:ext cx="3309245" cy="55465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00"/>
              </a:lnSpc>
              <a:spcBef>
                <a:spcPts val="58"/>
              </a:spcBef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12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21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006A6B"/>
                </a:solidFill>
                <a:latin typeface="Calibri"/>
                <a:cs typeface="Calibri"/>
              </a:rPr>
              <a:t>–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6" dirty="0">
                <a:solidFill>
                  <a:srgbClr val="006A6B"/>
                </a:solidFill>
                <a:latin typeface="Calibri"/>
                <a:cs typeface="Calibri"/>
              </a:rPr>
              <a:t>Nov</a:t>
            </a:r>
            <a:r>
              <a:rPr sz="1789" b="1" spc="115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79" dirty="0">
                <a:solidFill>
                  <a:srgbClr val="006A6B"/>
                </a:solidFill>
                <a:latin typeface="Calibri"/>
                <a:cs typeface="Calibri"/>
              </a:rPr>
              <a:t>2024: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0" dirty="0">
                <a:solidFill>
                  <a:srgbClr val="006A6B"/>
                </a:solidFill>
                <a:latin typeface="Calibri"/>
                <a:cs typeface="Calibri"/>
              </a:rPr>
              <a:t>60,0pp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03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10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6" dirty="0">
                <a:solidFill>
                  <a:srgbClr val="A6A6A6"/>
                </a:solidFill>
                <a:latin typeface="Calibri"/>
                <a:cs typeface="Calibri"/>
              </a:rPr>
              <a:t>Nov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49" dirty="0">
                <a:solidFill>
                  <a:srgbClr val="A6A6A6"/>
                </a:solidFill>
                <a:latin typeface="Calibri"/>
                <a:cs typeface="Calibri"/>
              </a:rPr>
              <a:t>2023:</a:t>
            </a:r>
            <a:r>
              <a:rPr sz="1789" b="1" spc="10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88" dirty="0">
                <a:solidFill>
                  <a:srgbClr val="A6A6A6"/>
                </a:solidFill>
                <a:latin typeface="Calibri"/>
                <a:cs typeface="Calibri"/>
              </a:rPr>
              <a:t>59,7pp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66" name="object 66"/>
          <p:cNvGrpSpPr/>
          <p:nvPr/>
        </p:nvGrpSpPr>
        <p:grpSpPr>
          <a:xfrm>
            <a:off x="10890929" y="12191"/>
            <a:ext cx="1166360" cy="762043"/>
            <a:chOff x="17959243" y="20104"/>
            <a:chExt cx="1923414" cy="1256665"/>
          </a:xfrm>
        </p:grpSpPr>
        <p:pic>
          <p:nvPicPr>
            <p:cNvPr id="67" name="object 6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19151" y="274258"/>
              <a:ext cx="663319" cy="66299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59243" y="20104"/>
              <a:ext cx="1257762" cy="1256506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-4334" y="-4762"/>
            <a:ext cx="194843" cy="1755509"/>
            <a:chOff x="-7853" y="-7853"/>
            <a:chExt cx="321310" cy="2894965"/>
          </a:xfrm>
        </p:grpSpPr>
        <p:sp>
          <p:nvSpPr>
            <p:cNvPr id="70" name="object 70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0"/>
                  </a:lnTo>
                  <a:lnTo>
                    <a:pt x="0" y="2879036"/>
                  </a:lnTo>
                  <a:lnTo>
                    <a:pt x="305277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1" name="object 71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2879036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317011" y="5313289"/>
            <a:ext cx="61841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18" dirty="0">
                <a:solidFill>
                  <a:srgbClr val="A6A6A6"/>
                </a:solidFill>
                <a:latin typeface="Calibri"/>
                <a:cs typeface="Calibri"/>
              </a:rPr>
              <a:t>2023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222508" y="5290875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12" dirty="0">
                <a:solidFill>
                  <a:srgbClr val="A6A6A6"/>
                </a:solidFill>
                <a:latin typeface="Calibri"/>
                <a:cs typeface="Calibri"/>
              </a:rPr>
              <a:t>92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099826" y="5280652"/>
            <a:ext cx="23103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27" dirty="0">
                <a:solidFill>
                  <a:srgbClr val="A6A6A6"/>
                </a:solidFill>
                <a:latin typeface="Calibri"/>
                <a:cs typeface="Calibri"/>
              </a:rPr>
              <a:t>116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879298" y="5279128"/>
            <a:ext cx="23835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5" dirty="0">
                <a:solidFill>
                  <a:srgbClr val="A6A6A6"/>
                </a:solidFill>
                <a:latin typeface="Calibri"/>
                <a:cs typeface="Calibri"/>
              </a:rPr>
              <a:t>101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00047" y="5283890"/>
            <a:ext cx="21679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76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666633" y="5268181"/>
            <a:ext cx="269160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49" dirty="0">
                <a:solidFill>
                  <a:srgbClr val="A6A6A6"/>
                </a:solidFill>
                <a:latin typeface="Calibri"/>
                <a:cs typeface="Calibri"/>
              </a:rPr>
              <a:t>103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591509" y="5276842"/>
            <a:ext cx="21679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76" dirty="0">
                <a:solidFill>
                  <a:srgbClr val="A6A6A6"/>
                </a:solidFill>
                <a:latin typeface="Calibri"/>
                <a:cs typeface="Calibri"/>
              </a:rPr>
              <a:t>88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476129" y="5274557"/>
            <a:ext cx="217176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73" dirty="0">
                <a:solidFill>
                  <a:srgbClr val="A6A6A6"/>
                </a:solidFill>
                <a:latin typeface="Calibri"/>
                <a:cs typeface="Calibri"/>
              </a:rPr>
              <a:t>64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420308" y="5255508"/>
            <a:ext cx="17597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5" dirty="0">
                <a:solidFill>
                  <a:srgbClr val="A6A6A6"/>
                </a:solidFill>
                <a:latin typeface="Calibri"/>
                <a:cs typeface="Calibri"/>
              </a:rPr>
              <a:t>81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296419" y="5264080"/>
            <a:ext cx="20909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43" dirty="0">
                <a:solidFill>
                  <a:srgbClr val="A6A6A6"/>
                </a:solidFill>
                <a:latin typeface="Calibri"/>
                <a:cs typeface="Calibri"/>
              </a:rPr>
              <a:t>99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234694" y="5254429"/>
            <a:ext cx="16981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5" dirty="0">
                <a:solidFill>
                  <a:srgbClr val="A6A6A6"/>
                </a:solidFill>
                <a:latin typeface="Calibri"/>
                <a:cs typeface="Calibri"/>
              </a:rPr>
              <a:t>71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127249" y="5255508"/>
            <a:ext cx="20716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3" dirty="0">
                <a:solidFill>
                  <a:srgbClr val="A6A6A6"/>
                </a:solidFill>
                <a:latin typeface="Calibri"/>
                <a:cs typeface="Calibri"/>
              </a:rPr>
              <a:t>79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038221" y="5259165"/>
            <a:ext cx="205624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27" dirty="0">
                <a:solidFill>
                  <a:srgbClr val="A6A6A6"/>
                </a:solidFill>
                <a:latin typeface="Calibri"/>
                <a:cs typeface="Calibri"/>
              </a:rPr>
              <a:t>38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30546" y="6005281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006A6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6" name="object 86"/>
          <p:cNvSpPr/>
          <p:nvPr/>
        </p:nvSpPr>
        <p:spPr>
          <a:xfrm>
            <a:off x="413022" y="6280344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7" name="object 87"/>
          <p:cNvSpPr txBox="1"/>
          <p:nvPr/>
        </p:nvSpPr>
        <p:spPr>
          <a:xfrm>
            <a:off x="1061293" y="5794090"/>
            <a:ext cx="820188" cy="547293"/>
          </a:xfrm>
          <a:prstGeom prst="rect">
            <a:avLst/>
          </a:prstGeom>
        </p:spPr>
        <p:txBody>
          <a:bodyPr vert="horz" wrap="square" lIns="0" tIns="92801" rIns="0" bIns="0" rtlCol="0">
            <a:spAutoFit/>
          </a:bodyPr>
          <a:lstStyle/>
          <a:p>
            <a:pPr marL="7701">
              <a:spcBef>
                <a:spcPts val="731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  <a:p>
            <a:pPr marL="27725">
              <a:spcBef>
                <a:spcPts val="676"/>
              </a:spcBef>
            </a:pPr>
            <a:r>
              <a:rPr sz="1182" spc="179" dirty="0">
                <a:solidFill>
                  <a:srgbClr val="5E5E5E"/>
                </a:solidFill>
                <a:latin typeface="Calibri"/>
                <a:cs typeface="Calibri"/>
              </a:rPr>
              <a:t>NPS-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4" dirty="0">
                <a:solidFill>
                  <a:srgbClr val="5E5E5E"/>
                </a:solidFill>
                <a:latin typeface="Calibri"/>
                <a:cs typeface="Calibri"/>
              </a:rPr>
              <a:t>2023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579091" y="5893448"/>
            <a:ext cx="7653158" cy="368508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01499"/>
              </a:lnSpc>
              <a:spcBef>
                <a:spcPts val="55"/>
              </a:spcBef>
            </a:pPr>
            <a:r>
              <a:rPr sz="1182" spc="164" dirty="0">
                <a:solidFill>
                  <a:srgbClr val="5E5E5E"/>
                </a:solidFill>
                <a:latin typeface="Calibri"/>
                <a:cs typeface="Calibri"/>
              </a:rPr>
              <a:t>No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4" dirty="0">
                <a:solidFill>
                  <a:srgbClr val="5E5E5E"/>
                </a:solidFill>
                <a:latin typeface="Calibri"/>
                <a:cs typeface="Calibri"/>
              </a:rPr>
              <a:t>período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82" dirty="0">
                <a:solidFill>
                  <a:srgbClr val="5E5E5E"/>
                </a:solidFill>
                <a:latin typeface="Calibri"/>
                <a:cs typeface="Calibri"/>
              </a:rPr>
              <a:t>jan.-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0" dirty="0">
                <a:solidFill>
                  <a:srgbClr val="5E5E5E"/>
                </a:solidFill>
                <a:latin typeface="Calibri"/>
                <a:cs typeface="Calibri"/>
              </a:rPr>
              <a:t>Jul.</a:t>
            </a:r>
            <a:r>
              <a:rPr sz="1182" spc="11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73" dirty="0">
                <a:solidFill>
                  <a:srgbClr val="5E5E5E"/>
                </a:solidFill>
                <a:latin typeface="Calibri"/>
                <a:cs typeface="Calibri"/>
              </a:rPr>
              <a:t>2023,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a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pesquisa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era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enviada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3" dirty="0">
                <a:solidFill>
                  <a:srgbClr val="5E5E5E"/>
                </a:solidFill>
                <a:latin typeface="Calibri"/>
                <a:cs typeface="Calibri"/>
              </a:rPr>
              <a:t>para</a:t>
            </a:r>
            <a:r>
              <a:rPr sz="1182" spc="112" dirty="0">
                <a:solidFill>
                  <a:srgbClr val="5E5E5E"/>
                </a:solidFill>
                <a:latin typeface="Calibri"/>
                <a:cs typeface="Calibri"/>
              </a:rPr>
              <a:t> setores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49" dirty="0">
                <a:solidFill>
                  <a:srgbClr val="5E5E5E"/>
                </a:solidFill>
                <a:latin typeface="Calibri"/>
                <a:cs typeface="Calibri"/>
              </a:rPr>
              <a:t>maternidade</a:t>
            </a:r>
            <a:r>
              <a:rPr sz="1182" spc="11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7" dirty="0">
                <a:solidFill>
                  <a:srgbClr val="5E5E5E"/>
                </a:solidFill>
                <a:latin typeface="Calibri"/>
                <a:cs typeface="Calibri"/>
              </a:rPr>
              <a:t>e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27" dirty="0">
                <a:solidFill>
                  <a:srgbClr val="5E5E5E"/>
                </a:solidFill>
                <a:latin typeface="Calibri"/>
                <a:cs typeface="Calibri"/>
              </a:rPr>
              <a:t>internação</a:t>
            </a:r>
            <a:r>
              <a:rPr sz="1182" spc="10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97" dirty="0">
                <a:solidFill>
                  <a:srgbClr val="5E5E5E"/>
                </a:solidFill>
                <a:latin typeface="Calibri"/>
                <a:cs typeface="Calibri"/>
              </a:rPr>
              <a:t>adulto. </a:t>
            </a:r>
            <a:r>
              <a:rPr sz="1182" spc="218" dirty="0">
                <a:solidFill>
                  <a:srgbClr val="5E5E5E"/>
                </a:solidFill>
                <a:latin typeface="Calibri"/>
                <a:cs typeface="Calibri"/>
              </a:rPr>
              <a:t>O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setor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pediatria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9" dirty="0">
                <a:solidFill>
                  <a:srgbClr val="5E5E5E"/>
                </a:solidFill>
                <a:latin typeface="Calibri"/>
                <a:cs typeface="Calibri"/>
              </a:rPr>
              <a:t>foi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61" dirty="0">
                <a:solidFill>
                  <a:srgbClr val="5E5E5E"/>
                </a:solidFill>
                <a:latin typeface="Calibri"/>
                <a:cs typeface="Calibri"/>
              </a:rPr>
              <a:t>implementado</a:t>
            </a:r>
            <a:r>
              <a:rPr sz="1182" spc="5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21" dirty="0">
                <a:solidFill>
                  <a:srgbClr val="5E5E5E"/>
                </a:solidFill>
                <a:latin typeface="Calibri"/>
                <a:cs typeface="Calibri"/>
              </a:rPr>
              <a:t>em</a:t>
            </a:r>
            <a:r>
              <a:rPr sz="1182" spc="5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43" dirty="0">
                <a:solidFill>
                  <a:srgbClr val="5E5E5E"/>
                </a:solidFill>
                <a:latin typeface="Calibri"/>
                <a:cs typeface="Calibri"/>
              </a:rPr>
              <a:t>agosto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58" dirty="0">
                <a:solidFill>
                  <a:srgbClr val="5E5E5E"/>
                </a:solidFill>
                <a:latin typeface="Calibri"/>
                <a:cs typeface="Calibri"/>
              </a:rPr>
              <a:t>de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06" dirty="0">
                <a:solidFill>
                  <a:srgbClr val="5E5E5E"/>
                </a:solidFill>
                <a:latin typeface="Calibri"/>
                <a:cs typeface="Calibri"/>
              </a:rPr>
              <a:t>2023</a:t>
            </a:r>
            <a:r>
              <a:rPr sz="1182" spc="45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id="{F754C67E-346F-48DE-B323-0EE30674C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1408" y="138267"/>
            <a:ext cx="13811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1067070" y="1124744"/>
            <a:ext cx="1071756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 Fluxo do Paciente – Dr. Felipe e</a:t>
            </a:r>
            <a:endParaRPr lang="pt-BR" sz="2400" dirty="0"/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Estrutura do Serviço Social – Lara / Ana Paula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703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57E9EBE-2104-44DB-8412-0CA969459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6632"/>
            <a:ext cx="11953328" cy="59046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843AD70-62E7-482A-9FF9-25BF23130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437" y="3109912"/>
            <a:ext cx="1381125" cy="6381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CC1BFC-FE69-4EF4-93B3-57B135A4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539" y="171254"/>
            <a:ext cx="13811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47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510" y="175365"/>
            <a:ext cx="7467172" cy="422954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z="2698" spc="300" dirty="0">
                <a:solidFill>
                  <a:srgbClr val="084F92"/>
                </a:solidFill>
              </a:rPr>
              <a:t>Evolutivo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461" dirty="0">
                <a:solidFill>
                  <a:srgbClr val="084F92"/>
                </a:solidFill>
              </a:rPr>
              <a:t>NPS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321" dirty="0">
                <a:solidFill>
                  <a:srgbClr val="084F92"/>
                </a:solidFill>
              </a:rPr>
              <a:t>Ambulatório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85" dirty="0">
                <a:solidFill>
                  <a:srgbClr val="084F92"/>
                </a:solidFill>
              </a:rPr>
              <a:t>2023</a:t>
            </a:r>
            <a:r>
              <a:rPr sz="2698" spc="158" dirty="0">
                <a:solidFill>
                  <a:srgbClr val="084F92"/>
                </a:solidFill>
              </a:rPr>
              <a:t> </a:t>
            </a:r>
            <a:r>
              <a:rPr sz="2698" spc="224" dirty="0">
                <a:solidFill>
                  <a:srgbClr val="084F92"/>
                </a:solidFill>
              </a:rPr>
              <a:t>vs.</a:t>
            </a:r>
            <a:r>
              <a:rPr sz="2698" spc="161" dirty="0">
                <a:solidFill>
                  <a:srgbClr val="084F92"/>
                </a:solidFill>
              </a:rPr>
              <a:t> </a:t>
            </a:r>
            <a:r>
              <a:rPr sz="2698" spc="263" dirty="0">
                <a:solidFill>
                  <a:srgbClr val="084F92"/>
                </a:solidFill>
              </a:rPr>
              <a:t>2024:</a:t>
            </a:r>
            <a:endParaRPr sz="2698"/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43514" y="2862531"/>
            <a:ext cx="9648178" cy="674633"/>
            <a:chOff x="2214849" y="4720525"/>
            <a:chExt cx="15910560" cy="1112520"/>
          </a:xfrm>
        </p:grpSpPr>
        <p:sp>
          <p:nvSpPr>
            <p:cNvPr id="5" name="object 5"/>
            <p:cNvSpPr/>
            <p:nvPr/>
          </p:nvSpPr>
          <p:spPr>
            <a:xfrm>
              <a:off x="2266109" y="4736400"/>
              <a:ext cx="14402435" cy="970280"/>
            </a:xfrm>
            <a:custGeom>
              <a:avLst/>
              <a:gdLst/>
              <a:ahLst/>
              <a:cxnLst/>
              <a:rect l="l" t="t" r="r" b="b"/>
              <a:pathLst>
                <a:path w="14402435" h="970279">
                  <a:moveTo>
                    <a:pt x="0" y="645844"/>
                  </a:moveTo>
                  <a:lnTo>
                    <a:pt x="1441212" y="931071"/>
                  </a:lnTo>
                </a:path>
                <a:path w="14402435" h="970279">
                  <a:moveTo>
                    <a:pt x="1441212" y="931071"/>
                  </a:moveTo>
                  <a:lnTo>
                    <a:pt x="2881168" y="909710"/>
                  </a:lnTo>
                </a:path>
                <a:path w="14402435" h="970279">
                  <a:moveTo>
                    <a:pt x="2881168" y="909710"/>
                  </a:moveTo>
                  <a:lnTo>
                    <a:pt x="4321124" y="970022"/>
                  </a:lnTo>
                </a:path>
                <a:path w="14402435" h="970279">
                  <a:moveTo>
                    <a:pt x="4321124" y="970022"/>
                  </a:moveTo>
                  <a:lnTo>
                    <a:pt x="5761081" y="828037"/>
                  </a:lnTo>
                  <a:lnTo>
                    <a:pt x="7201037" y="139472"/>
                  </a:lnTo>
                  <a:lnTo>
                    <a:pt x="8642249" y="3769"/>
                  </a:lnTo>
                </a:path>
                <a:path w="14402435" h="970279">
                  <a:moveTo>
                    <a:pt x="8642249" y="3769"/>
                  </a:moveTo>
                  <a:lnTo>
                    <a:pt x="10082206" y="213606"/>
                  </a:lnTo>
                </a:path>
                <a:path w="14402435" h="970279">
                  <a:moveTo>
                    <a:pt x="10082206" y="213606"/>
                  </a:moveTo>
                  <a:lnTo>
                    <a:pt x="11522162" y="0"/>
                  </a:lnTo>
                </a:path>
                <a:path w="14402435" h="970279">
                  <a:moveTo>
                    <a:pt x="11522162" y="0"/>
                  </a:moveTo>
                  <a:lnTo>
                    <a:pt x="12962118" y="99263"/>
                  </a:lnTo>
                  <a:lnTo>
                    <a:pt x="14402074" y="256327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3707321" y="4804251"/>
              <a:ext cx="14402435" cy="1012825"/>
            </a:xfrm>
            <a:custGeom>
              <a:avLst/>
              <a:gdLst/>
              <a:ahLst/>
              <a:cxnLst/>
              <a:rect l="l" t="t" r="r" b="b"/>
              <a:pathLst>
                <a:path w="14402435" h="1012825">
                  <a:moveTo>
                    <a:pt x="0" y="785316"/>
                  </a:moveTo>
                  <a:lnTo>
                    <a:pt x="1439956" y="649613"/>
                  </a:lnTo>
                  <a:lnTo>
                    <a:pt x="2879912" y="549093"/>
                  </a:lnTo>
                  <a:lnTo>
                    <a:pt x="4319868" y="981331"/>
                  </a:lnTo>
                  <a:lnTo>
                    <a:pt x="5759824" y="1012744"/>
                  </a:lnTo>
                  <a:lnTo>
                    <a:pt x="7201037" y="645844"/>
                  </a:lnTo>
                  <a:lnTo>
                    <a:pt x="8640993" y="634535"/>
                  </a:lnTo>
                  <a:lnTo>
                    <a:pt x="10080949" y="302818"/>
                  </a:lnTo>
                  <a:lnTo>
                    <a:pt x="11520905" y="785316"/>
                  </a:lnTo>
                  <a:lnTo>
                    <a:pt x="12960861" y="339256"/>
                  </a:lnTo>
                  <a:lnTo>
                    <a:pt x="14402074" y="0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2220246" y="5318791"/>
              <a:ext cx="5981065" cy="245110"/>
            </a:xfrm>
            <a:custGeom>
              <a:avLst/>
              <a:gdLst/>
              <a:ahLst/>
              <a:cxnLst/>
              <a:rect l="l" t="t" r="r" b="b"/>
              <a:pathLst>
                <a:path w="5981065" h="245110">
                  <a:moveTo>
                    <a:pt x="46490" y="62825"/>
                  </a:moveTo>
                  <a:lnTo>
                    <a:pt x="0" y="0"/>
                  </a:lnTo>
                </a:path>
                <a:path w="5981065" h="245110">
                  <a:moveTo>
                    <a:pt x="5807571" y="245018"/>
                  </a:moveTo>
                  <a:lnTo>
                    <a:pt x="5980969" y="12942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17619" y="306891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55.8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9957" y="3426074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47.8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08955" y="341312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3069" y="3481696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46.7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4675" y="314751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50.7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86308" y="279334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70.0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61282" y="279365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73.8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4600" y="292134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67.9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07982" y="2791563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73.9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81489" y="285201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71.1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53150" y="284566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66.7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81881" y="3186460"/>
            <a:ext cx="157876" cy="151715"/>
          </a:xfrm>
          <a:custGeom>
            <a:avLst/>
            <a:gdLst/>
            <a:ahLst/>
            <a:cxnLst/>
            <a:rect l="l" t="t" r="r" b="b"/>
            <a:pathLst>
              <a:path w="260350" h="250189">
                <a:moveTo>
                  <a:pt x="260096" y="0"/>
                </a:moveTo>
                <a:lnTo>
                  <a:pt x="0" y="0"/>
                </a:lnTo>
                <a:lnTo>
                  <a:pt x="0" y="250044"/>
                </a:lnTo>
                <a:lnTo>
                  <a:pt x="260096" y="250044"/>
                </a:lnTo>
                <a:lnTo>
                  <a:pt x="260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20"/>
          <p:cNvSpPr txBox="1"/>
          <p:nvPr/>
        </p:nvSpPr>
        <p:spPr>
          <a:xfrm>
            <a:off x="2192910" y="3181680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50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23070" y="320550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object 22"/>
          <p:cNvSpPr txBox="1"/>
          <p:nvPr/>
        </p:nvSpPr>
        <p:spPr>
          <a:xfrm>
            <a:off x="3034417" y="3200983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53,8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934357" y="3176554"/>
            <a:ext cx="259919" cy="152486"/>
          </a:xfrm>
          <a:custGeom>
            <a:avLst/>
            <a:gdLst/>
            <a:ahLst/>
            <a:cxnLst/>
            <a:rect l="l" t="t" r="r" b="b"/>
            <a:pathLst>
              <a:path w="428625" h="251460">
                <a:moveTo>
                  <a:pt x="428468" y="0"/>
                </a:moveTo>
                <a:lnTo>
                  <a:pt x="0" y="0"/>
                </a:lnTo>
                <a:lnTo>
                  <a:pt x="0" y="251301"/>
                </a:lnTo>
                <a:lnTo>
                  <a:pt x="428468" y="251301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 txBox="1"/>
          <p:nvPr/>
        </p:nvSpPr>
        <p:spPr>
          <a:xfrm>
            <a:off x="3946023" y="317221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56,6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03553" y="343256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6"/>
          <p:cNvSpPr txBox="1"/>
          <p:nvPr/>
        </p:nvSpPr>
        <p:spPr>
          <a:xfrm>
            <a:off x="4914583" y="3427445"/>
            <a:ext cx="23797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44,5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76744" y="3451618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8" name="object 28"/>
          <p:cNvSpPr txBox="1"/>
          <p:nvPr/>
        </p:nvSpPr>
        <p:spPr>
          <a:xfrm>
            <a:off x="5787965" y="3447091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43,6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49935" y="322912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 txBox="1"/>
          <p:nvPr/>
        </p:nvSpPr>
        <p:spPr>
          <a:xfrm>
            <a:off x="6661410" y="322434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53,9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23126" y="3222271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32"/>
          <p:cNvSpPr txBox="1"/>
          <p:nvPr/>
        </p:nvSpPr>
        <p:spPr>
          <a:xfrm>
            <a:off x="7534791" y="3217745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54,2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396316" y="3021118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4" name="object 34"/>
          <p:cNvSpPr txBox="1"/>
          <p:nvPr/>
        </p:nvSpPr>
        <p:spPr>
          <a:xfrm>
            <a:off x="8408109" y="3016591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63,5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111022" y="3312943"/>
            <a:ext cx="158647" cy="152486"/>
          </a:xfrm>
          <a:custGeom>
            <a:avLst/>
            <a:gdLst/>
            <a:ahLst/>
            <a:cxnLst/>
            <a:rect l="l" t="t" r="r" b="b"/>
            <a:pathLst>
              <a:path w="261619" h="251460">
                <a:moveTo>
                  <a:pt x="261353" y="0"/>
                </a:moveTo>
                <a:lnTo>
                  <a:pt x="0" y="0"/>
                </a:lnTo>
                <a:lnTo>
                  <a:pt x="0" y="251301"/>
                </a:lnTo>
                <a:lnTo>
                  <a:pt x="261353" y="251301"/>
                </a:lnTo>
                <a:lnTo>
                  <a:pt x="2613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36"/>
          <p:cNvSpPr txBox="1"/>
          <p:nvPr/>
        </p:nvSpPr>
        <p:spPr>
          <a:xfrm>
            <a:off x="9123004" y="3308455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50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143460" y="3042452"/>
            <a:ext cx="259919" cy="152486"/>
          </a:xfrm>
          <a:custGeom>
            <a:avLst/>
            <a:gdLst/>
            <a:ahLst/>
            <a:cxnLst/>
            <a:rect l="l" t="t" r="r" b="b"/>
            <a:pathLst>
              <a:path w="428625" h="251460">
                <a:moveTo>
                  <a:pt x="428468" y="0"/>
                </a:moveTo>
                <a:lnTo>
                  <a:pt x="0" y="0"/>
                </a:lnTo>
                <a:lnTo>
                  <a:pt x="0" y="251301"/>
                </a:lnTo>
                <a:lnTo>
                  <a:pt x="428468" y="251301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38"/>
          <p:cNvSpPr txBox="1"/>
          <p:nvPr/>
        </p:nvSpPr>
        <p:spPr>
          <a:xfrm>
            <a:off x="10154933" y="3037964"/>
            <a:ext cx="23797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62,5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028442" y="2832708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72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4034" y="3771426"/>
            <a:ext cx="1948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4034" y="3555034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35746" y="4581051"/>
            <a:ext cx="309592" cy="461874"/>
          </a:xfrm>
          <a:prstGeom prst="rect">
            <a:avLst/>
          </a:prstGeom>
        </p:spPr>
        <p:txBody>
          <a:bodyPr vert="horz" wrap="square" lIns="0" tIns="19638" rIns="0" bIns="0" rtlCol="0">
            <a:spAutoFit/>
          </a:bodyPr>
          <a:lstStyle/>
          <a:p>
            <a:pPr marL="7701">
              <a:spcBef>
                <a:spcPts val="154"/>
              </a:spcBef>
            </a:pPr>
            <a:r>
              <a:rPr sz="1607" spc="173" dirty="0">
                <a:solidFill>
                  <a:srgbClr val="0D0D0D"/>
                </a:solidFill>
                <a:latin typeface="Calibri"/>
                <a:cs typeface="Calibri"/>
              </a:rPr>
              <a:t>Jul</a:t>
            </a:r>
            <a:endParaRPr sz="1607">
              <a:latin typeface="Calibri"/>
              <a:cs typeface="Calibri"/>
            </a:endParaRPr>
          </a:p>
          <a:p>
            <a:pPr marL="39276">
              <a:spcBef>
                <a:spcPts val="91"/>
              </a:spcBef>
            </a:pPr>
            <a:r>
              <a:rPr sz="1182" b="1" spc="-15" dirty="0">
                <a:solidFill>
                  <a:srgbClr val="006A6B"/>
                </a:solidFill>
                <a:latin typeface="Calibri"/>
                <a:cs typeface="Calibri"/>
              </a:rPr>
              <a:t>191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2" dirty="0">
                <a:solidFill>
                  <a:srgbClr val="1B170F"/>
                </a:solidFill>
                <a:latin typeface="Calibri"/>
                <a:cs typeface="Calibri"/>
              </a:rPr>
              <a:t>Jan</a:t>
            </a:r>
            <a:endParaRPr sz="1607">
              <a:latin typeface="Calibri"/>
              <a:cs typeface="Calibri"/>
            </a:endParaRPr>
          </a:p>
          <a:p>
            <a:pPr marL="93185">
              <a:spcBef>
                <a:spcPts val="737"/>
              </a:spcBef>
            </a:pPr>
            <a:r>
              <a:rPr sz="1182" b="1" spc="158" dirty="0">
                <a:solidFill>
                  <a:srgbClr val="006A6B"/>
                </a:solidFill>
                <a:latin typeface="Calibri"/>
                <a:cs typeface="Calibri"/>
              </a:rPr>
              <a:t>86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08599" y="4578259"/>
            <a:ext cx="384680" cy="486363"/>
          </a:xfrm>
          <a:prstGeom prst="rect">
            <a:avLst/>
          </a:prstGeom>
        </p:spPr>
        <p:txBody>
          <a:bodyPr vert="horz" wrap="square" lIns="0" tIns="31190" rIns="0" bIns="0" rtlCol="0">
            <a:spAutoFit/>
          </a:bodyPr>
          <a:lstStyle/>
          <a:p>
            <a:pPr marL="7701">
              <a:spcBef>
                <a:spcPts val="246"/>
              </a:spcBef>
            </a:pPr>
            <a:r>
              <a:rPr sz="1607" spc="109" dirty="0">
                <a:solidFill>
                  <a:srgbClr val="0D0D0D"/>
                </a:solidFill>
                <a:latin typeface="Calibri"/>
                <a:cs typeface="Calibri"/>
              </a:rPr>
              <a:t>Mai</a:t>
            </a:r>
            <a:endParaRPr sz="1607">
              <a:latin typeface="Calibri"/>
              <a:cs typeface="Calibri"/>
            </a:endParaRPr>
          </a:p>
          <a:p>
            <a:pPr marL="84714">
              <a:spcBef>
                <a:spcPts val="161"/>
              </a:spcBef>
            </a:pPr>
            <a:r>
              <a:rPr sz="1182" b="1" spc="109" dirty="0">
                <a:solidFill>
                  <a:srgbClr val="006A6B"/>
                </a:solidFill>
                <a:latin typeface="Calibri"/>
                <a:cs typeface="Calibri"/>
              </a:rPr>
              <a:t>73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046617" y="4562898"/>
            <a:ext cx="37736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179" dirty="0">
                <a:solidFill>
                  <a:srgbClr val="0D0D0D"/>
                </a:solidFill>
                <a:latin typeface="Calibri"/>
                <a:cs typeface="Calibri"/>
              </a:rPr>
              <a:t>Fev</a:t>
            </a:r>
            <a:endParaRPr sz="1607">
              <a:latin typeface="Calibri"/>
              <a:cs typeface="Calibri"/>
            </a:endParaRPr>
          </a:p>
          <a:p>
            <a:pPr marL="77013">
              <a:spcBef>
                <a:spcPts val="885"/>
              </a:spcBef>
            </a:pPr>
            <a:r>
              <a:rPr sz="1182" b="1" spc="109" dirty="0">
                <a:solidFill>
                  <a:srgbClr val="006A6B"/>
                </a:solidFill>
                <a:latin typeface="Calibri"/>
                <a:cs typeface="Calibri"/>
              </a:rPr>
              <a:t>72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99920" y="4584397"/>
            <a:ext cx="428192" cy="44904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18" dirty="0">
                <a:solidFill>
                  <a:srgbClr val="0D0D0D"/>
                </a:solidFill>
                <a:latin typeface="Calibri"/>
                <a:cs typeface="Calibri"/>
              </a:rPr>
              <a:t>Ago</a:t>
            </a:r>
            <a:endParaRPr sz="1607">
              <a:latin typeface="Calibri"/>
              <a:cs typeface="Calibri"/>
            </a:endParaRPr>
          </a:p>
          <a:p>
            <a:pPr marL="58145">
              <a:spcBef>
                <a:spcPts val="55"/>
              </a:spcBef>
            </a:pPr>
            <a:r>
              <a:rPr sz="1182" b="1" spc="64" dirty="0">
                <a:solidFill>
                  <a:srgbClr val="006A6B"/>
                </a:solidFill>
                <a:latin typeface="Calibri"/>
                <a:cs typeface="Calibri"/>
              </a:rPr>
              <a:t>190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55804" y="4463844"/>
            <a:ext cx="411634" cy="650022"/>
          </a:xfrm>
          <a:prstGeom prst="rect">
            <a:avLst/>
          </a:prstGeom>
        </p:spPr>
        <p:txBody>
          <a:bodyPr vert="horz" wrap="square" lIns="0" tIns="129767" rIns="0" bIns="0" rtlCol="0">
            <a:spAutoFit/>
          </a:bodyPr>
          <a:lstStyle/>
          <a:p>
            <a:pPr marL="7701">
              <a:spcBef>
                <a:spcPts val="1022"/>
              </a:spcBef>
            </a:pPr>
            <a:r>
              <a:rPr sz="1607" spc="118" dirty="0">
                <a:solidFill>
                  <a:srgbClr val="0D0D0D"/>
                </a:solidFill>
                <a:latin typeface="Calibri"/>
                <a:cs typeface="Calibri"/>
              </a:rPr>
              <a:t>Mar</a:t>
            </a:r>
            <a:endParaRPr sz="1607">
              <a:latin typeface="Calibri"/>
              <a:cs typeface="Calibri"/>
            </a:endParaRPr>
          </a:p>
          <a:p>
            <a:pPr marL="102427">
              <a:spcBef>
                <a:spcPts val="740"/>
              </a:spcBef>
            </a:pPr>
            <a:r>
              <a:rPr sz="1182" b="1" spc="-15" dirty="0">
                <a:solidFill>
                  <a:srgbClr val="006A6B"/>
                </a:solidFill>
                <a:latin typeface="Calibri"/>
                <a:cs typeface="Calibri"/>
              </a:rPr>
              <a:t>91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781886" y="4499216"/>
            <a:ext cx="380829" cy="585880"/>
          </a:xfrm>
          <a:prstGeom prst="rect">
            <a:avLst/>
          </a:prstGeom>
        </p:spPr>
        <p:txBody>
          <a:bodyPr vert="horz" wrap="square" lIns="0" tIns="91645" rIns="0" bIns="0" rtlCol="0">
            <a:spAutoFit/>
          </a:bodyPr>
          <a:lstStyle/>
          <a:p>
            <a:pPr marL="7701">
              <a:spcBef>
                <a:spcPts val="722"/>
              </a:spcBef>
            </a:pPr>
            <a:r>
              <a:rPr sz="1607" spc="164" dirty="0">
                <a:latin typeface="Calibri"/>
                <a:cs typeface="Calibri"/>
              </a:rPr>
              <a:t>Abr</a:t>
            </a:r>
            <a:endParaRPr sz="1607">
              <a:latin typeface="Calibri"/>
              <a:cs typeface="Calibri"/>
            </a:endParaRPr>
          </a:p>
          <a:p>
            <a:pPr marL="15017">
              <a:spcBef>
                <a:spcPts val="515"/>
              </a:spcBef>
            </a:pPr>
            <a:r>
              <a:rPr sz="1182" b="1" spc="49" dirty="0">
                <a:solidFill>
                  <a:srgbClr val="006A6B"/>
                </a:solidFill>
                <a:latin typeface="Calibri"/>
                <a:cs typeface="Calibri"/>
              </a:rPr>
              <a:t>105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03441" y="4570944"/>
            <a:ext cx="392766" cy="467706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7701">
              <a:spcBef>
                <a:spcPts val="200"/>
              </a:spcBef>
            </a:pPr>
            <a:r>
              <a:rPr sz="1607" spc="233" dirty="0">
                <a:solidFill>
                  <a:srgbClr val="0D0D0D"/>
                </a:solidFill>
                <a:latin typeface="Calibri"/>
                <a:cs typeface="Calibri"/>
              </a:rPr>
              <a:t>Jun</a:t>
            </a:r>
            <a:endParaRPr sz="1607">
              <a:latin typeface="Calibri"/>
              <a:cs typeface="Calibri"/>
            </a:endParaRPr>
          </a:p>
          <a:p>
            <a:pPr marL="76243">
              <a:spcBef>
                <a:spcPts val="124"/>
              </a:spcBef>
            </a:pPr>
            <a:r>
              <a:rPr sz="1182" b="1" spc="64" dirty="0">
                <a:solidFill>
                  <a:srgbClr val="006A6B"/>
                </a:solidFill>
                <a:latin typeface="Calibri"/>
                <a:cs typeface="Calibri"/>
              </a:rPr>
              <a:t>190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228606" y="4602519"/>
            <a:ext cx="345788" cy="41736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850"/>
              </a:lnSpc>
              <a:spcBef>
                <a:spcPts val="55"/>
              </a:spcBef>
            </a:pPr>
            <a:r>
              <a:rPr sz="1607" spc="152" dirty="0">
                <a:solidFill>
                  <a:srgbClr val="252525"/>
                </a:solidFill>
                <a:latin typeface="Calibri"/>
                <a:cs typeface="Calibri"/>
              </a:rPr>
              <a:t>Set</a:t>
            </a:r>
            <a:endParaRPr sz="1607">
              <a:latin typeface="Calibri"/>
              <a:cs typeface="Calibri"/>
            </a:endParaRPr>
          </a:p>
          <a:p>
            <a:pPr marL="44667">
              <a:lnSpc>
                <a:spcPts val="1340"/>
              </a:lnSpc>
            </a:pPr>
            <a:r>
              <a:rPr sz="1182" b="1" spc="79" dirty="0">
                <a:solidFill>
                  <a:srgbClr val="006A6B"/>
                </a:solidFill>
                <a:latin typeface="Calibri"/>
                <a:cs typeface="Calibri"/>
              </a:rPr>
              <a:t>184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9391" y="4913685"/>
            <a:ext cx="633816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39" dirty="0">
                <a:solidFill>
                  <a:srgbClr val="006A6B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182" b="1" spc="149" dirty="0">
                <a:solidFill>
                  <a:srgbClr val="006A6B"/>
                </a:solidFill>
                <a:latin typeface="Calibri"/>
                <a:cs typeface="Calibri"/>
              </a:rPr>
              <a:t>2024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097099" y="4602519"/>
            <a:ext cx="405858" cy="40454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801"/>
              </a:lnSpc>
              <a:spcBef>
                <a:spcPts val="55"/>
              </a:spcBef>
            </a:pPr>
            <a:r>
              <a:rPr sz="1607" spc="188" dirty="0">
                <a:solidFill>
                  <a:srgbClr val="0D0D0D"/>
                </a:solidFill>
                <a:latin typeface="Calibri"/>
                <a:cs typeface="Calibri"/>
              </a:rPr>
              <a:t>Out</a:t>
            </a:r>
            <a:endParaRPr sz="1607">
              <a:latin typeface="Calibri"/>
              <a:cs typeface="Calibri"/>
            </a:endParaRPr>
          </a:p>
          <a:p>
            <a:pPr marL="60840">
              <a:lnSpc>
                <a:spcPts val="1292"/>
              </a:lnSpc>
            </a:pPr>
            <a:r>
              <a:rPr sz="1182" b="1" spc="39" dirty="0">
                <a:solidFill>
                  <a:srgbClr val="006A6B"/>
                </a:solidFill>
                <a:latin typeface="Calibri"/>
                <a:cs typeface="Calibri"/>
              </a:rPr>
              <a:t>197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003180" y="4593668"/>
            <a:ext cx="461692" cy="4301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886"/>
              </a:lnSpc>
              <a:spcBef>
                <a:spcPts val="55"/>
              </a:spcBef>
            </a:pPr>
            <a:r>
              <a:rPr sz="1607" spc="106" dirty="0">
                <a:solidFill>
                  <a:srgbClr val="0D0D0D"/>
                </a:solidFill>
                <a:latin typeface="Calibri"/>
                <a:cs typeface="Calibri"/>
              </a:rPr>
              <a:t>Nov</a:t>
            </a:r>
            <a:r>
              <a:rPr sz="1607" spc="106" dirty="0">
                <a:solidFill>
                  <a:srgbClr val="CCCCCC"/>
                </a:solidFill>
                <a:latin typeface="Calibri"/>
                <a:cs typeface="Calibri"/>
              </a:rPr>
              <a:t>.</a:t>
            </a:r>
            <a:endParaRPr sz="1607">
              <a:latin typeface="Calibri"/>
              <a:cs typeface="Calibri"/>
            </a:endParaRPr>
          </a:p>
          <a:p>
            <a:pPr marL="60455">
              <a:lnSpc>
                <a:spcPts val="1377"/>
              </a:lnSpc>
            </a:pPr>
            <a:r>
              <a:rPr sz="1182" b="1" spc="49" dirty="0">
                <a:solidFill>
                  <a:srgbClr val="006A6B"/>
                </a:solidFill>
                <a:latin typeface="Calibri"/>
                <a:cs typeface="Calibri"/>
              </a:rPr>
              <a:t>150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932119" y="4598139"/>
            <a:ext cx="410479" cy="25431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209" dirty="0">
                <a:solidFill>
                  <a:srgbClr val="D9D9D9"/>
                </a:solidFill>
                <a:latin typeface="Calibri"/>
                <a:cs typeface="Calibri"/>
              </a:rPr>
              <a:t>Dez</a:t>
            </a:r>
            <a:endParaRPr sz="1607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53551" y="1653215"/>
            <a:ext cx="4774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30" dirty="0">
                <a:solidFill>
                  <a:srgbClr val="5E5E5E"/>
                </a:solidFill>
                <a:latin typeface="Calibri"/>
                <a:cs typeface="Calibri"/>
              </a:rPr>
              <a:t>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182890" y="1078535"/>
            <a:ext cx="3271894" cy="68468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7899"/>
              </a:lnSpc>
              <a:spcBef>
                <a:spcPts val="58"/>
              </a:spcBef>
            </a:pPr>
            <a:r>
              <a:rPr sz="1789" b="1" spc="285" dirty="0">
                <a:solidFill>
                  <a:srgbClr val="006A6B"/>
                </a:solidFill>
                <a:latin typeface="Calibri"/>
                <a:cs typeface="Calibri"/>
              </a:rPr>
              <a:t>YTD</a:t>
            </a:r>
            <a:r>
              <a:rPr sz="1789" b="1" spc="106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006A6B"/>
                </a:solidFill>
                <a:latin typeface="Calibri"/>
                <a:cs typeface="Calibri"/>
              </a:rPr>
              <a:t>Jan</a:t>
            </a:r>
            <a:r>
              <a:rPr sz="1789" b="1" spc="118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006A6B"/>
                </a:solidFill>
                <a:latin typeface="Calibri"/>
                <a:cs typeface="Calibri"/>
              </a:rPr>
              <a:t>-</a:t>
            </a:r>
            <a:r>
              <a:rPr sz="1789" b="1" spc="112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36" dirty="0">
                <a:solidFill>
                  <a:srgbClr val="006A6B"/>
                </a:solidFill>
                <a:latin typeface="Calibri"/>
                <a:cs typeface="Calibri"/>
              </a:rPr>
              <a:t>Nov</a:t>
            </a:r>
            <a:r>
              <a:rPr sz="1789" b="1" spc="112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179" dirty="0">
                <a:solidFill>
                  <a:srgbClr val="006A6B"/>
                </a:solidFill>
                <a:latin typeface="Calibri"/>
                <a:cs typeface="Calibri"/>
              </a:rPr>
              <a:t>2024:</a:t>
            </a:r>
            <a:r>
              <a:rPr sz="1789" b="1" spc="109" dirty="0">
                <a:solidFill>
                  <a:srgbClr val="006A6B"/>
                </a:solidFill>
                <a:latin typeface="Calibri"/>
                <a:cs typeface="Calibri"/>
              </a:rPr>
              <a:t> </a:t>
            </a:r>
            <a:r>
              <a:rPr sz="1789" b="1" spc="215" dirty="0">
                <a:solidFill>
                  <a:srgbClr val="006A6B"/>
                </a:solidFill>
                <a:latin typeface="Calibri"/>
                <a:cs typeface="Calibri"/>
              </a:rPr>
              <a:t>64,7pp </a:t>
            </a:r>
            <a:r>
              <a:rPr sz="1789" b="1" spc="285" dirty="0">
                <a:solidFill>
                  <a:srgbClr val="A6A6A6"/>
                </a:solidFill>
                <a:latin typeface="Calibri"/>
                <a:cs typeface="Calibri"/>
              </a:rPr>
              <a:t>YTD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91" dirty="0">
                <a:solidFill>
                  <a:srgbClr val="A6A6A6"/>
                </a:solidFill>
                <a:latin typeface="Calibri"/>
                <a:cs typeface="Calibri"/>
              </a:rPr>
              <a:t>Jan</a:t>
            </a:r>
            <a:r>
              <a:rPr sz="1789" b="1" spc="11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1789" b="1" spc="106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236" dirty="0">
                <a:solidFill>
                  <a:srgbClr val="A6A6A6"/>
                </a:solidFill>
                <a:latin typeface="Calibri"/>
                <a:cs typeface="Calibri"/>
              </a:rPr>
              <a:t>Nov</a:t>
            </a:r>
            <a:r>
              <a:rPr sz="1789" b="1" spc="112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46" dirty="0">
                <a:solidFill>
                  <a:srgbClr val="A6A6A6"/>
                </a:solidFill>
                <a:latin typeface="Calibri"/>
                <a:cs typeface="Calibri"/>
              </a:rPr>
              <a:t>2023:</a:t>
            </a:r>
            <a:r>
              <a:rPr sz="1789" b="1" spc="109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789" b="1" spc="182" dirty="0">
                <a:solidFill>
                  <a:srgbClr val="A6A6A6"/>
                </a:solidFill>
                <a:latin typeface="Calibri"/>
                <a:cs typeface="Calibri"/>
              </a:rPr>
              <a:t>52,8pp</a:t>
            </a:r>
            <a:endParaRPr sz="1789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7400" y="1502032"/>
            <a:ext cx="358995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spc="-15" dirty="0">
                <a:solidFill>
                  <a:srgbClr val="5E5E5E"/>
                </a:solidFill>
                <a:latin typeface="Calibri"/>
                <a:cs typeface="Calibri"/>
              </a:rPr>
              <a:t>1.</a:t>
            </a:r>
            <a:r>
              <a:rPr sz="1182" dirty="0">
                <a:solidFill>
                  <a:srgbClr val="5E5E5E"/>
                </a:solidFill>
                <a:latin typeface="Calibri"/>
                <a:cs typeface="Calibri"/>
              </a:rPr>
              <a:t>	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6" dirty="0">
                <a:solidFill>
                  <a:srgbClr val="5E5E5E"/>
                </a:solidFill>
                <a:latin typeface="Calibri"/>
                <a:cs typeface="Calibri"/>
              </a:rPr>
              <a:t>2024</a:t>
            </a:r>
            <a:r>
              <a:rPr sz="1182" spc="4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67" dirty="0">
                <a:solidFill>
                  <a:srgbClr val="5E5E5E"/>
                </a:solidFill>
                <a:latin typeface="Calibri"/>
                <a:cs typeface="Calibri"/>
              </a:rPr>
              <a:t>acumulado</a:t>
            </a:r>
            <a:r>
              <a:rPr sz="1182" spc="30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15" dirty="0">
                <a:solidFill>
                  <a:srgbClr val="5E5E5E"/>
                </a:solidFill>
                <a:latin typeface="Calibri"/>
                <a:cs typeface="Calibri"/>
              </a:rPr>
              <a:t>superior</a:t>
            </a:r>
            <a:r>
              <a:rPr sz="1182" spc="36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130" dirty="0">
                <a:solidFill>
                  <a:srgbClr val="5E5E5E"/>
                </a:solidFill>
                <a:latin typeface="Calibri"/>
                <a:cs typeface="Calibri"/>
              </a:rPr>
              <a:t>ao</a:t>
            </a:r>
            <a:r>
              <a:rPr sz="1182" spc="42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215" dirty="0">
                <a:solidFill>
                  <a:srgbClr val="5E5E5E"/>
                </a:solidFill>
                <a:latin typeface="Calibri"/>
                <a:cs typeface="Calibri"/>
              </a:rPr>
              <a:t>NPS</a:t>
            </a:r>
            <a:r>
              <a:rPr sz="1182" spc="39" dirty="0">
                <a:solidFill>
                  <a:srgbClr val="5E5E5E"/>
                </a:solidFill>
                <a:latin typeface="Calibri"/>
                <a:cs typeface="Calibri"/>
              </a:rPr>
              <a:t> </a:t>
            </a:r>
            <a:r>
              <a:rPr sz="1182" spc="69" dirty="0">
                <a:solidFill>
                  <a:srgbClr val="5E5E5E"/>
                </a:solidFill>
                <a:latin typeface="Calibri"/>
                <a:cs typeface="Calibri"/>
              </a:rPr>
              <a:t>2023.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64" name="object 64"/>
          <p:cNvGrpSpPr/>
          <p:nvPr/>
        </p:nvGrpSpPr>
        <p:grpSpPr>
          <a:xfrm>
            <a:off x="10890929" y="12191"/>
            <a:ext cx="1166360" cy="762043"/>
            <a:chOff x="17959243" y="20104"/>
            <a:chExt cx="1923414" cy="1256665"/>
          </a:xfrm>
        </p:grpSpPr>
        <p:pic>
          <p:nvPicPr>
            <p:cNvPr id="65" name="object 6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19151" y="274258"/>
              <a:ext cx="663319" cy="66299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9243" y="20104"/>
              <a:ext cx="1257762" cy="1256506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68" name="object 68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69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17011" y="5313289"/>
            <a:ext cx="61841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9" dirty="0">
                <a:solidFill>
                  <a:srgbClr val="A6A6A6"/>
                </a:solidFill>
                <a:latin typeface="Calibri"/>
                <a:cs typeface="Calibri"/>
              </a:rPr>
              <a:t>N°</a:t>
            </a:r>
            <a:r>
              <a:rPr sz="1182" b="1" spc="67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1182" b="1" spc="118" dirty="0">
                <a:solidFill>
                  <a:srgbClr val="A6A6A6"/>
                </a:solidFill>
                <a:latin typeface="Calibri"/>
                <a:cs typeface="Calibri"/>
              </a:rPr>
              <a:t>2023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110811" y="5280652"/>
            <a:ext cx="20986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46" dirty="0">
                <a:solidFill>
                  <a:srgbClr val="A6A6A6"/>
                </a:solidFill>
                <a:latin typeface="Calibri"/>
                <a:cs typeface="Calibri"/>
              </a:rPr>
              <a:t>50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862979" y="5279128"/>
            <a:ext cx="27108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49" dirty="0">
                <a:solidFill>
                  <a:srgbClr val="A6A6A6"/>
                </a:solidFill>
                <a:latin typeface="Calibri"/>
                <a:cs typeface="Calibri"/>
              </a:rPr>
              <a:t>145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804872" y="5283890"/>
            <a:ext cx="20639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3" dirty="0">
                <a:solidFill>
                  <a:srgbClr val="A6A6A6"/>
                </a:solidFill>
                <a:latin typeface="Calibri"/>
                <a:cs typeface="Calibri"/>
              </a:rPr>
              <a:t>83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665872" y="5268181"/>
            <a:ext cx="270315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49" dirty="0">
                <a:solidFill>
                  <a:srgbClr val="A6A6A6"/>
                </a:solidFill>
                <a:latin typeface="Calibri"/>
                <a:cs typeface="Calibri"/>
              </a:rPr>
              <a:t>124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596208" y="5276842"/>
            <a:ext cx="20678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3" dirty="0">
                <a:solidFill>
                  <a:srgbClr val="A6A6A6"/>
                </a:solidFill>
                <a:latin typeface="Calibri"/>
                <a:cs typeface="Calibri"/>
              </a:rPr>
              <a:t>85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481590" y="5274557"/>
            <a:ext cx="20716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33" dirty="0">
                <a:solidFill>
                  <a:srgbClr val="A6A6A6"/>
                </a:solidFill>
                <a:latin typeface="Calibri"/>
                <a:cs typeface="Calibri"/>
              </a:rPr>
              <a:t>76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406910" y="5255508"/>
            <a:ext cx="20331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21" dirty="0">
                <a:solidFill>
                  <a:srgbClr val="A6A6A6"/>
                </a:solidFill>
                <a:latin typeface="Calibri"/>
                <a:cs typeface="Calibri"/>
              </a:rPr>
              <a:t>59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293372" y="5264080"/>
            <a:ext cx="21525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70" dirty="0">
                <a:solidFill>
                  <a:srgbClr val="A6A6A6"/>
                </a:solidFill>
                <a:latin typeface="Calibri"/>
                <a:cs typeface="Calibri"/>
              </a:rPr>
              <a:t>74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219455" y="5254429"/>
            <a:ext cx="19984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09" dirty="0">
                <a:solidFill>
                  <a:srgbClr val="A6A6A6"/>
                </a:solidFill>
                <a:latin typeface="Calibri"/>
                <a:cs typeface="Calibri"/>
              </a:rPr>
              <a:t>72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130297" y="5255508"/>
            <a:ext cx="19984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109" dirty="0">
                <a:solidFill>
                  <a:srgbClr val="A6A6A6"/>
                </a:solidFill>
                <a:latin typeface="Calibri"/>
                <a:cs typeface="Calibri"/>
              </a:rPr>
              <a:t>72</a:t>
            </a:r>
            <a:endParaRPr sz="1182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036697" y="5259165"/>
            <a:ext cx="209860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143" dirty="0">
                <a:solidFill>
                  <a:srgbClr val="A6A6A6"/>
                </a:solidFill>
                <a:latin typeface="Calibri"/>
                <a:cs typeface="Calibri"/>
              </a:rPr>
              <a:t>50</a:t>
            </a:r>
            <a:endParaRPr sz="1182">
              <a:latin typeface="Calibri"/>
              <a:cs typeface="Calibri"/>
            </a:endParaRPr>
          </a:p>
        </p:txBody>
      </p:sp>
      <p:pic>
        <p:nvPicPr>
          <p:cNvPr id="83" name="Imagem 82">
            <a:extLst>
              <a:ext uri="{FF2B5EF4-FFF2-40B4-BE49-F238E27FC236}">
                <a16:creationId xmlns:a16="http://schemas.microsoft.com/office/drawing/2014/main" id="{0DD2BE95-D053-4DF3-BBF6-64EE0EE6B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050" y="143221"/>
            <a:ext cx="13811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45F993-71E6-45AB-B7ED-CAD3D71B2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6632"/>
            <a:ext cx="11809312" cy="59046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066EAEB-8C3E-46E4-B1C1-26B4D393E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9531" y="116632"/>
            <a:ext cx="13811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92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BECAFAC-EB1A-4E57-9EB8-70664336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6" y="116632"/>
            <a:ext cx="12066167" cy="59001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BE1845-C753-4832-91CD-B89EB9F49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504" y="159141"/>
            <a:ext cx="13811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84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475819" y="938549"/>
            <a:ext cx="104447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Último Encontro:  Fluxo do Paciente – Dr. Felipe e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Estrutura do Serviço Social – Lara / Ana Paula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8080"/>
              </a:highlight>
              <a:latin typeface="Calibri"/>
            </a:endParaRP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4809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1916832"/>
            <a:ext cx="7596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INDICADORES DE EFICIÊNCIA OPERACIONAL E DE PRODUÇÃO - HMMD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EE3BE7-193F-44B6-82F1-2B7532712F35}"/>
              </a:ext>
            </a:extLst>
          </p:cNvPr>
          <p:cNvSpPr txBox="1">
            <a:spLocks/>
          </p:cNvSpPr>
          <p:nvPr/>
        </p:nvSpPr>
        <p:spPr>
          <a:xfrm>
            <a:off x="97688" y="72190"/>
            <a:ext cx="96707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800" dirty="0">
                <a:solidFill>
                  <a:srgbClr val="006A6B"/>
                </a:solidFill>
                <a:latin typeface="Trebuchet MS" panose="020B0603020202020204" pitchFamily="34" charset="0"/>
                <a:ea typeface="+mn-ea"/>
                <a:cs typeface="+mn-cs"/>
              </a:rPr>
              <a:t> Quantidade de Leitos e Taxas de Ocupação</a:t>
            </a:r>
            <a:endParaRPr lang="en-US" sz="2800" dirty="0">
              <a:solidFill>
                <a:srgbClr val="006A6B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7D884A64-5302-45C6-B95B-9B0AE3CC1767}"/>
              </a:ext>
            </a:extLst>
          </p:cNvPr>
          <p:cNvSpPr txBox="1">
            <a:spLocks/>
          </p:cNvSpPr>
          <p:nvPr/>
        </p:nvSpPr>
        <p:spPr>
          <a:xfrm>
            <a:off x="53404" y="24307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BFC830E-9E52-4D87-9812-1AA19C62B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88" y="791120"/>
            <a:ext cx="7352499" cy="263788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B60BA89-D1F5-447E-97B0-E4F75F0A8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88" y="3493589"/>
            <a:ext cx="7352499" cy="263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78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EE3BE7-193F-44B6-82F1-2B7532712F35}"/>
              </a:ext>
            </a:extLst>
          </p:cNvPr>
          <p:cNvSpPr txBox="1">
            <a:spLocks/>
          </p:cNvSpPr>
          <p:nvPr/>
        </p:nvSpPr>
        <p:spPr>
          <a:xfrm>
            <a:off x="97688" y="72190"/>
            <a:ext cx="96707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800" dirty="0">
                <a:solidFill>
                  <a:srgbClr val="006A6B"/>
                </a:solidFill>
                <a:latin typeface="Trebuchet MS" panose="020B0603020202020204" pitchFamily="34" charset="0"/>
                <a:ea typeface="+mn-ea"/>
                <a:cs typeface="+mn-cs"/>
              </a:rPr>
              <a:t>Indicadores de Eficiência Operacional</a:t>
            </a:r>
            <a:endParaRPr lang="en-US" sz="2800" dirty="0">
              <a:solidFill>
                <a:srgbClr val="006A6B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7D884A64-5302-45C6-B95B-9B0AE3CC1767}"/>
              </a:ext>
            </a:extLst>
          </p:cNvPr>
          <p:cNvSpPr txBox="1">
            <a:spLocks/>
          </p:cNvSpPr>
          <p:nvPr/>
        </p:nvSpPr>
        <p:spPr>
          <a:xfrm>
            <a:off x="97688" y="72190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007F1E-C4A4-4F69-9AED-B07E4E32F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8136"/>
            <a:ext cx="4054096" cy="2436771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A1FC7D6-1363-4750-A5FB-FBC719DDA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809" y="2008423"/>
            <a:ext cx="4054097" cy="2436771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F4B5CA3-03EA-40C9-982C-4770ED494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139" y="3226808"/>
            <a:ext cx="395342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83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EE3BE7-193F-44B6-82F1-2B7532712F35}"/>
              </a:ext>
            </a:extLst>
          </p:cNvPr>
          <p:cNvSpPr txBox="1">
            <a:spLocks/>
          </p:cNvSpPr>
          <p:nvPr/>
        </p:nvSpPr>
        <p:spPr>
          <a:xfrm>
            <a:off x="61711" y="-38646"/>
            <a:ext cx="96707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800" dirty="0">
                <a:solidFill>
                  <a:srgbClr val="006A6B"/>
                </a:solidFill>
                <a:latin typeface="Trebuchet MS" panose="020B0603020202020204" pitchFamily="34" charset="0"/>
                <a:ea typeface="+mn-ea"/>
                <a:cs typeface="+mn-cs"/>
              </a:rPr>
              <a:t>Atendimento Pronto Socorro e Internação</a:t>
            </a:r>
            <a:endParaRPr lang="en-US" sz="2800" dirty="0">
              <a:solidFill>
                <a:srgbClr val="006A6B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7D884A64-5302-45C6-B95B-9B0AE3CC1767}"/>
              </a:ext>
            </a:extLst>
          </p:cNvPr>
          <p:cNvSpPr txBox="1">
            <a:spLocks/>
          </p:cNvSpPr>
          <p:nvPr/>
        </p:nvSpPr>
        <p:spPr>
          <a:xfrm>
            <a:off x="97688" y="72190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F280B67-B507-476A-9793-DDA08A431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7" y="735189"/>
            <a:ext cx="5988719" cy="2941340"/>
          </a:xfrm>
          <a:prstGeom prst="rect">
            <a:avLst/>
          </a:prstGeom>
        </p:spPr>
      </p:pic>
      <p:pic>
        <p:nvPicPr>
          <p:cNvPr id="10" name="Imagem 17">
            <a:extLst>
              <a:ext uri="{FF2B5EF4-FFF2-40B4-BE49-F238E27FC236}">
                <a16:creationId xmlns:a16="http://schemas.microsoft.com/office/drawing/2014/main" id="{337F90DA-ED1C-4C5C-8CB8-46AB15727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567" y="2996952"/>
            <a:ext cx="6040323" cy="254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9DC143C-AAC9-49DF-9692-30C663FB9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002" y="5572728"/>
            <a:ext cx="5909452" cy="4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61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EE3BE7-193F-44B6-82F1-2B7532712F35}"/>
              </a:ext>
            </a:extLst>
          </p:cNvPr>
          <p:cNvSpPr txBox="1">
            <a:spLocks/>
          </p:cNvSpPr>
          <p:nvPr/>
        </p:nvSpPr>
        <p:spPr>
          <a:xfrm>
            <a:off x="95356" y="19390"/>
            <a:ext cx="96707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800" dirty="0">
                <a:solidFill>
                  <a:srgbClr val="006A6B"/>
                </a:solidFill>
                <a:latin typeface="Trebuchet MS" panose="020B0603020202020204" pitchFamily="34" charset="0"/>
                <a:ea typeface="+mn-ea"/>
                <a:cs typeface="+mn-cs"/>
              </a:rPr>
              <a:t>Tempo de Espera por Leito - Total</a:t>
            </a:r>
            <a:endParaRPr lang="en-US" sz="2800" dirty="0">
              <a:solidFill>
                <a:srgbClr val="006A6B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7D884A64-5302-45C6-B95B-9B0AE3CC1767}"/>
              </a:ext>
            </a:extLst>
          </p:cNvPr>
          <p:cNvSpPr txBox="1">
            <a:spLocks/>
          </p:cNvSpPr>
          <p:nvPr/>
        </p:nvSpPr>
        <p:spPr>
          <a:xfrm>
            <a:off x="97688" y="72190"/>
            <a:ext cx="78867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3EF693-172A-445C-A67E-E7CD12EBB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7" y="1073150"/>
            <a:ext cx="5409729" cy="235585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539AE5B-6E2D-4DCF-8DB6-E10E69507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976" y="1072762"/>
            <a:ext cx="5350939" cy="235585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77D6462-F8A4-4ABE-AEFA-6C54BA3CE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" y="3861048"/>
            <a:ext cx="5409729" cy="24786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5845F0A-9365-4836-8677-7C26EFF9F85D}"/>
              </a:ext>
            </a:extLst>
          </p:cNvPr>
          <p:cNvSpPr txBox="1"/>
          <p:nvPr/>
        </p:nvSpPr>
        <p:spPr>
          <a:xfrm>
            <a:off x="95356" y="694821"/>
            <a:ext cx="2112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Emergência Adulto</a:t>
            </a:r>
            <a:endParaRPr lang="en-US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8313C58-59E2-44E1-983B-8D8053C2C961}"/>
              </a:ext>
            </a:extLst>
          </p:cNvPr>
          <p:cNvSpPr txBox="1"/>
          <p:nvPr/>
        </p:nvSpPr>
        <p:spPr>
          <a:xfrm>
            <a:off x="5807968" y="686193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Pronto Atendimento Pediátrico</a:t>
            </a:r>
            <a:endParaRPr lang="en-US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6A04F3A1-48BE-495F-85BA-C1491A91D719}"/>
              </a:ext>
            </a:extLst>
          </p:cNvPr>
          <p:cNvSpPr txBox="1"/>
          <p:nvPr/>
        </p:nvSpPr>
        <p:spPr>
          <a:xfrm>
            <a:off x="95789" y="3491135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Medicação Adulto</a:t>
            </a:r>
            <a:endParaRPr lang="en-US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2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25/11</a:t>
            </a: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 – Semana de Exposição da Qualidade e Segurança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0F813D0-D45E-40E5-B9B2-8E0762CC6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9" t="21651" r="10458"/>
          <a:stretch/>
        </p:blipFill>
        <p:spPr>
          <a:xfrm>
            <a:off x="3811540" y="1311780"/>
            <a:ext cx="3128760" cy="370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97548B5-1F95-4914-8EA9-39BA184E0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02" b="2739"/>
          <a:stretch/>
        </p:blipFill>
        <p:spPr>
          <a:xfrm>
            <a:off x="551384" y="1311780"/>
            <a:ext cx="3128760" cy="370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C5428DA-ED49-43C0-82AE-FD0550C3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120" y="1311779"/>
            <a:ext cx="3456384" cy="370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280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EE3BE7-193F-44B6-82F1-2B7532712F35}"/>
              </a:ext>
            </a:extLst>
          </p:cNvPr>
          <p:cNvSpPr txBox="1">
            <a:spLocks/>
          </p:cNvSpPr>
          <p:nvPr/>
        </p:nvSpPr>
        <p:spPr>
          <a:xfrm>
            <a:off x="97688" y="72190"/>
            <a:ext cx="96707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800" dirty="0">
                <a:solidFill>
                  <a:srgbClr val="006A6B"/>
                </a:solidFill>
                <a:latin typeface="Trebuchet MS" panose="020B0603020202020204" pitchFamily="34" charset="0"/>
                <a:ea typeface="+mn-ea"/>
                <a:cs typeface="+mn-cs"/>
              </a:rPr>
              <a:t>Tempo de Espera – Enfermaria</a:t>
            </a:r>
            <a:endParaRPr lang="en-US" sz="2800" dirty="0">
              <a:solidFill>
                <a:srgbClr val="006A6B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7B75827-B3C1-4887-BA5C-DD5439F5B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4" y="971633"/>
            <a:ext cx="10593295" cy="49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7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EE3BE7-193F-44B6-82F1-2B7532712F35}"/>
              </a:ext>
            </a:extLst>
          </p:cNvPr>
          <p:cNvSpPr txBox="1">
            <a:spLocks/>
          </p:cNvSpPr>
          <p:nvPr/>
        </p:nvSpPr>
        <p:spPr>
          <a:xfrm>
            <a:off x="97688" y="72190"/>
            <a:ext cx="96707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6B3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pt-BR" sz="2800" dirty="0">
                <a:solidFill>
                  <a:srgbClr val="006A6B"/>
                </a:solidFill>
                <a:latin typeface="Trebuchet MS" panose="020B0603020202020204" pitchFamily="34" charset="0"/>
                <a:ea typeface="+mn-ea"/>
                <a:cs typeface="+mn-cs"/>
              </a:rPr>
              <a:t>Tempo de Espera – Unidade de Terapia Intensiva (UTI)</a:t>
            </a:r>
            <a:endParaRPr lang="en-US" sz="2800" dirty="0">
              <a:solidFill>
                <a:srgbClr val="006A6B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CEA9BD-8650-46A1-8388-00093E156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46" y="926786"/>
            <a:ext cx="10297144" cy="50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37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024166" y="1898870"/>
            <a:ext cx="70723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/>
              </a:rPr>
              <a:t>Impacto do Serviço Social no Ambiente Hospitalar</a:t>
            </a:r>
          </a:p>
          <a:p>
            <a:pPr algn="r"/>
            <a:endParaRPr lang="pt-BR" sz="4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3647" t="41671" r="51631" b="12688"/>
          <a:stretch>
            <a:fillRect/>
          </a:stretch>
        </p:blipFill>
        <p:spPr bwMode="auto">
          <a:xfrm>
            <a:off x="1881158" y="2571744"/>
            <a:ext cx="34290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52794" y="714356"/>
            <a:ext cx="7215206" cy="75566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Social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49" name="AutoShape 1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1" name="AutoShape 3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09720" y="1500175"/>
            <a:ext cx="85011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Objetivo:</a:t>
            </a:r>
            <a:endParaRPr lang="pt-BR" dirty="0"/>
          </a:p>
          <a:p>
            <a:endParaRPr lang="pt-BR" dirty="0"/>
          </a:p>
          <a:p>
            <a:pPr>
              <a:buFont typeface="Arial" pitchFamily="34" charset="0"/>
              <a:buChar char="•"/>
            </a:pPr>
            <a:r>
              <a:rPr lang="pt-BR" dirty="0"/>
              <a:t>Apresentar atuação do serviço social no ambiente hospitalar;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Fortalecer a integração</a:t>
            </a:r>
          </a:p>
          <a:p>
            <a:pPr>
              <a:buFont typeface="Arial" pitchFamily="34" charset="0"/>
              <a:buChar char="•"/>
            </a:pPr>
            <a:endParaRPr lang="pt-BR" dirty="0"/>
          </a:p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Valores: 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Transparência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Honestidade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Segurança</a:t>
            </a:r>
          </a:p>
          <a:p>
            <a:pPr>
              <a:buFont typeface="Arial" pitchFamily="34" charset="0"/>
              <a:buChar char="•"/>
            </a:pPr>
            <a:r>
              <a:rPr lang="pt-BR" dirty="0"/>
              <a:t>Equidade 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B9CDDC6-5C18-408D-9E56-BFF1D3B97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51" y="22207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ector reto 58">
            <a:extLst>
              <a:ext uri="{FF2B5EF4-FFF2-40B4-BE49-F238E27FC236}">
                <a16:creationId xmlns:a16="http://schemas.microsoft.com/office/drawing/2014/main" id="{D851D5EA-308C-4AFD-95BA-01E6F9F70B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88124" y="4091946"/>
            <a:ext cx="0" cy="249996"/>
          </a:xfrm>
          <a:prstGeom prst="line">
            <a:avLst/>
          </a:prstGeom>
          <a:noFill/>
          <a:ln w="19050" algn="ctr">
            <a:solidFill>
              <a:schemeClr val="bg2"/>
            </a:solidFill>
            <a:round/>
            <a:headEnd/>
            <a:tailEnd/>
          </a:ln>
        </p:spPr>
      </p:cxnSp>
      <p:cxnSp>
        <p:nvCxnSpPr>
          <p:cNvPr id="27" name="Conector reto 58">
            <a:extLst>
              <a:ext uri="{FF2B5EF4-FFF2-40B4-BE49-F238E27FC236}">
                <a16:creationId xmlns:a16="http://schemas.microsoft.com/office/drawing/2014/main" id="{D851D5EA-308C-4AFD-95BA-01E6F9F70B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94261" y="4116493"/>
            <a:ext cx="0" cy="249996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Conector reto 58">
            <a:extLst>
              <a:ext uri="{FF2B5EF4-FFF2-40B4-BE49-F238E27FC236}">
                <a16:creationId xmlns:a16="http://schemas.microsoft.com/office/drawing/2014/main" id="{73ABA74A-8A06-46E3-91E3-869EE72259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00933" y="2195615"/>
            <a:ext cx="0" cy="78570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Conector reto 58">
            <a:extLst>
              <a:ext uri="{FF2B5EF4-FFF2-40B4-BE49-F238E27FC236}">
                <a16:creationId xmlns:a16="http://schemas.microsoft.com/office/drawing/2014/main" id="{1187E9C4-319D-4149-9DDD-AA7B2E18F6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166681" y="2194207"/>
            <a:ext cx="15280" cy="803184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Conector reto 58">
            <a:extLst>
              <a:ext uri="{FF2B5EF4-FFF2-40B4-BE49-F238E27FC236}">
                <a16:creationId xmlns:a16="http://schemas.microsoft.com/office/drawing/2014/main" id="{D0321E05-957F-4829-8ED8-F9E18F3787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74681" y="2021603"/>
            <a:ext cx="0" cy="182792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" name="AutoShape 4">
            <a:extLst>
              <a:ext uri="{FF2B5EF4-FFF2-40B4-BE49-F238E27FC236}">
                <a16:creationId xmlns:a16="http://schemas.microsoft.com/office/drawing/2014/main" id="{B6ABA7B1-1923-4AFB-A105-E25C8E6E2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4812" y="1504139"/>
            <a:ext cx="1310462" cy="517464"/>
          </a:xfrm>
          <a:prstGeom prst="flowChartAlternateProcess">
            <a:avLst/>
          </a:prstGeom>
          <a:solidFill>
            <a:srgbClr val="577153"/>
          </a:solidFill>
          <a:ln>
            <a:solidFill>
              <a:schemeClr val="accent1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4559" tIns="69119" rIns="34559" bIns="69119" anchor="ctr" anchorCtr="1"/>
          <a:lstStyle/>
          <a:p>
            <a:pPr algn="ctr">
              <a:defRPr/>
            </a:pPr>
            <a:r>
              <a:rPr lang="pt-BR" sz="1270" b="1" dirty="0">
                <a:solidFill>
                  <a:schemeClr val="bg1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Diretor</a:t>
            </a:r>
          </a:p>
        </p:txBody>
      </p:sp>
      <p:sp>
        <p:nvSpPr>
          <p:cNvPr id="102" name="AutoShape 4">
            <a:extLst>
              <a:ext uri="{FF2B5EF4-FFF2-40B4-BE49-F238E27FC236}">
                <a16:creationId xmlns:a16="http://schemas.microsoft.com/office/drawing/2014/main" id="{91B44869-5BCE-43F1-94C0-F237D8005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313" y="2357619"/>
            <a:ext cx="1310462" cy="517465"/>
          </a:xfrm>
          <a:prstGeom prst="flowChartAlternateProcess">
            <a:avLst/>
          </a:prstGeom>
          <a:solidFill>
            <a:srgbClr val="1E8A85"/>
          </a:solidFill>
          <a:ln>
            <a:noFill/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4559" tIns="69119" rIns="34559" bIns="69119" anchor="ctr" anchorCtr="1"/>
          <a:lstStyle/>
          <a:p>
            <a:pPr algn="ctr">
              <a:defRPr/>
            </a:pPr>
            <a:r>
              <a:rPr lang="pt-BR" sz="1270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Gerência Médica</a:t>
            </a:r>
          </a:p>
        </p:txBody>
      </p:sp>
      <p:cxnSp>
        <p:nvCxnSpPr>
          <p:cNvPr id="103" name="Conector reto 57">
            <a:extLst>
              <a:ext uri="{FF2B5EF4-FFF2-40B4-BE49-F238E27FC236}">
                <a16:creationId xmlns:a16="http://schemas.microsoft.com/office/drawing/2014/main" id="{29A7DA39-9E01-4621-85A8-57FE3492E53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23609" y="4344936"/>
            <a:ext cx="4645643" cy="818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" name="Retângulo de cantos arredondados 96">
            <a:extLst>
              <a:ext uri="{FF2B5EF4-FFF2-40B4-BE49-F238E27FC236}">
                <a16:creationId xmlns:a16="http://schemas.microsoft.com/office/drawing/2014/main" id="{E5716A5E-E3FB-4AF0-917D-D33C150A0AC9}"/>
              </a:ext>
            </a:extLst>
          </p:cNvPr>
          <p:cNvSpPr/>
          <p:nvPr/>
        </p:nvSpPr>
        <p:spPr bwMode="auto">
          <a:xfrm>
            <a:off x="1524001" y="4590359"/>
            <a:ext cx="1092371" cy="400999"/>
          </a:xfrm>
          <a:prstGeom prst="roundRect">
            <a:avLst/>
          </a:prstGeom>
          <a:solidFill>
            <a:srgbClr val="86C59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9119" tIns="34559" rIns="69119" bIns="34559" anchor="ctr"/>
          <a:lstStyle/>
          <a:p>
            <a:pPr algn="ctr">
              <a:defRPr/>
            </a:pPr>
            <a:r>
              <a:rPr lang="pt-BR" sz="900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Fisioterapia / TO</a:t>
            </a:r>
          </a:p>
        </p:txBody>
      </p:sp>
      <p:sp>
        <p:nvSpPr>
          <p:cNvPr id="105" name="Retângulo de cantos arredondados 97">
            <a:extLst>
              <a:ext uri="{FF2B5EF4-FFF2-40B4-BE49-F238E27FC236}">
                <a16:creationId xmlns:a16="http://schemas.microsoft.com/office/drawing/2014/main" id="{8E32B8D0-1C66-4BB8-BBB3-871DF573FD24}"/>
              </a:ext>
            </a:extLst>
          </p:cNvPr>
          <p:cNvSpPr/>
          <p:nvPr/>
        </p:nvSpPr>
        <p:spPr bwMode="auto">
          <a:xfrm>
            <a:off x="5049565" y="4573993"/>
            <a:ext cx="1216800" cy="403200"/>
          </a:xfrm>
          <a:prstGeom prst="roundRect">
            <a:avLst/>
          </a:prstGeom>
          <a:solidFill>
            <a:srgbClr val="86C59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9119" tIns="34559" rIns="69119" bIns="34559" anchor="ctr"/>
          <a:lstStyle/>
          <a:p>
            <a:pPr algn="ctr">
              <a:defRPr/>
            </a:pPr>
            <a:r>
              <a:rPr lang="pt-BR" sz="1000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Psicologia </a:t>
            </a:r>
          </a:p>
        </p:txBody>
      </p:sp>
      <p:sp>
        <p:nvSpPr>
          <p:cNvPr id="106" name="Retângulo de cantos arredondados 98">
            <a:extLst>
              <a:ext uri="{FF2B5EF4-FFF2-40B4-BE49-F238E27FC236}">
                <a16:creationId xmlns:a16="http://schemas.microsoft.com/office/drawing/2014/main" id="{5BEF50F4-B346-4356-BFB1-140CA91C73F5}"/>
              </a:ext>
            </a:extLst>
          </p:cNvPr>
          <p:cNvSpPr/>
          <p:nvPr/>
        </p:nvSpPr>
        <p:spPr bwMode="auto">
          <a:xfrm>
            <a:off x="6312904" y="4565813"/>
            <a:ext cx="1216800" cy="403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9119" tIns="34559" rIns="69119" bIns="34559" anchor="ctr"/>
          <a:lstStyle/>
          <a:p>
            <a:pPr algn="ctr">
              <a:defRPr/>
            </a:pPr>
            <a:r>
              <a:rPr lang="pt-BR" sz="1000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Serviço Social</a:t>
            </a:r>
          </a:p>
        </p:txBody>
      </p:sp>
      <p:sp>
        <p:nvSpPr>
          <p:cNvPr id="107" name="Retângulo de cantos arredondados 99">
            <a:extLst>
              <a:ext uri="{FF2B5EF4-FFF2-40B4-BE49-F238E27FC236}">
                <a16:creationId xmlns:a16="http://schemas.microsoft.com/office/drawing/2014/main" id="{C217707D-28B3-44DB-80C8-8698FAEECA2E}"/>
              </a:ext>
            </a:extLst>
          </p:cNvPr>
          <p:cNvSpPr/>
          <p:nvPr/>
        </p:nvSpPr>
        <p:spPr bwMode="auto">
          <a:xfrm>
            <a:off x="2658041" y="4582176"/>
            <a:ext cx="1124342" cy="403200"/>
          </a:xfrm>
          <a:prstGeom prst="roundRect">
            <a:avLst/>
          </a:prstGeom>
          <a:solidFill>
            <a:srgbClr val="86C59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9119" tIns="34559" rIns="69119" bIns="34559" anchor="ctr"/>
          <a:lstStyle/>
          <a:p>
            <a:pPr algn="ctr">
              <a:defRPr/>
            </a:pPr>
            <a:r>
              <a:rPr lang="pt-BR" sz="1000" b="1" dirty="0" err="1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Fonoaudiologia</a:t>
            </a:r>
            <a:endParaRPr lang="pt-BR" sz="1000" b="1" dirty="0">
              <a:solidFill>
                <a:prstClr val="white"/>
              </a:solidFill>
              <a:latin typeface="Roboto Condensed" panose="020B0604020202020204" charset="0"/>
              <a:ea typeface="Roboto Condensed" panose="020B0604020202020204" charset="0"/>
              <a:cs typeface="Arial" pitchFamily="34" charset="0"/>
            </a:endParaRPr>
          </a:p>
        </p:txBody>
      </p:sp>
      <p:cxnSp>
        <p:nvCxnSpPr>
          <p:cNvPr id="108" name="Conector reto 58">
            <a:extLst>
              <a:ext uri="{FF2B5EF4-FFF2-40B4-BE49-F238E27FC236}">
                <a16:creationId xmlns:a16="http://schemas.microsoft.com/office/drawing/2014/main" id="{F9A5AAFD-54DE-4A9F-B4A8-6C3CB52F7125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119310" y="4463555"/>
            <a:ext cx="227293" cy="642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Conector reto 58">
            <a:extLst>
              <a:ext uri="{FF2B5EF4-FFF2-40B4-BE49-F238E27FC236}">
                <a16:creationId xmlns:a16="http://schemas.microsoft.com/office/drawing/2014/main" id="{D851D5EA-308C-4AFD-95BA-01E6F9F70B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23376" y="4346969"/>
            <a:ext cx="0" cy="249996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Conector reto 58">
            <a:extLst>
              <a:ext uri="{FF2B5EF4-FFF2-40B4-BE49-F238E27FC236}">
                <a16:creationId xmlns:a16="http://schemas.microsoft.com/office/drawing/2014/main" id="{01EADC7A-DB95-44D3-9597-74D1E15ECA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14771" y="4347086"/>
            <a:ext cx="0" cy="22714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Conector reto 58">
            <a:extLst>
              <a:ext uri="{FF2B5EF4-FFF2-40B4-BE49-F238E27FC236}">
                <a16:creationId xmlns:a16="http://schemas.microsoft.com/office/drawing/2014/main" id="{F66613EC-4C3B-4863-924E-D8B6FF7436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54368" y="4345081"/>
            <a:ext cx="0" cy="22714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Conector reto 58">
            <a:extLst>
              <a:ext uri="{FF2B5EF4-FFF2-40B4-BE49-F238E27FC236}">
                <a16:creationId xmlns:a16="http://schemas.microsoft.com/office/drawing/2014/main" id="{DEF694D9-F6DF-40C6-A116-B74E93E454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97866" y="3578355"/>
            <a:ext cx="0" cy="12231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3" name="AutoShape 4">
            <a:extLst>
              <a:ext uri="{FF2B5EF4-FFF2-40B4-BE49-F238E27FC236}">
                <a16:creationId xmlns:a16="http://schemas.microsoft.com/office/drawing/2014/main" id="{B758328F-28AC-4459-9C62-D87F013FA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825" y="2346105"/>
            <a:ext cx="1310462" cy="517465"/>
          </a:xfrm>
          <a:prstGeom prst="flowChartAlternateProcess">
            <a:avLst/>
          </a:prstGeom>
          <a:solidFill>
            <a:srgbClr val="1E8A85"/>
          </a:solidFill>
          <a:ln>
            <a:noFill/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4559" tIns="69119" rIns="34559" bIns="69119" anchor="ctr" anchorCtr="1"/>
          <a:lstStyle/>
          <a:p>
            <a:pPr algn="ctr">
              <a:defRPr/>
            </a:pPr>
            <a:r>
              <a:rPr lang="pt-BR" sz="1270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Gerência Assistencial</a:t>
            </a:r>
          </a:p>
        </p:txBody>
      </p:sp>
      <p:cxnSp>
        <p:nvCxnSpPr>
          <p:cNvPr id="114" name="Conector reto 57">
            <a:extLst>
              <a:ext uri="{FF2B5EF4-FFF2-40B4-BE49-F238E27FC236}">
                <a16:creationId xmlns:a16="http://schemas.microsoft.com/office/drawing/2014/main" id="{76D07D58-7E15-4F6B-BB51-BA9F5521ED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83567" y="2204395"/>
            <a:ext cx="182859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ector reto 57">
            <a:extLst>
              <a:ext uri="{FF2B5EF4-FFF2-40B4-BE49-F238E27FC236}">
                <a16:creationId xmlns:a16="http://schemas.microsoft.com/office/drawing/2014/main" id="{D15273EC-74EF-4170-8584-5CB84D5D8D2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60545" y="2997394"/>
            <a:ext cx="1843981" cy="1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17" name="Tabela 116">
            <a:extLst>
              <a:ext uri="{FF2B5EF4-FFF2-40B4-BE49-F238E27FC236}">
                <a16:creationId xmlns:a16="http://schemas.microsoft.com/office/drawing/2014/main" id="{6B6091A0-B40A-4CB2-B206-5A4B201BE7E8}"/>
              </a:ext>
            </a:extLst>
          </p:cNvPr>
          <p:cNvGraphicFramePr>
            <a:graphicFrameLocks noGrp="1"/>
          </p:cNvGraphicFramePr>
          <p:nvPr/>
        </p:nvGraphicFramePr>
        <p:xfrm>
          <a:off x="7596198" y="2000241"/>
          <a:ext cx="2829116" cy="1438859"/>
        </p:xfrm>
        <a:graphic>
          <a:graphicData uri="http://schemas.openxmlformats.org/drawingml/2006/table">
            <a:tbl>
              <a:tblPr firstRow="1" bandRow="1"/>
              <a:tblGrid>
                <a:gridCol w="2230036">
                  <a:extLst>
                    <a:ext uri="{9D8B030D-6E8A-4147-A177-3AD203B41FA5}">
                      <a16:colId xmlns:a16="http://schemas.microsoft.com/office/drawing/2014/main" val="3863955216"/>
                    </a:ext>
                  </a:extLst>
                </a:gridCol>
                <a:gridCol w="599080">
                  <a:extLst>
                    <a:ext uri="{9D8B030D-6E8A-4147-A177-3AD203B41FA5}">
                      <a16:colId xmlns:a16="http://schemas.microsoft.com/office/drawing/2014/main" val="3350336495"/>
                    </a:ext>
                  </a:extLst>
                </a:gridCol>
              </a:tblGrid>
              <a:tr h="341579"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700" b="1" i="0" u="none" strike="noStrike" cap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Recursos Humanos</a:t>
                      </a:r>
                    </a:p>
                  </a:txBody>
                  <a:tcPr marL="58064" marR="58064" marT="38709" marB="38709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9643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200" b="1" i="0" u="none" strike="noStrike" kern="1200" cap="none" dirty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Coordenador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200" b="1" i="0" u="none" strike="noStrike" kern="1200" cap="none" dirty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01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40483227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200" b="1" i="0" u="none" strike="noStrike" kern="1200" cap="none" dirty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Assistente Social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200" b="1" i="0" u="none" strike="noStrike" kern="1200" cap="none" dirty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06</a:t>
                      </a: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51218982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200" b="1" i="0" u="none" strike="noStrike" kern="1200" cap="none" dirty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Horário</a:t>
                      </a:r>
                      <a:r>
                        <a:rPr lang="pt-BR" sz="1200" b="1" i="0" u="none" strike="noStrike" kern="1200" cap="none" baseline="0" dirty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de atendimento: </a:t>
                      </a:r>
                    </a:p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pt-BR" sz="1200" b="1" i="0" u="none" strike="noStrike" kern="1200" cap="none" baseline="0" dirty="0">
                          <a:solidFill>
                            <a:srgbClr val="006666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08h00 ás 20h00</a:t>
                      </a:r>
                      <a:endParaRPr lang="pt-BR" sz="1200" b="1" i="0" u="none" strike="noStrike" kern="1200" cap="none" dirty="0">
                        <a:solidFill>
                          <a:srgbClr val="006666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pt-BR" sz="1200" b="1" i="0" u="none" strike="noStrike" kern="1200" cap="none" dirty="0">
                        <a:solidFill>
                          <a:srgbClr val="006666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AutoShape 4">
            <a:extLst>
              <a:ext uri="{FF2B5EF4-FFF2-40B4-BE49-F238E27FC236}">
                <a16:creationId xmlns:a16="http://schemas.microsoft.com/office/drawing/2014/main" id="{B758328F-28AC-4459-9C62-D87F013FA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966" y="3064805"/>
            <a:ext cx="1853348" cy="517465"/>
          </a:xfrm>
          <a:prstGeom prst="flowChartAlternateProcess">
            <a:avLst/>
          </a:prstGeom>
          <a:solidFill>
            <a:srgbClr val="1E8A85"/>
          </a:solidFill>
          <a:ln>
            <a:noFill/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4559" tIns="69119" rIns="34559" bIns="69119" anchor="ctr" anchorCtr="1"/>
          <a:lstStyle/>
          <a:p>
            <a:pPr algn="ctr">
              <a:defRPr/>
            </a:pPr>
            <a:r>
              <a:rPr lang="pt-BR" sz="1270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Cuidado Integral</a:t>
            </a:r>
          </a:p>
        </p:txBody>
      </p:sp>
      <p:sp>
        <p:nvSpPr>
          <p:cNvPr id="24" name="Retângulo de cantos arredondados 98">
            <a:extLst>
              <a:ext uri="{FF2B5EF4-FFF2-40B4-BE49-F238E27FC236}">
                <a16:creationId xmlns:a16="http://schemas.microsoft.com/office/drawing/2014/main" id="{5BEF50F4-B346-4356-BFB1-140CA91C73F5}"/>
              </a:ext>
            </a:extLst>
          </p:cNvPr>
          <p:cNvSpPr/>
          <p:nvPr/>
        </p:nvSpPr>
        <p:spPr bwMode="auto">
          <a:xfrm>
            <a:off x="3223926" y="3633055"/>
            <a:ext cx="1828799" cy="548231"/>
          </a:xfrm>
          <a:prstGeom prst="roundRect">
            <a:avLst/>
          </a:prstGeom>
          <a:solidFill>
            <a:srgbClr val="86C59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9119" tIns="34559" rIns="69119" bIns="34559" anchor="ctr"/>
          <a:lstStyle/>
          <a:p>
            <a:pPr algn="ctr">
              <a:defRPr/>
            </a:pPr>
            <a:r>
              <a:rPr lang="pt-BR" sz="1143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Equipe Multiprofissional</a:t>
            </a:r>
          </a:p>
        </p:txBody>
      </p:sp>
      <p:cxnSp>
        <p:nvCxnSpPr>
          <p:cNvPr id="44" name="Conector reto 58">
            <a:extLst>
              <a:ext uri="{FF2B5EF4-FFF2-40B4-BE49-F238E27FC236}">
                <a16:creationId xmlns:a16="http://schemas.microsoft.com/office/drawing/2014/main" id="{01EADC7A-DB95-44D3-9597-74D1E15ECA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34285" y="4353906"/>
            <a:ext cx="0" cy="22714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tângulo de cantos arredondados 99">
            <a:extLst>
              <a:ext uri="{FF2B5EF4-FFF2-40B4-BE49-F238E27FC236}">
                <a16:creationId xmlns:a16="http://schemas.microsoft.com/office/drawing/2014/main" id="{C217707D-28B3-44DB-80C8-8698FAEECA2E}"/>
              </a:ext>
            </a:extLst>
          </p:cNvPr>
          <p:cNvSpPr/>
          <p:nvPr/>
        </p:nvSpPr>
        <p:spPr bwMode="auto">
          <a:xfrm>
            <a:off x="3823032" y="4564448"/>
            <a:ext cx="1167300" cy="403200"/>
          </a:xfrm>
          <a:prstGeom prst="roundRect">
            <a:avLst/>
          </a:prstGeom>
          <a:solidFill>
            <a:srgbClr val="86C59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9119" tIns="34559" rIns="69119" bIns="34559" anchor="ctr"/>
          <a:lstStyle/>
          <a:p>
            <a:pPr algn="ctr">
              <a:defRPr/>
            </a:pPr>
            <a:r>
              <a:rPr lang="pt-BR" sz="1000" b="1" dirty="0">
                <a:solidFill>
                  <a:prstClr val="white"/>
                </a:solidFill>
                <a:latin typeface="Roboto Condensed" panose="020B0604020202020204" charset="0"/>
                <a:ea typeface="Roboto Condensed" panose="020B0604020202020204" charset="0"/>
                <a:cs typeface="Arial" pitchFamily="34" charset="0"/>
              </a:rPr>
              <a:t>Odontologia </a:t>
            </a:r>
          </a:p>
        </p:txBody>
      </p:sp>
      <p:sp>
        <p:nvSpPr>
          <p:cNvPr id="2" name="Título 7">
            <a:extLst>
              <a:ext uri="{FF2B5EF4-FFF2-40B4-BE49-F238E27FC236}">
                <a16:creationId xmlns:a16="http://schemas.microsoft.com/office/drawing/2014/main" id="{F76ECB10-63FC-E5A9-DA91-0014128DBEB8}"/>
              </a:ext>
            </a:extLst>
          </p:cNvPr>
          <p:cNvSpPr txBox="1">
            <a:spLocks/>
          </p:cNvSpPr>
          <p:nvPr/>
        </p:nvSpPr>
        <p:spPr bwMode="auto">
          <a:xfrm>
            <a:off x="3381356" y="214291"/>
            <a:ext cx="7000924" cy="65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  <a:defRPr sz="1400">
                <a:solidFill>
                  <a:srgbClr val="597353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b="1" dirty="0"/>
              <a:t>Organograma x Recursos Humanos 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3E6D1114-CB9A-4DB4-8F3C-B118273183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9384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2595564" y="357189"/>
            <a:ext cx="7210425" cy="719137"/>
          </a:xfrm>
        </p:spPr>
        <p:txBody>
          <a:bodyPr/>
          <a:lstStyle/>
          <a:p>
            <a:r>
              <a:rPr lang="pt-BR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Social</a:t>
            </a:r>
          </a:p>
        </p:txBody>
      </p:sp>
      <p:pic>
        <p:nvPicPr>
          <p:cNvPr id="5123" name="Picture 6" descr="http://www.cuidardeidosos.com.br/portal/wp-content/uploads/2011/02/Guia-trabalhista-para-cuidador-de-idos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6067" y="4462795"/>
            <a:ext cx="3408371" cy="160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tângulo 5"/>
          <p:cNvSpPr>
            <a:spLocks noChangeArrowheads="1"/>
          </p:cNvSpPr>
          <p:nvPr/>
        </p:nvSpPr>
        <p:spPr bwMode="auto">
          <a:xfrm>
            <a:off x="2095472" y="1655774"/>
            <a:ext cx="77867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2400" dirty="0"/>
              <a:t> Viabilizar o direito à saúde e articular demais políticas públicas sociais ao paciente e família;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2400" dirty="0"/>
              <a:t>Visa  a continuidade do tratamento proposto na sua integralidade, prestando uma assistência humanizada e eficiente.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4B188C-07B2-4A79-B85A-E059C9E80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3000376" y="333375"/>
            <a:ext cx="7210425" cy="719138"/>
          </a:xfrm>
        </p:spPr>
        <p:txBody>
          <a:bodyPr/>
          <a:lstStyle/>
          <a:p>
            <a:r>
              <a:rPr lang="pt-BR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ASSISTENTE SOCIAL</a:t>
            </a:r>
          </a:p>
        </p:txBody>
      </p:sp>
      <p:sp>
        <p:nvSpPr>
          <p:cNvPr id="6147" name="Retângulo 2"/>
          <p:cNvSpPr>
            <a:spLocks noChangeArrowheads="1"/>
          </p:cNvSpPr>
          <p:nvPr/>
        </p:nvSpPr>
        <p:spPr bwMode="auto">
          <a:xfrm>
            <a:off x="1952596" y="1857364"/>
            <a:ext cx="621510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/>
              <a:t>Profissional graduado em Serviço Social com diploma reconhecido pelo MEC e com registro regular no Conselho Regional de Serviço Social (CRESS).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2400" dirty="0"/>
              <a:t> Lei nº 8662/93 → regulamenta a profissão.</a:t>
            </a:r>
          </a:p>
        </p:txBody>
      </p:sp>
      <p:pic>
        <p:nvPicPr>
          <p:cNvPr id="6148" name="Picture 4" descr="http://www.decalcor.com.br/loja/image/cache/data/assistentesociala-500x50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26808" r="21362" b="17789"/>
          <a:stretch>
            <a:fillRect/>
          </a:stretch>
        </p:blipFill>
        <p:spPr bwMode="auto">
          <a:xfrm>
            <a:off x="8667769" y="2928934"/>
            <a:ext cx="18462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FF2C21-3674-4AAD-9939-31C806EE6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3000376" y="333375"/>
            <a:ext cx="7210425" cy="719138"/>
          </a:xfrm>
        </p:spPr>
        <p:txBody>
          <a:bodyPr/>
          <a:lstStyle/>
          <a:p>
            <a:r>
              <a:rPr lang="pt-BR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ASSISTENTE SOCIAL</a:t>
            </a:r>
          </a:p>
        </p:txBody>
      </p:sp>
      <p:sp>
        <p:nvSpPr>
          <p:cNvPr id="6147" name="Retângulo 2"/>
          <p:cNvSpPr>
            <a:spLocks noChangeArrowheads="1"/>
          </p:cNvSpPr>
          <p:nvPr/>
        </p:nvSpPr>
        <p:spPr bwMode="auto">
          <a:xfrm>
            <a:off x="2024034" y="1571612"/>
            <a:ext cx="81439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/>
              <a:t>Código de Ética Profissional do Assistente Social</a:t>
            </a:r>
            <a:r>
              <a:rPr lang="pt-BR" sz="2400" dirty="0"/>
              <a:t> (CFESS, 1993): Sigilo no atendimento realizado pelo assistente social em ambiente hospitalar é um princípio ético fundamental e garantido.</a:t>
            </a:r>
          </a:p>
          <a:p>
            <a:pPr algn="just">
              <a:lnSpc>
                <a:spcPct val="150000"/>
              </a:lnSpc>
            </a:pPr>
            <a:r>
              <a:rPr lang="pt-BR" sz="2400" dirty="0"/>
              <a:t>Esse princípio protege as informações compartilhadas pelo paciente, promovendo confiança na relação profissional e assegurando a dignidade e os direitos da pessoa atendida.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1F99B5-0EF1-486D-9772-17B82BA14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000376" y="333375"/>
            <a:ext cx="7210425" cy="719138"/>
          </a:xfrm>
        </p:spPr>
        <p:txBody>
          <a:bodyPr/>
          <a:lstStyle/>
          <a:p>
            <a:r>
              <a:rPr lang="pt-BR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Social</a:t>
            </a:r>
          </a:p>
        </p:txBody>
      </p:sp>
      <p:sp>
        <p:nvSpPr>
          <p:cNvPr id="7171" name="Retângulo 4"/>
          <p:cNvSpPr>
            <a:spLocks noChangeArrowheads="1"/>
          </p:cNvSpPr>
          <p:nvPr/>
        </p:nvSpPr>
        <p:spPr bwMode="auto">
          <a:xfrm>
            <a:off x="2309813" y="1673242"/>
            <a:ext cx="764381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/>
              <a:t>O que faz o profissional Assistente Social?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2400" dirty="0"/>
              <a:t> Atua na garantia e efetivação de direitos;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2400" dirty="0"/>
              <a:t> Realiza estudo sócio-econômico individual ou  familiar, com a finalidade de identificar as expressões da “Questão Social” e intervir por meio de orientação ou redirecionamento à rede </a:t>
            </a:r>
            <a:r>
              <a:rPr lang="pt-BR" sz="2400" dirty="0" err="1"/>
              <a:t>intersetorial</a:t>
            </a:r>
            <a:r>
              <a:rPr lang="pt-BR" sz="2400" dirty="0"/>
              <a:t> visando consolidar os direitos por meios das política públicas.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F9638B-9062-4086-BEEB-FC7BDB2F5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95406" y="1500174"/>
            <a:ext cx="428628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b="1" dirty="0"/>
              <a:t> </a:t>
            </a:r>
            <a:r>
              <a:rPr lang="pt-BR" sz="1600" dirty="0"/>
              <a:t>Identificar a vulnerabilidade ou risco social, e acompanhar os casos complexos de internação;</a:t>
            </a:r>
          </a:p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dirty="0"/>
              <a:t> Em casos de suspeita e confirmação de violência, acompanhar a execução de protocolo, de forma a identificar  possíveis riscos para </a:t>
            </a:r>
            <a:r>
              <a:rPr lang="pt-BR" sz="1600" dirty="0" err="1"/>
              <a:t>desospitalização</a:t>
            </a:r>
            <a:r>
              <a:rPr lang="pt-BR" sz="1600" dirty="0"/>
              <a:t>;</a:t>
            </a:r>
          </a:p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dirty="0"/>
              <a:t>Localizar familiares após tentativa pelo administrativo, sem sucesso. </a:t>
            </a:r>
          </a:p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dirty="0"/>
              <a:t>Identificar o </a:t>
            </a:r>
            <a:r>
              <a:rPr lang="pt-BR" sz="1600" dirty="0" err="1"/>
              <a:t>cuidador</a:t>
            </a:r>
            <a:r>
              <a:rPr lang="pt-BR" sz="1600" dirty="0"/>
              <a:t> e/ou rede de suporte;</a:t>
            </a:r>
          </a:p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dirty="0"/>
              <a:t>Atendimento ao paciente Desconhecido - conforme protocolo de Identificação;</a:t>
            </a:r>
            <a:endParaRPr lang="pt-BR" sz="2000" dirty="0"/>
          </a:p>
        </p:txBody>
      </p:sp>
      <p:sp>
        <p:nvSpPr>
          <p:cNvPr id="5" name="CaixaDeTexto 1"/>
          <p:cNvSpPr txBox="1">
            <a:spLocks noChangeArrowheads="1"/>
          </p:cNvSpPr>
          <p:nvPr/>
        </p:nvSpPr>
        <p:spPr bwMode="auto">
          <a:xfrm>
            <a:off x="3238481" y="500043"/>
            <a:ext cx="7127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j-ea"/>
                <a:cs typeface="+mj-cs"/>
              </a:rPr>
              <a:t>Atribuições do Serviço Social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953124" y="1500174"/>
            <a:ext cx="4500594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sysDash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dirty="0"/>
              <a:t> </a:t>
            </a:r>
            <a:r>
              <a:rPr lang="pt-BR" sz="1400" dirty="0"/>
              <a:t>S</a:t>
            </a:r>
            <a:r>
              <a:rPr lang="pt-BR" sz="1600" dirty="0"/>
              <a:t>uporte direto a indivíduos e famílias em situação de vulnerabilidade</a:t>
            </a:r>
          </a:p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dirty="0"/>
              <a:t>Elaboração de relatórios sociais contendo o contexto sócio-familiar,  histórico do acompanhamento e parecer técnico para referenciar a rede: Conselho Tutelar, Vara da Infância e Juventude e Ministério Publico;</a:t>
            </a:r>
          </a:p>
          <a:p>
            <a:pPr marL="0" lvl="1" algn="just" eaLnBrk="0" hangingPunct="0">
              <a:lnSpc>
                <a:spcPct val="150000"/>
              </a:lnSpc>
              <a:buFont typeface="Wingdings" pitchFamily="2" charset="2"/>
              <a:buChar char="ü"/>
              <a:tabLst>
                <a:tab pos="914400" algn="l"/>
              </a:tabLst>
            </a:pPr>
            <a:r>
              <a:rPr lang="pt-BR" sz="1600" dirty="0"/>
              <a:t> Atendimento a paciente em situação de rua, deliberar conduta conforme o direito de escolha do paciente, articular/ou solicitar vaga de acolhida em serviço especializado para o público- alvo;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6AFBD74-ACF2-442F-923D-B5E36AE78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04/12 – Oscar de Segurança Einstein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85F1AE1-23A5-4DB2-A67D-0182D03FA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1123462"/>
            <a:ext cx="2972127" cy="396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FC9C499-C595-41FF-AF8F-BB6D5B683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152"/>
          <a:stretch/>
        </p:blipFill>
        <p:spPr>
          <a:xfrm>
            <a:off x="4655840" y="1122349"/>
            <a:ext cx="2963247" cy="396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1D1CEDE-85E3-47EC-A2E4-C3F53783893F}"/>
              </a:ext>
            </a:extLst>
          </p:cNvPr>
          <p:cNvSpPr txBox="1"/>
          <p:nvPr/>
        </p:nvSpPr>
        <p:spPr>
          <a:xfrm>
            <a:off x="549451" y="5266974"/>
            <a:ext cx="3840088" cy="932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630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b="1" dirty="0">
                <a:solidFill>
                  <a:srgbClr val="263248"/>
                </a:solidFill>
              </a:rPr>
              <a:t>Melhores Projetos de Desenvolvimento de</a:t>
            </a:r>
          </a:p>
          <a:p>
            <a:pPr algn="ctr" defTabSz="13630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b="1" dirty="0">
                <a:solidFill>
                  <a:srgbClr val="263248"/>
                </a:solidFill>
              </a:rPr>
              <a:t> Cultura de Segurança </a:t>
            </a:r>
          </a:p>
          <a:p>
            <a:pPr algn="ctr" defTabSz="13630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dirty="0">
                <a:solidFill>
                  <a:srgbClr val="263248"/>
                </a:solidFill>
              </a:rPr>
              <a:t>Atuação da enfermeira obstetra de navegação para assistência as gestantes com </a:t>
            </a:r>
            <a:r>
              <a:rPr lang="pt-BR" sz="1050" dirty="0" err="1">
                <a:solidFill>
                  <a:srgbClr val="263248"/>
                </a:solidFill>
              </a:rPr>
              <a:t>pré</a:t>
            </a:r>
            <a:r>
              <a:rPr lang="pt-BR" sz="1050" dirty="0">
                <a:solidFill>
                  <a:srgbClr val="263248"/>
                </a:solidFill>
              </a:rPr>
              <a:t> eclampsia e eclampsia em uma rede de atenção primária à saúde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09A42CF-075C-48AF-B364-D6FE28955EBC}"/>
              </a:ext>
            </a:extLst>
          </p:cNvPr>
          <p:cNvSpPr txBox="1"/>
          <p:nvPr/>
        </p:nvSpPr>
        <p:spPr>
          <a:xfrm>
            <a:off x="4614376" y="5232275"/>
            <a:ext cx="2963247" cy="5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630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050" b="1" dirty="0">
                <a:solidFill>
                  <a:srgbClr val="263248"/>
                </a:solidFill>
              </a:rPr>
              <a:t>Tríade com destaque em ações de melhoria contínua</a:t>
            </a:r>
          </a:p>
          <a:p>
            <a:pPr algn="ctr" defTabSz="13630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1100" dirty="0">
                <a:solidFill>
                  <a:srgbClr val="263248"/>
                </a:solidFill>
              </a:rPr>
              <a:t>Laboratório M’Boi Mirim</a:t>
            </a:r>
          </a:p>
        </p:txBody>
      </p:sp>
    </p:spTree>
    <p:extLst>
      <p:ext uri="{BB962C8B-B14F-4D97-AF65-F5344CB8AC3E}">
        <p14:creationId xmlns:p14="http://schemas.microsoft.com/office/powerpoint/2010/main" val="3744244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952626" y="1214462"/>
            <a:ext cx="7993063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pt-BR" dirty="0">
              <a:solidFill>
                <a:srgbClr val="3E3F68"/>
              </a:solidFill>
            </a:endParaRP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Reclamações / queixas / insatisfação com atendimento;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Atestado médico / declaração de horas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Refeição;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Transferência hospitalar;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Roupas para pacientes de alta hospitalar ;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Orientação burocráticas sobre óbito;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Autorização de visita  fora do horário;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Cesta básica, moradia, cadeira de rodas, cama hospitalar, muletas e próteses;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r>
              <a:rPr lang="pt-B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</a:t>
            </a:r>
            <a:r>
              <a:rPr lang="pt-B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Marcação de consultas e exames. </a:t>
            </a:r>
          </a:p>
          <a:p>
            <a:pPr marL="742950" lvl="1" indent="-285750" algn="just" eaLnBrk="0" hangingPunct="0">
              <a:lnSpc>
                <a:spcPct val="150000"/>
              </a:lnSpc>
              <a:defRPr/>
            </a:pPr>
            <a:endParaRPr lang="pt-BR" dirty="0">
              <a:solidFill>
                <a:srgbClr val="3E3F68"/>
              </a:solidFill>
              <a:ea typeface="Times New Roman" pitchFamily="18" charset="0"/>
            </a:endParaRPr>
          </a:p>
          <a:p>
            <a:pPr marL="742950" lvl="1" indent="-285750" algn="just" eaLnBrk="0" hangingPunct="0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pt-BR" sz="2000" dirty="0">
              <a:solidFill>
                <a:srgbClr val="3E3F68"/>
              </a:solidFill>
              <a:ea typeface="Times New Roman" pitchFamily="18" charset="0"/>
            </a:endParaRPr>
          </a:p>
          <a:p>
            <a:pPr marL="342900" indent="-342900" algn="just" eaLnBrk="0" hangingPunct="0">
              <a:lnSpc>
                <a:spcPct val="150000"/>
              </a:lnSpc>
              <a:defRPr/>
            </a:pPr>
            <a:r>
              <a:rPr lang="pt-BR" sz="2000" dirty="0">
                <a:solidFill>
                  <a:srgbClr val="3E3F68"/>
                </a:solidFill>
                <a:ea typeface="Times New Roman" pitchFamily="18" charset="0"/>
              </a:rPr>
              <a:t>            </a:t>
            </a:r>
          </a:p>
          <a:p>
            <a:pPr marL="342900" indent="-342900" algn="just" eaLnBrk="0" hangingPunct="0">
              <a:lnSpc>
                <a:spcPct val="150000"/>
              </a:lnSpc>
              <a:buFont typeface="Arial" charset="0"/>
              <a:buChar char="•"/>
              <a:defRPr/>
            </a:pPr>
            <a:endParaRPr lang="pt-BR" sz="2000" dirty="0">
              <a:solidFill>
                <a:srgbClr val="3E3F68"/>
              </a:solidFill>
              <a:ea typeface="Times New Roman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8480" y="428605"/>
            <a:ext cx="7215238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0" hangingPunct="0">
              <a:lnSpc>
                <a:spcPct val="150000"/>
              </a:lnSpc>
              <a:defRPr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j-ea"/>
                <a:cs typeface="+mj-cs"/>
              </a:rPr>
              <a:t>SOLICITAÇÕES NÃO PERTINENTES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89C284-9DF8-4551-B09D-2EDE2CE79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238480" y="428605"/>
            <a:ext cx="7215238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0" hangingPunct="0">
              <a:lnSpc>
                <a:spcPct val="150000"/>
              </a:lnSpc>
              <a:defRPr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j-ea"/>
                <a:cs typeface="+mj-cs"/>
              </a:rPr>
              <a:t>FLUXO DE SOLICITAÇÃO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4396" t="27781" b="22609"/>
          <a:stretch>
            <a:fillRect/>
          </a:stretch>
        </p:blipFill>
        <p:spPr bwMode="auto">
          <a:xfrm>
            <a:off x="1666844" y="1571612"/>
            <a:ext cx="5072098" cy="2077560"/>
          </a:xfrm>
          <a:prstGeom prst="rect">
            <a:avLst/>
          </a:prstGeom>
          <a:ln w="38100" cap="sq">
            <a:solidFill>
              <a:srgbClr val="098D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t="28442" r="50557" b="4089"/>
          <a:stretch>
            <a:fillRect/>
          </a:stretch>
        </p:blipFill>
        <p:spPr bwMode="auto">
          <a:xfrm>
            <a:off x="6953256" y="3500438"/>
            <a:ext cx="3428960" cy="2534498"/>
          </a:xfrm>
          <a:prstGeom prst="rect">
            <a:avLst/>
          </a:prstGeom>
          <a:ln w="38100" cap="sq">
            <a:solidFill>
              <a:srgbClr val="098D0F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Freeform 8"/>
          <p:cNvSpPr/>
          <p:nvPr/>
        </p:nvSpPr>
        <p:spPr>
          <a:xfrm flipH="1">
            <a:off x="5310182" y="3571876"/>
            <a:ext cx="1214446" cy="2456992"/>
          </a:xfrm>
          <a:custGeom>
            <a:avLst/>
            <a:gdLst/>
            <a:ahLst/>
            <a:cxnLst/>
            <a:rect l="l" t="t" r="r" b="b"/>
            <a:pathLst>
              <a:path w="5475118" h="11581981">
                <a:moveTo>
                  <a:pt x="0" y="0"/>
                </a:moveTo>
                <a:lnTo>
                  <a:pt x="5475118" y="0"/>
                </a:lnTo>
                <a:lnTo>
                  <a:pt x="5475118" y="11581980"/>
                </a:lnTo>
                <a:lnTo>
                  <a:pt x="0" y="1158198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Seta em curva para baixo 6"/>
          <p:cNvSpPr/>
          <p:nvPr/>
        </p:nvSpPr>
        <p:spPr>
          <a:xfrm rot="2385756">
            <a:off x="7155407" y="1571954"/>
            <a:ext cx="2648215" cy="1143008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38282" y="3857629"/>
            <a:ext cx="271464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1ª avaliação Social: </a:t>
            </a:r>
          </a:p>
          <a:p>
            <a:pPr algn="ctr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Até 72 horas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38282" y="4643446"/>
            <a:ext cx="271464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SLA – Avaliação: 24 horas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86F0CA9-C6AC-4A99-B190-85DBC30183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2"/>
          <p:cNvSpPr txBox="1">
            <a:spLocks noChangeArrowheads="1"/>
          </p:cNvSpPr>
          <p:nvPr/>
        </p:nvSpPr>
        <p:spPr bwMode="auto">
          <a:xfrm>
            <a:off x="3738546" y="571480"/>
            <a:ext cx="6215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rgbClr val="B79315"/>
                </a:solidFill>
              </a:rPr>
              <a:t>          </a:t>
            </a: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j-ea"/>
                <a:cs typeface="+mj-cs"/>
              </a:rPr>
              <a:t>GRAU DE COMPLEXIDADE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2309786" y="1285860"/>
          <a:ext cx="824729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D9435B95-C4D2-4CF2-A6E4-7335DF2C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>
          <a:xfrm>
            <a:off x="3309919" y="357167"/>
            <a:ext cx="7210425" cy="642937"/>
          </a:xfrm>
        </p:spPr>
        <p:txBody>
          <a:bodyPr/>
          <a:lstStyle/>
          <a:p>
            <a:r>
              <a:rPr lang="pt-B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DA DEMANDA SOCIAL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>
          <a:xfrm>
            <a:off x="2452689" y="1714501"/>
            <a:ext cx="7786687" cy="3000375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Arial" charset="0"/>
                <a:cs typeface="Arial" charset="0"/>
              </a:rPr>
              <a:t>Escala de Vulnerabilidade Social</a:t>
            </a:r>
          </a:p>
          <a:p>
            <a:pPr algn="just">
              <a:buFont typeface="Wingdings" pitchFamily="2" charset="2"/>
              <a:buChar char="Ø"/>
            </a:pPr>
            <a:endParaRPr lang="pt-BR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t-BR" dirty="0">
                <a:solidFill>
                  <a:schemeClr val="tx1"/>
                </a:solidFill>
                <a:latin typeface="Arial" charset="0"/>
                <a:cs typeface="Arial" charset="0"/>
              </a:rPr>
              <a:t>Analise da particularidade, singularidade e universalidade do individuo:</a:t>
            </a:r>
          </a:p>
          <a:p>
            <a:pPr>
              <a:buFont typeface="Arial" charset="0"/>
              <a:buNone/>
            </a:pPr>
            <a:endParaRPr lang="pt-BR" sz="2000" dirty="0">
              <a:latin typeface="Arial" charset="0"/>
              <a:cs typeface="Arial" charset="0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04D8B7-A897-456C-AE88-F8CDE18BD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5671" y="428604"/>
            <a:ext cx="6715125" cy="1143000"/>
          </a:xfrm>
        </p:spPr>
        <p:txBody>
          <a:bodyPr rtlCol="0">
            <a:normAutofit/>
          </a:bodyPr>
          <a:lstStyle/>
          <a:p>
            <a:pPr algn="just">
              <a:defRPr/>
            </a:pPr>
            <a:r>
              <a:rPr lang="pt-BR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solicitações de pareceres:</a:t>
            </a:r>
          </a:p>
        </p:txBody>
      </p:sp>
      <p:sp>
        <p:nvSpPr>
          <p:cNvPr id="14339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1952596" y="1643050"/>
            <a:ext cx="5715040" cy="4214842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50000"/>
              </a:schemeClr>
            </a:solidFill>
            <a:prstDash val="sysDash"/>
          </a:ln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Casos suspeitos ou confirmados de violência;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Pacientes em alta dependência sem familiares;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Articulação em rede para transferência do cuidado;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Acolhimento às pessoas sem documentos, admitidos como “Desconhecido”</a:t>
            </a:r>
          </a:p>
          <a:p>
            <a:pPr eaLnBrk="1" hangingPunct="1"/>
            <a:endParaRPr lang="pt-BR" dirty="0"/>
          </a:p>
        </p:txBody>
      </p:sp>
      <p:sp>
        <p:nvSpPr>
          <p:cNvPr id="4" name="Espaço Reservado para Conteúdo 2"/>
          <p:cNvSpPr txBox="1">
            <a:spLocks noChangeArrowheads="1"/>
          </p:cNvSpPr>
          <p:nvPr/>
        </p:nvSpPr>
        <p:spPr>
          <a:xfrm>
            <a:off x="7953388" y="2714620"/>
            <a:ext cx="2500330" cy="18573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342742" indent="-342742" algn="ctr" defTabSz="913988">
              <a:spcBef>
                <a:spcPct val="20000"/>
              </a:spcBef>
              <a:defRPr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900</a:t>
            </a:r>
          </a:p>
          <a:p>
            <a:pPr marL="342742" indent="-342742" algn="ctr" defTabSz="913988">
              <a:spcBef>
                <a:spcPct val="20000"/>
              </a:spcBef>
              <a:defRPr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AT/mês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594228-8CB8-4756-B843-D447C5317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2594228-8CB8-4756-B843-D447C5317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1B71E747-E94E-45AA-9496-95E4F5B9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9496" y="1196752"/>
            <a:ext cx="7704856" cy="3656330"/>
          </a:xfrm>
          <a:prstGeom prst="rect">
            <a:avLst/>
          </a:prstGeom>
          <a:noFill/>
          <a:ln w="9525">
            <a:solidFill>
              <a:srgbClr val="1E8A85"/>
            </a:solidFill>
            <a:miter lim="800000"/>
            <a:headEnd/>
            <a:tailEnd/>
          </a:ln>
          <a:effectLst/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48A74AC-7EE7-4C5D-947D-97B6DCEE3638}"/>
              </a:ext>
            </a:extLst>
          </p:cNvPr>
          <p:cNvSpPr txBox="1"/>
          <p:nvPr/>
        </p:nvSpPr>
        <p:spPr>
          <a:xfrm>
            <a:off x="3048000" y="26064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j-ea"/>
                <a:cs typeface="+mj-cs"/>
              </a:rPr>
              <a:t>Perfil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ea typeface="+mj-ea"/>
                <a:cs typeface="+mj-cs"/>
              </a:rPr>
              <a:t>do Serviço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D468063-14F9-4CBA-AF90-1AFCAB889627}"/>
              </a:ext>
            </a:extLst>
          </p:cNvPr>
          <p:cNvSpPr txBox="1"/>
          <p:nvPr/>
        </p:nvSpPr>
        <p:spPr>
          <a:xfrm>
            <a:off x="1714448" y="4961056"/>
            <a:ext cx="7429552" cy="769441"/>
          </a:xfrm>
          <a:prstGeom prst="rect">
            <a:avLst/>
          </a:prstGeom>
          <a:solidFill>
            <a:srgbClr val="86C592"/>
          </a:solidFill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1E8A85"/>
                </a:solidFill>
                <a:effectLst/>
                <a:uLnTx/>
                <a:uFillTx/>
                <a:latin typeface="Roboto Condensed Light" charset="0"/>
                <a:ea typeface="Roboto Condensed Light" charset="0"/>
                <a:cs typeface="+mn-cs"/>
                <a:sym typeface="Arial"/>
              </a:rPr>
              <a:t>Considera: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8A85"/>
                </a:solidFill>
                <a:effectLst/>
                <a:uLnTx/>
                <a:uFillTx/>
                <a:latin typeface="Roboto Condensed Light" charset="0"/>
                <a:ea typeface="Roboto Condensed Light" charset="0"/>
                <a:cs typeface="+mn-cs"/>
                <a:sym typeface="Arial"/>
              </a:rPr>
              <a:t> Faixa Etária / Saúde (acamado / deficiência física / Psiquiátrico / doença crônica) /Suporte Familiar / Uso de Substâncias / Socioeconômica / Analfabetismo / Moradia.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1E8A85"/>
                </a:solidFill>
                <a:effectLst/>
                <a:uLnTx/>
                <a:uFillTx/>
                <a:latin typeface="Roboto Condensed Light" charset="0"/>
                <a:ea typeface="Roboto Condensed Light" charset="0"/>
                <a:cs typeface="+mn-cs"/>
                <a:sym typeface="Arial"/>
              </a:rPr>
              <a:t>Benefícios: </a:t>
            </a: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rgbClr val="1E8A85"/>
                </a:solidFill>
                <a:effectLst/>
                <a:uLnTx/>
                <a:uFillTx/>
                <a:latin typeface="Roboto Condensed Light" charset="0"/>
                <a:ea typeface="Roboto Condensed Light" charset="0"/>
                <a:cs typeface="+mn-cs"/>
                <a:sym typeface="Arial"/>
              </a:rPr>
              <a:t>Identifica, mensura e direciona ações assertivas.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1E8A85"/>
                </a:solidFill>
                <a:effectLst/>
                <a:uLnTx/>
                <a:uFillTx/>
                <a:latin typeface="Roboto Condensed Light" charset="0"/>
                <a:ea typeface="Roboto Condensed Light" charset="0"/>
                <a:cs typeface="+mn-cs"/>
                <a:sym typeface="Arial"/>
              </a:rPr>
              <a:t>Escala adaptada Coelho e </a:t>
            </a:r>
            <a:r>
              <a:rPr kumimoji="0" lang="pt-BR" sz="800" b="0" i="0" u="none" strike="noStrike" kern="0" cap="none" spc="0" normalizeH="0" baseline="0" noProof="0" dirty="0" err="1">
                <a:ln>
                  <a:noFill/>
                </a:ln>
                <a:solidFill>
                  <a:srgbClr val="1E8A85"/>
                </a:solidFill>
                <a:effectLst/>
                <a:uLnTx/>
                <a:uFillTx/>
                <a:latin typeface="Roboto Condensed Light" charset="0"/>
                <a:ea typeface="Roboto Condensed Light" charset="0"/>
                <a:cs typeface="+mn-cs"/>
                <a:sym typeface="Arial"/>
              </a:rPr>
              <a:t>Savassi</a:t>
            </a:r>
            <a:r>
              <a: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rgbClr val="1E8A85"/>
                </a:solidFill>
                <a:effectLst/>
                <a:uLnTx/>
                <a:uFillTx/>
                <a:latin typeface="Roboto Condensed Light" charset="0"/>
                <a:ea typeface="Roboto Condensed Light" charset="0"/>
                <a:cs typeface="+mn-cs"/>
                <a:sym typeface="Arial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43795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B770246-20B6-4772-95BF-B172989B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8443594" cy="846000"/>
          </a:xfrm>
        </p:spPr>
        <p:txBody>
          <a:bodyPr/>
          <a:lstStyle/>
          <a:p>
            <a:br>
              <a:rPr lang="pt-BR" sz="2800" dirty="0"/>
            </a:br>
            <a:endParaRPr lang="pt-BR" sz="2800" dirty="0"/>
          </a:p>
        </p:txBody>
      </p:sp>
      <p:grpSp>
        <p:nvGrpSpPr>
          <p:cNvPr id="2" name="Agrupar 36">
            <a:extLst>
              <a:ext uri="{FF2B5EF4-FFF2-40B4-BE49-F238E27FC236}">
                <a16:creationId xmlns:a16="http://schemas.microsoft.com/office/drawing/2014/main" id="{00E7151D-5D5F-4967-B441-5DBAB65ABFDF}"/>
              </a:ext>
            </a:extLst>
          </p:cNvPr>
          <p:cNvGrpSpPr/>
          <p:nvPr/>
        </p:nvGrpSpPr>
        <p:grpSpPr>
          <a:xfrm>
            <a:off x="1589491" y="1357780"/>
            <a:ext cx="1809415" cy="1610299"/>
            <a:chOff x="5996430" y="2226642"/>
            <a:chExt cx="3099303" cy="2745851"/>
          </a:xfrm>
          <a:solidFill>
            <a:srgbClr val="86C592"/>
          </a:solidFill>
        </p:grpSpPr>
        <p:grpSp>
          <p:nvGrpSpPr>
            <p:cNvPr id="3" name="Google Shape;1354;p50">
              <a:extLst>
                <a:ext uri="{FF2B5EF4-FFF2-40B4-BE49-F238E27FC236}">
                  <a16:creationId xmlns:a16="http://schemas.microsoft.com/office/drawing/2014/main" id="{4CCC3EFC-5FE2-4359-9737-DA578836EF07}"/>
                </a:ext>
              </a:extLst>
            </p:cNvPr>
            <p:cNvGrpSpPr/>
            <p:nvPr/>
          </p:nvGrpSpPr>
          <p:grpSpPr>
            <a:xfrm>
              <a:off x="5996430" y="2226642"/>
              <a:ext cx="3099303" cy="2745851"/>
              <a:chOff x="1147762" y="1131887"/>
              <a:chExt cx="5137150" cy="4619626"/>
            </a:xfrm>
            <a:grpFill/>
          </p:grpSpPr>
          <p:sp>
            <p:nvSpPr>
              <p:cNvPr id="29" name="Google Shape;1355;p50">
                <a:extLst>
                  <a:ext uri="{FF2B5EF4-FFF2-40B4-BE49-F238E27FC236}">
                    <a16:creationId xmlns:a16="http://schemas.microsoft.com/office/drawing/2014/main" id="{F084B463-5A82-42CE-A5DF-F64DAA53A400}"/>
                  </a:ext>
                </a:extLst>
              </p:cNvPr>
              <p:cNvSpPr/>
              <p:nvPr/>
            </p:nvSpPr>
            <p:spPr>
              <a:xfrm>
                <a:off x="1147762" y="2425700"/>
                <a:ext cx="2505075" cy="332581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751" extrusionOk="0">
                    <a:moveTo>
                      <a:pt x="62" y="403"/>
                    </a:moveTo>
                    <a:cubicBezTo>
                      <a:pt x="9" y="496"/>
                      <a:pt x="0" y="584"/>
                      <a:pt x="37" y="649"/>
                    </a:cubicBezTo>
                    <a:cubicBezTo>
                      <a:pt x="75" y="715"/>
                      <a:pt x="155" y="751"/>
                      <a:pt x="263" y="751"/>
                    </a:cubicBezTo>
                    <a:cubicBezTo>
                      <a:pt x="449" y="751"/>
                      <a:pt x="449" y="751"/>
                      <a:pt x="449" y="751"/>
                    </a:cubicBezTo>
                    <a:cubicBezTo>
                      <a:pt x="413" y="733"/>
                      <a:pt x="375" y="705"/>
                      <a:pt x="351" y="658"/>
                    </a:cubicBezTo>
                    <a:cubicBezTo>
                      <a:pt x="303" y="564"/>
                      <a:pt x="352" y="480"/>
                      <a:pt x="355" y="476"/>
                    </a:cubicBezTo>
                    <a:cubicBezTo>
                      <a:pt x="370" y="450"/>
                      <a:pt x="370" y="450"/>
                      <a:pt x="370" y="450"/>
                    </a:cubicBezTo>
                    <a:cubicBezTo>
                      <a:pt x="566" y="111"/>
                      <a:pt x="566" y="111"/>
                      <a:pt x="566" y="111"/>
                    </a:cubicBezTo>
                    <a:cubicBezTo>
                      <a:pt x="555" y="92"/>
                      <a:pt x="555" y="92"/>
                      <a:pt x="555" y="92"/>
                    </a:cubicBezTo>
                    <a:cubicBezTo>
                      <a:pt x="550" y="85"/>
                      <a:pt x="487" y="0"/>
                      <a:pt x="398" y="0"/>
                    </a:cubicBezTo>
                    <a:cubicBezTo>
                      <a:pt x="310" y="0"/>
                      <a:pt x="265" y="55"/>
                      <a:pt x="249" y="79"/>
                    </a:cubicBezTo>
                    <a:lnTo>
                      <a:pt x="62" y="403"/>
                    </a:lnTo>
                    <a:close/>
                  </a:path>
                </a:pathLst>
              </a:custGeom>
              <a:grpFill/>
              <a:ln>
                <a:solidFill>
                  <a:srgbClr val="86C592"/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srgbClr val="FFFFFF"/>
                  </a:buClr>
                  <a:buSzPts val="1400"/>
                  <a:defRPr/>
                </a:pPr>
                <a:endParaRPr sz="1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356;p50">
                <a:extLst>
                  <a:ext uri="{FF2B5EF4-FFF2-40B4-BE49-F238E27FC236}">
                    <a16:creationId xmlns:a16="http://schemas.microsoft.com/office/drawing/2014/main" id="{148D393F-49FF-48FE-A190-E09C0A2F7BBC}"/>
                  </a:ext>
                </a:extLst>
              </p:cNvPr>
              <p:cNvSpPr/>
              <p:nvPr/>
            </p:nvSpPr>
            <p:spPr>
              <a:xfrm>
                <a:off x="2617787" y="3519487"/>
                <a:ext cx="3667125" cy="2232024"/>
              </a:xfrm>
              <a:custGeom>
                <a:avLst/>
                <a:gdLst/>
                <a:ahLst/>
                <a:cxnLst/>
                <a:rect l="l" t="t" r="r" b="b"/>
                <a:pathLst>
                  <a:path w="829" h="504" extrusionOk="0">
                    <a:moveTo>
                      <a:pt x="766" y="156"/>
                    </a:moveTo>
                    <a:cubicBezTo>
                      <a:pt x="676" y="0"/>
                      <a:pt x="676" y="0"/>
                      <a:pt x="676" y="0"/>
                    </a:cubicBezTo>
                    <a:cubicBezTo>
                      <a:pt x="680" y="40"/>
                      <a:pt x="676" y="87"/>
                      <a:pt x="651" y="131"/>
                    </a:cubicBezTo>
                    <a:cubicBezTo>
                      <a:pt x="600" y="220"/>
                      <a:pt x="492" y="222"/>
                      <a:pt x="479" y="222"/>
                    </a:cubicBezTo>
                    <a:cubicBezTo>
                      <a:pt x="479" y="222"/>
                      <a:pt x="479" y="222"/>
                      <a:pt x="479" y="222"/>
                    </a:cubicBezTo>
                    <a:cubicBezTo>
                      <a:pt x="448" y="222"/>
                      <a:pt x="448" y="222"/>
                      <a:pt x="44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45" y="242"/>
                      <a:pt x="45" y="242"/>
                      <a:pt x="45" y="242"/>
                    </a:cubicBezTo>
                    <a:cubicBezTo>
                      <a:pt x="43" y="246"/>
                      <a:pt x="0" y="318"/>
                      <a:pt x="42" y="399"/>
                    </a:cubicBezTo>
                    <a:cubicBezTo>
                      <a:pt x="91" y="495"/>
                      <a:pt x="209" y="503"/>
                      <a:pt x="216" y="504"/>
                    </a:cubicBezTo>
                    <a:cubicBezTo>
                      <a:pt x="566" y="504"/>
                      <a:pt x="566" y="504"/>
                      <a:pt x="566" y="504"/>
                    </a:cubicBezTo>
                    <a:cubicBezTo>
                      <a:pt x="674" y="504"/>
                      <a:pt x="754" y="468"/>
                      <a:pt x="792" y="402"/>
                    </a:cubicBezTo>
                    <a:cubicBezTo>
                      <a:pt x="829" y="337"/>
                      <a:pt x="820" y="249"/>
                      <a:pt x="766" y="156"/>
                    </a:cubicBezTo>
                    <a:close/>
                  </a:path>
                </a:pathLst>
              </a:custGeom>
              <a:grpFill/>
              <a:ln>
                <a:solidFill>
                  <a:srgbClr val="86C592"/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srgbClr val="FFFFFF"/>
                  </a:buClr>
                  <a:buSzPts val="1400"/>
                  <a:defRPr/>
                </a:pPr>
                <a:endParaRPr sz="1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357;p50">
                <a:extLst>
                  <a:ext uri="{FF2B5EF4-FFF2-40B4-BE49-F238E27FC236}">
                    <a16:creationId xmlns:a16="http://schemas.microsoft.com/office/drawing/2014/main" id="{78610138-EB3C-488C-AF1D-5B60A0526CFA}"/>
                  </a:ext>
                </a:extLst>
              </p:cNvPr>
              <p:cNvSpPr/>
              <p:nvPr/>
            </p:nvSpPr>
            <p:spPr>
              <a:xfrm>
                <a:off x="2449512" y="1131887"/>
                <a:ext cx="3167061" cy="3259137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36" extrusionOk="0">
                    <a:moveTo>
                      <a:pt x="487" y="145"/>
                    </a:moveTo>
                    <a:cubicBezTo>
                      <a:pt x="433" y="52"/>
                      <a:pt x="362" y="0"/>
                      <a:pt x="286" y="0"/>
                    </a:cubicBezTo>
                    <a:cubicBezTo>
                      <a:pt x="211" y="0"/>
                      <a:pt x="140" y="52"/>
                      <a:pt x="86" y="145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27" y="278"/>
                      <a:pt x="61" y="266"/>
                      <a:pt x="104" y="266"/>
                    </a:cubicBezTo>
                    <a:cubicBezTo>
                      <a:pt x="210" y="266"/>
                      <a:pt x="279" y="365"/>
                      <a:pt x="282" y="370"/>
                    </a:cubicBezTo>
                    <a:cubicBezTo>
                      <a:pt x="283" y="371"/>
                      <a:pt x="283" y="371"/>
                      <a:pt x="283" y="371"/>
                    </a:cubicBezTo>
                    <a:cubicBezTo>
                      <a:pt x="293" y="390"/>
                      <a:pt x="293" y="390"/>
                      <a:pt x="293" y="390"/>
                    </a:cubicBezTo>
                    <a:cubicBezTo>
                      <a:pt x="298" y="397"/>
                      <a:pt x="298" y="397"/>
                      <a:pt x="298" y="397"/>
                    </a:cubicBezTo>
                    <a:cubicBezTo>
                      <a:pt x="493" y="736"/>
                      <a:pt x="493" y="736"/>
                      <a:pt x="493" y="736"/>
                    </a:cubicBezTo>
                    <a:cubicBezTo>
                      <a:pt x="517" y="736"/>
                      <a:pt x="517" y="736"/>
                      <a:pt x="517" y="736"/>
                    </a:cubicBezTo>
                    <a:cubicBezTo>
                      <a:pt x="517" y="736"/>
                      <a:pt x="517" y="736"/>
                      <a:pt x="517" y="736"/>
                    </a:cubicBezTo>
                    <a:cubicBezTo>
                      <a:pt x="522" y="736"/>
                      <a:pt x="622" y="735"/>
                      <a:pt x="667" y="657"/>
                    </a:cubicBezTo>
                    <a:cubicBezTo>
                      <a:pt x="716" y="573"/>
                      <a:pt x="672" y="467"/>
                      <a:pt x="668" y="459"/>
                    </a:cubicBezTo>
                    <a:lnTo>
                      <a:pt x="487" y="145"/>
                    </a:lnTo>
                    <a:close/>
                  </a:path>
                </a:pathLst>
              </a:custGeom>
              <a:grpFill/>
              <a:ln>
                <a:solidFill>
                  <a:srgbClr val="86C592"/>
                </a:solidFill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>
                  <a:buClr>
                    <a:srgbClr val="FFFFFF"/>
                  </a:buClr>
                  <a:buSzPts val="1400"/>
                  <a:defRPr/>
                </a:pPr>
                <a:endParaRPr sz="1400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CD6A54F5-4C5A-4580-B0C9-B486A6D8ABEF}"/>
                </a:ext>
              </a:extLst>
            </p:cNvPr>
            <p:cNvSpPr txBox="1"/>
            <p:nvPr/>
          </p:nvSpPr>
          <p:spPr>
            <a:xfrm rot="3527064">
              <a:off x="7047373" y="2915571"/>
              <a:ext cx="1847454" cy="632620"/>
            </a:xfrm>
            <a:prstGeom prst="rect">
              <a:avLst/>
            </a:prstGeom>
            <a:grpFill/>
            <a:ln>
              <a:solidFill>
                <a:srgbClr val="86C592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900" b="1" kern="0" dirty="0">
                  <a:solidFill>
                    <a:srgbClr val="FFFFFF"/>
                  </a:solidFill>
                  <a:latin typeface="Roboto Condensed" charset="0"/>
                  <a:ea typeface="Roboto Condensed" charset="0"/>
                  <a:cs typeface="Arial"/>
                  <a:sym typeface="Arial"/>
                </a:rPr>
                <a:t>Vinculo familiar frágil  - 66%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C50C66A0-3567-48C8-978D-92E64BCB78B0}"/>
                </a:ext>
              </a:extLst>
            </p:cNvPr>
            <p:cNvSpPr txBox="1"/>
            <p:nvPr/>
          </p:nvSpPr>
          <p:spPr>
            <a:xfrm rot="17576663">
              <a:off x="5817601" y="3646501"/>
              <a:ext cx="1736522" cy="632620"/>
            </a:xfrm>
            <a:prstGeom prst="rect">
              <a:avLst/>
            </a:prstGeom>
            <a:grpFill/>
            <a:ln>
              <a:solidFill>
                <a:srgbClr val="86C592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900" b="1" kern="0" dirty="0">
                  <a:solidFill>
                    <a:srgbClr val="FFFFFF"/>
                  </a:solidFill>
                  <a:latin typeface="Roboto Condensed" charset="0"/>
                  <a:ea typeface="Roboto Condensed" charset="0"/>
                  <a:cs typeface="Arial"/>
                  <a:sym typeface="Arial"/>
                </a:rPr>
                <a:t>Sem suporte familiar 7 % 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874E7FA1-A799-4111-B5D0-89E6D7333284}"/>
                </a:ext>
              </a:extLst>
            </p:cNvPr>
            <p:cNvSpPr txBox="1"/>
            <p:nvPr/>
          </p:nvSpPr>
          <p:spPr>
            <a:xfrm>
              <a:off x="7139161" y="4323997"/>
              <a:ext cx="1852526" cy="524815"/>
            </a:xfrm>
            <a:prstGeom prst="rect">
              <a:avLst/>
            </a:prstGeom>
            <a:grpFill/>
            <a:ln>
              <a:solidFill>
                <a:srgbClr val="86C592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pt-BR" sz="700" b="1" kern="0" dirty="0">
                  <a:solidFill>
                    <a:srgbClr val="FFFFFF"/>
                  </a:solidFill>
                  <a:latin typeface="Roboto Condensed" charset="0"/>
                  <a:ea typeface="Roboto Condensed" charset="0"/>
                  <a:cs typeface="Arial"/>
                  <a:sym typeface="Arial"/>
                </a:rPr>
                <a:t>Sem vinculo contributivo – 27% </a:t>
              </a:r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1D798EFB-EBAB-4E01-A041-6235533C540B}"/>
              </a:ext>
            </a:extLst>
          </p:cNvPr>
          <p:cNvSpPr/>
          <p:nvPr/>
        </p:nvSpPr>
        <p:spPr>
          <a:xfrm>
            <a:off x="9336639" y="1283322"/>
            <a:ext cx="120361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8">
              <a:spcBef>
                <a:spcPct val="0"/>
              </a:spcBef>
              <a:defRPr/>
            </a:pPr>
            <a:r>
              <a:rPr lang="pt-BR" sz="800" kern="0" dirty="0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Encontro com Conselho Tutelar da região &amp; UVIS</a:t>
            </a:r>
          </a:p>
          <a:p>
            <a:pPr algn="ctr" defTabSz="913988">
              <a:spcBef>
                <a:spcPct val="0"/>
              </a:spcBef>
              <a:defRPr/>
            </a:pPr>
            <a:endParaRPr lang="pt-BR" sz="500" dirty="0">
              <a:solidFill>
                <a:srgbClr val="88C993">
                  <a:lumMod val="50000"/>
                </a:srgbClr>
              </a:solidFill>
              <a:latin typeface="Roboto Condensed Light"/>
              <a:cs typeface="Arial"/>
              <a:sym typeface="Arial"/>
            </a:endParaRPr>
          </a:p>
          <a:p>
            <a:pPr algn="ctr" defTabSz="913988">
              <a:spcBef>
                <a:spcPct val="0"/>
              </a:spcBef>
              <a:buClr>
                <a:srgbClr val="000000"/>
              </a:buClr>
              <a:defRPr/>
            </a:pPr>
            <a:r>
              <a:rPr lang="pt-BR" sz="800" dirty="0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Fortalecimento com UBS</a:t>
            </a:r>
            <a:endParaRPr lang="pt-BR" sz="700" dirty="0">
              <a:solidFill>
                <a:srgbClr val="88C993">
                  <a:lumMod val="50000"/>
                </a:srgbClr>
              </a:solidFill>
              <a:latin typeface="Roboto Condensed Light"/>
              <a:cs typeface="Arial"/>
              <a:sym typeface="Arial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B9FAC9A-BA3E-417C-8B11-B360EB3B003A}"/>
              </a:ext>
            </a:extLst>
          </p:cNvPr>
          <p:cNvSpPr/>
          <p:nvPr/>
        </p:nvSpPr>
        <p:spPr>
          <a:xfrm>
            <a:off x="9286887" y="1465922"/>
            <a:ext cx="45719" cy="548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FFFF"/>
              </a:buClr>
              <a:buSzPts val="1400"/>
              <a:defRPr/>
            </a:pPr>
            <a:endParaRPr lang="pt-BR" sz="1400" kern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D798EFB-EBAB-4E01-A041-6235533C540B}"/>
              </a:ext>
            </a:extLst>
          </p:cNvPr>
          <p:cNvSpPr/>
          <p:nvPr/>
        </p:nvSpPr>
        <p:spPr>
          <a:xfrm>
            <a:off x="9365962" y="2727119"/>
            <a:ext cx="1203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8">
              <a:spcBef>
                <a:spcPct val="0"/>
              </a:spcBef>
              <a:defRPr/>
            </a:pPr>
            <a:r>
              <a:rPr lang="pt-BR" sz="800" kern="0" dirty="0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Encontro com equipe de </a:t>
            </a:r>
            <a:r>
              <a:rPr lang="pt-BR" sz="800" dirty="0">
                <a:solidFill>
                  <a:srgbClr val="88C993">
                    <a:lumMod val="50000"/>
                  </a:srgbClr>
                </a:solidFill>
                <a:latin typeface="Roboto Condensed Light"/>
              </a:rPr>
              <a:t>D</a:t>
            </a:r>
            <a:r>
              <a:rPr lang="pt-BR" sz="800" kern="0" dirty="0" err="1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ireitos</a:t>
            </a:r>
            <a:r>
              <a:rPr lang="pt-BR" sz="800" kern="0" dirty="0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 Humanos &amp; SAICA</a:t>
            </a:r>
          </a:p>
          <a:p>
            <a:pPr algn="ctr" defTabSz="913988">
              <a:spcBef>
                <a:spcPct val="0"/>
              </a:spcBef>
              <a:defRPr/>
            </a:pPr>
            <a:endParaRPr lang="pt-BR" sz="800" dirty="0">
              <a:solidFill>
                <a:srgbClr val="88C993">
                  <a:lumMod val="50000"/>
                </a:srgbClr>
              </a:solidFill>
              <a:latin typeface="Roboto Condensed Light"/>
            </a:endParaRPr>
          </a:p>
          <a:p>
            <a:pPr algn="ctr" defTabSz="913988">
              <a:spcBef>
                <a:spcPct val="0"/>
              </a:spcBef>
              <a:defRPr/>
            </a:pPr>
            <a:r>
              <a:rPr lang="pt-BR" sz="800" dirty="0">
                <a:solidFill>
                  <a:srgbClr val="88C993">
                    <a:lumMod val="50000"/>
                  </a:srgbClr>
                </a:solidFill>
                <a:latin typeface="Roboto Condensed Light"/>
              </a:rPr>
              <a:t>Apresentação dos fluxos de atendimento Psicologia e SS</a:t>
            </a:r>
            <a:r>
              <a:rPr lang="pt-BR" sz="800" kern="0" dirty="0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 </a:t>
            </a:r>
            <a:endParaRPr lang="pt-BR" sz="800" dirty="0">
              <a:solidFill>
                <a:srgbClr val="88C993">
                  <a:lumMod val="50000"/>
                </a:srgbClr>
              </a:solidFill>
              <a:latin typeface="Roboto Condensed Light"/>
              <a:cs typeface="Arial"/>
              <a:sym typeface="Arial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DB9FAC9A-BA3E-417C-8B11-B360EB3B003A}"/>
              </a:ext>
            </a:extLst>
          </p:cNvPr>
          <p:cNvSpPr/>
          <p:nvPr/>
        </p:nvSpPr>
        <p:spPr>
          <a:xfrm>
            <a:off x="9314354" y="3035302"/>
            <a:ext cx="45719" cy="548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FFFF"/>
              </a:buClr>
              <a:buSzPts val="1400"/>
              <a:defRPr/>
            </a:pPr>
            <a:endParaRPr lang="pt-BR" sz="1400" kern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B9FAC9A-BA3E-417C-8B11-B360EB3B003A}"/>
              </a:ext>
            </a:extLst>
          </p:cNvPr>
          <p:cNvSpPr/>
          <p:nvPr/>
        </p:nvSpPr>
        <p:spPr>
          <a:xfrm>
            <a:off x="9314928" y="4420175"/>
            <a:ext cx="45719" cy="548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FFFF"/>
              </a:buClr>
              <a:buSzPts val="1400"/>
              <a:defRPr/>
            </a:pPr>
            <a:endParaRPr lang="pt-BR" sz="1400" kern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1D798EFB-EBAB-4E01-A041-6235533C540B}"/>
              </a:ext>
            </a:extLst>
          </p:cNvPr>
          <p:cNvSpPr/>
          <p:nvPr/>
        </p:nvSpPr>
        <p:spPr>
          <a:xfrm>
            <a:off x="9304503" y="4496349"/>
            <a:ext cx="12036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8">
              <a:spcBef>
                <a:spcPct val="0"/>
              </a:spcBef>
              <a:defRPr/>
            </a:pPr>
            <a:r>
              <a:rPr lang="pt-BR" sz="800" kern="0" dirty="0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Comitê de Altas </a:t>
            </a:r>
            <a:endParaRPr lang="pt-BR" sz="800" dirty="0">
              <a:solidFill>
                <a:srgbClr val="88C993">
                  <a:lumMod val="50000"/>
                </a:srgbClr>
              </a:solidFill>
              <a:latin typeface="Roboto Condensed Light"/>
              <a:cs typeface="Arial"/>
              <a:sym typeface="Arial"/>
            </a:endParaRPr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 cstate="print"/>
          <a:srcRect t="-1190" r="11914"/>
          <a:stretch>
            <a:fillRect/>
          </a:stretch>
        </p:blipFill>
        <p:spPr bwMode="auto">
          <a:xfrm>
            <a:off x="1658478" y="3084995"/>
            <a:ext cx="773198" cy="11021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</p:pic>
      <p:pic>
        <p:nvPicPr>
          <p:cNvPr id="48" name="Picture 9" descr="Grupo da UFSCar elabora manual com orientações para cuidadores de pacientes  que usam nutrição enteral domiciliar - São Carlos Agora"/>
          <p:cNvPicPr>
            <a:picLocks noChangeAspect="1" noChangeArrowheads="1"/>
          </p:cNvPicPr>
          <p:nvPr/>
        </p:nvPicPr>
        <p:blipFill>
          <a:blip r:embed="rId4" cstate="print"/>
          <a:srcRect l="19970" r="25362"/>
          <a:stretch>
            <a:fillRect/>
          </a:stretch>
        </p:blipFill>
        <p:spPr bwMode="auto">
          <a:xfrm>
            <a:off x="2461114" y="3101632"/>
            <a:ext cx="794443" cy="10704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pic>
        <p:nvPicPr>
          <p:cNvPr id="49" name="Picture 14"/>
          <p:cNvPicPr>
            <a:picLocks noChangeAspect="1" noChangeArrowheads="1"/>
          </p:cNvPicPr>
          <p:nvPr/>
        </p:nvPicPr>
        <p:blipFill>
          <a:blip r:embed="rId5" cstate="print"/>
          <a:srcRect r="22333"/>
          <a:stretch>
            <a:fillRect/>
          </a:stretch>
        </p:blipFill>
        <p:spPr bwMode="auto">
          <a:xfrm>
            <a:off x="1640723" y="4165880"/>
            <a:ext cx="817848" cy="10704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</p:spPr>
      </p:pic>
      <p:pic>
        <p:nvPicPr>
          <p:cNvPr id="50" name="Picture 16" descr="https://www.atribunarj.com.br/wp-content/uploads/2020/12/unnamed.jpg"/>
          <p:cNvPicPr>
            <a:picLocks noChangeAspect="1" noChangeArrowheads="1"/>
          </p:cNvPicPr>
          <p:nvPr/>
        </p:nvPicPr>
        <p:blipFill>
          <a:blip r:embed="rId6"/>
          <a:srcRect l="29036" t="10671" r="16764" b="34504"/>
          <a:stretch>
            <a:fillRect/>
          </a:stretch>
        </p:blipFill>
        <p:spPr bwMode="auto">
          <a:xfrm>
            <a:off x="1642511" y="5264070"/>
            <a:ext cx="1636331" cy="14594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pic>
        <p:nvPicPr>
          <p:cNvPr id="51" name="Picture 18" descr="Santiago vai comemorar 90 anos em janeiro ao lado da família  (Foto: Emílio Botta/G1)"/>
          <p:cNvPicPr>
            <a:picLocks noChangeAspect="1" noChangeArrowheads="1"/>
          </p:cNvPicPr>
          <p:nvPr/>
        </p:nvPicPr>
        <p:blipFill>
          <a:blip r:embed="rId7" cstate="print"/>
          <a:srcRect l="20349" t="2831" r="19167" b="18136"/>
          <a:stretch>
            <a:fillRect/>
          </a:stretch>
        </p:blipFill>
        <p:spPr bwMode="auto">
          <a:xfrm>
            <a:off x="2462794" y="4174845"/>
            <a:ext cx="819184" cy="10704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sp>
        <p:nvSpPr>
          <p:cNvPr id="53" name="Retângulo 52">
            <a:extLst>
              <a:ext uri="{FF2B5EF4-FFF2-40B4-BE49-F238E27FC236}">
                <a16:creationId xmlns:a16="http://schemas.microsoft.com/office/drawing/2014/main" id="{DB9FAC9A-BA3E-417C-8B11-B360EB3B003A}"/>
              </a:ext>
            </a:extLst>
          </p:cNvPr>
          <p:cNvSpPr/>
          <p:nvPr/>
        </p:nvSpPr>
        <p:spPr>
          <a:xfrm>
            <a:off x="9341770" y="5618458"/>
            <a:ext cx="45719" cy="548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Clr>
                <a:srgbClr val="FFFFFF"/>
              </a:buClr>
              <a:buSzPts val="1400"/>
              <a:defRPr/>
            </a:pPr>
            <a:endParaRPr lang="pt-BR" sz="1400" kern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D798EFB-EBAB-4E01-A041-6235533C540B}"/>
              </a:ext>
            </a:extLst>
          </p:cNvPr>
          <p:cNvSpPr/>
          <p:nvPr/>
        </p:nvSpPr>
        <p:spPr>
          <a:xfrm>
            <a:off x="9464387" y="5761620"/>
            <a:ext cx="1203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88">
              <a:spcBef>
                <a:spcPct val="0"/>
              </a:spcBef>
              <a:defRPr/>
            </a:pPr>
            <a:r>
              <a:rPr lang="pt-BR" sz="800" kern="0" dirty="0">
                <a:solidFill>
                  <a:srgbClr val="88C993">
                    <a:lumMod val="50000"/>
                  </a:srgbClr>
                </a:solidFill>
                <a:latin typeface="Roboto Condensed Light"/>
                <a:cs typeface="Arial"/>
                <a:sym typeface="Arial"/>
              </a:rPr>
              <a:t>Reunião Longa Permanência - CM </a:t>
            </a:r>
            <a:endParaRPr lang="pt-BR" sz="800" dirty="0">
              <a:solidFill>
                <a:srgbClr val="88C993">
                  <a:lumMod val="50000"/>
                </a:srgbClr>
              </a:solidFill>
              <a:latin typeface="Roboto Condensed Light"/>
              <a:cs typeface="Arial"/>
              <a:sym typeface="Arial"/>
            </a:endParaRPr>
          </a:p>
        </p:txBody>
      </p:sp>
      <p:pic>
        <p:nvPicPr>
          <p:cNvPr id="95234" name="Picture 2" descr="C:\Users\ana.paiva\Downloads\4906ad40-17ab-4c6f-8525-b7922f8b6330.JPG"/>
          <p:cNvPicPr>
            <a:picLocks noChangeAspect="1" noChangeArrowheads="1"/>
          </p:cNvPicPr>
          <p:nvPr/>
        </p:nvPicPr>
        <p:blipFill>
          <a:blip r:embed="rId8" cstate="print"/>
          <a:srcRect t="23581" b="19712"/>
          <a:stretch>
            <a:fillRect/>
          </a:stretch>
        </p:blipFill>
        <p:spPr bwMode="auto">
          <a:xfrm>
            <a:off x="7716663" y="4012018"/>
            <a:ext cx="1546874" cy="1247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05185" y="1103937"/>
            <a:ext cx="4192794" cy="2282340"/>
          </a:xfrm>
          <a:prstGeom prst="rect">
            <a:avLst/>
          </a:prstGeom>
          <a:noFill/>
          <a:ln w="9525">
            <a:solidFill>
              <a:srgbClr val="86C592"/>
            </a:solidFill>
            <a:miter lim="800000"/>
            <a:headEnd/>
            <a:tailEnd/>
          </a:ln>
          <a:effectLst/>
        </p:spPr>
      </p:pic>
      <p:pic>
        <p:nvPicPr>
          <p:cNvPr id="39" name="Imagem 38" descr="IMG_4523.jpg"/>
          <p:cNvPicPr>
            <a:picLocks noChangeAspect="1"/>
          </p:cNvPicPr>
          <p:nvPr/>
        </p:nvPicPr>
        <p:blipFill>
          <a:blip r:embed="rId10" cstate="print"/>
          <a:srcRect l="18667" t="38222" r="14952" b="6540"/>
          <a:stretch>
            <a:fillRect/>
          </a:stretch>
        </p:blipFill>
        <p:spPr>
          <a:xfrm>
            <a:off x="7696200" y="1219203"/>
            <a:ext cx="1619794" cy="1436913"/>
          </a:xfrm>
          <a:prstGeom prst="rect">
            <a:avLst/>
          </a:prstGeom>
          <a:ln>
            <a:solidFill>
              <a:srgbClr val="86C592"/>
            </a:solidFill>
          </a:ln>
        </p:spPr>
      </p:pic>
      <p:pic>
        <p:nvPicPr>
          <p:cNvPr id="40" name="Imagem 39" descr="IMG_4951.jpg"/>
          <p:cNvPicPr>
            <a:picLocks noChangeAspect="1"/>
          </p:cNvPicPr>
          <p:nvPr/>
        </p:nvPicPr>
        <p:blipFill>
          <a:blip r:embed="rId11" cstate="print"/>
          <a:srcRect t="16381"/>
          <a:stretch>
            <a:fillRect/>
          </a:stretch>
        </p:blipFill>
        <p:spPr>
          <a:xfrm>
            <a:off x="7709262" y="2725786"/>
            <a:ext cx="1613264" cy="1210489"/>
          </a:xfrm>
          <a:prstGeom prst="rect">
            <a:avLst/>
          </a:prstGeom>
          <a:ln>
            <a:solidFill>
              <a:srgbClr val="86C592"/>
            </a:solidFill>
          </a:ln>
        </p:spPr>
      </p:pic>
      <p:pic>
        <p:nvPicPr>
          <p:cNvPr id="41" name="Imagem 40" descr="41f199ad-5121-42f6-aaf5-51686a885dc0.JPG"/>
          <p:cNvPicPr>
            <a:picLocks noChangeAspect="1"/>
          </p:cNvPicPr>
          <p:nvPr/>
        </p:nvPicPr>
        <p:blipFill>
          <a:blip r:embed="rId12" cstate="print"/>
          <a:srcRect t="19429"/>
          <a:stretch>
            <a:fillRect/>
          </a:stretch>
        </p:blipFill>
        <p:spPr>
          <a:xfrm>
            <a:off x="7715795" y="5347063"/>
            <a:ext cx="1574075" cy="1268255"/>
          </a:xfrm>
          <a:prstGeom prst="rect">
            <a:avLst/>
          </a:prstGeom>
        </p:spPr>
      </p:pic>
      <p:pic>
        <p:nvPicPr>
          <p:cNvPr id="42" name="Picture 2" descr="C:\Users\ana.paiva\Downloads\4906ad40-17ab-4c6f-8525-b7922f8b6330.JPG"/>
          <p:cNvPicPr>
            <a:picLocks noChangeAspect="1" noChangeArrowheads="1"/>
          </p:cNvPicPr>
          <p:nvPr/>
        </p:nvPicPr>
        <p:blipFill>
          <a:blip r:embed="rId13" cstate="print"/>
          <a:srcRect t="23581" b="19712"/>
          <a:stretch>
            <a:fillRect/>
          </a:stretch>
        </p:blipFill>
        <p:spPr bwMode="auto">
          <a:xfrm>
            <a:off x="7716663" y="3977184"/>
            <a:ext cx="1592800" cy="1247555"/>
          </a:xfrm>
          <a:prstGeom prst="rect">
            <a:avLst/>
          </a:prstGeom>
          <a:noFill/>
          <a:ln>
            <a:solidFill>
              <a:srgbClr val="86C592"/>
            </a:solidFill>
          </a:ln>
        </p:spPr>
      </p:pic>
      <p:pic>
        <p:nvPicPr>
          <p:cNvPr id="43" name="Imagem 42" descr="41f199ad-5121-42f6-aaf5-51686a885dc0.JPG"/>
          <p:cNvPicPr>
            <a:picLocks noChangeAspect="1"/>
          </p:cNvPicPr>
          <p:nvPr/>
        </p:nvPicPr>
        <p:blipFill>
          <a:blip r:embed="rId12" cstate="print"/>
          <a:srcRect t="19429"/>
          <a:stretch>
            <a:fillRect/>
          </a:stretch>
        </p:blipFill>
        <p:spPr>
          <a:xfrm>
            <a:off x="7735390" y="5312228"/>
            <a:ext cx="1574075" cy="1268255"/>
          </a:xfrm>
          <a:prstGeom prst="rect">
            <a:avLst/>
          </a:prstGeom>
          <a:ln>
            <a:solidFill>
              <a:srgbClr val="86C592"/>
            </a:solidFill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4" cstate="print"/>
          <a:srcRect t="12480" b="16120"/>
          <a:stretch>
            <a:fillRect/>
          </a:stretch>
        </p:blipFill>
        <p:spPr bwMode="auto">
          <a:xfrm>
            <a:off x="3355093" y="3396046"/>
            <a:ext cx="4275795" cy="1620092"/>
          </a:xfrm>
          <a:prstGeom prst="rect">
            <a:avLst/>
          </a:prstGeom>
          <a:noFill/>
          <a:ln w="9525">
            <a:solidFill>
              <a:srgbClr val="86C592"/>
            </a:solidFill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5" cstate="print"/>
          <a:srcRect l="2086" t="15632" r="4055" b="13730"/>
          <a:stretch>
            <a:fillRect/>
          </a:stretch>
        </p:blipFill>
        <p:spPr bwMode="auto">
          <a:xfrm>
            <a:off x="3346271" y="5090159"/>
            <a:ext cx="4265021" cy="1650276"/>
          </a:xfrm>
          <a:prstGeom prst="rect">
            <a:avLst/>
          </a:prstGeom>
          <a:noFill/>
          <a:ln w="9525">
            <a:solidFill>
              <a:srgbClr val="86C59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72494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38364" y="31444"/>
            <a:ext cx="7786710" cy="1470024"/>
          </a:xfrm>
        </p:spPr>
        <p:txBody>
          <a:bodyPr>
            <a:normAutofit fontScale="90000"/>
          </a:bodyPr>
          <a:lstStyle/>
          <a:p>
            <a:br>
              <a:rPr lang="pt-B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Social: </a:t>
            </a:r>
            <a:br>
              <a:rPr lang="pt-B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Bem estar e Eficácia</a:t>
            </a:r>
            <a:br>
              <a:rPr lang="pt-BR" dirty="0"/>
            </a:br>
            <a:r>
              <a:rPr lang="pt-BR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/>
              </a:rPr>
              <a:t> 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49" name="AutoShape 1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1" name="AutoShape 3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881158" y="1857364"/>
            <a:ext cx="8501122" cy="30469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Serviço Social</a:t>
            </a:r>
            <a:r>
              <a:rPr lang="pt-BR" sz="2400" dirty="0"/>
              <a:t> é essencial para promover uma abordagem centrada no paciente no ambiente hospitalar, garantindo que as necessidades físicas, sociais dos pacientes sejam atendidas de maneira abrangente e integrada. 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Sua presença contribui para um ambiente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seguro,</a:t>
            </a:r>
            <a:r>
              <a:rPr lang="pt-BR" sz="2400" dirty="0"/>
              <a:t> mais humano, compassivo e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</a:rPr>
              <a:t>eficaz,</a:t>
            </a:r>
            <a:r>
              <a:rPr lang="pt-BR" sz="2400" dirty="0"/>
              <a:t> beneficiando tanto os pacientes quanto o hospital como um todo.  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D885F13-A4C9-467E-BF4F-B54A4700F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0" name="AutoShape 2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1" name="AutoShape 3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2" name="AutoShape 4" descr="data:image/png;base64,iVBORw0KGgoAAAANSUhEUgAAAjAAAAD+CAYAAAAkjD+CAAAAAXNSR0IArs4c6QAAIABJREFUeF7tnQmYFcW1x2tcUBBXcIkL4srOsEME45IoJlFUUFABtyyYmI1Ek2gCRkk0Rg36EvI0MW4MKCggaqKocYU81oFhxwUIiiu4G9znfadmaqjp6b733Jlmpvv2r7+Pb7j3nu6u+tXp6n+fOlVdYtggAAEIQAACEIBAygiUSHnLysoqN2zYkLKiU1wIQAACEIAABDJK4CkrYK6++urKyy67LKMMqDYEIAABCEAAAmkicM011xgETJpajLJCAAIQgAAEIGAQMDgBBCAAAQhAAAKpI4CASV2TUWAIQAACEIAABBAw+AAEIAABCEAAAqkjgIBJXZNRYAhAAAIQgAAEEDD4AAQgAAEIQAACqSOAgEldk1FgCEAAAhCAAAQQMPgABCAAAQhAAAKpI4CASV2TUWAIQAACEIAABBAw+AAEIAABCEAAAqkjgIBJXZNRYAhAAAIQgAAEEDD4AAQgAAEIQAACqSOAgEldk1FgCEAAAhCAAAQQMPgABCAAAQhAAAKpI4CASV2TUWAIQAACEIAABBAw+AAEIKAmsObld81v715q3t/yqdljl2bmsmFdTLsDd1fv31DDZevfNtdOXWY+/Phz0+ngPcyvzupqmjfbvqGHZf9qAhP/9aKZ/u8N9tPw4w4xZwxoa/9/5+Mvmvv/b4PZrsSYYV85xAz9StX3hW6ffv6F+eP0FWbu6k2m2Q7bmR8Oam8GdNq30MNgDwFLAAGTMUe4b/Z6M+nJdbbWx3TZ1/zktI6ZIrB03dvm91OXmf9+/Fmtem+/XYlpvdvOZmDP/c3Xex/ITTHEK7Z88rn5TdkSIyJmx+23M3IzEvHymxHdGo3XY4tfMRMeXG1LJwLq9xf2NPvt2bzJfPiDLZ+aK8qWmBdffb9WGUpKSsyuzXcw3Q7dy5xz3KFNWkYpmLTdwwteNrMWvWI2vfeR+fyLSuN8/ujO+5rTjmpjWu68g/n7rOfNg/NesnU5pe9B5lsDj7D/v3LSErP4xbfs/7sftpe5Yni3ejEXXr++a7FZ//oHdc5RrwOyU6YJIGAy1vx+B9WQjiit2PwbYFQdDt6npbl8WBezbxPeGJPI9+6n1pmpz643e7VsZm9st8563rz9wSdm6NFtzdnHHtIoRU5aBOa1t7eYX962yLzz4SeR9W+x0w7mom+2M1/p3DSRBhGc109bYd5896PIMvbvuI+59IzOkQKGCEyjuDcnKZAAAqZAYGk3R8BsfYJvu29L89tzu5tdmu9olq1729x4/0rz1vsf2yaWsPbPhnQyJWlv8JjKv+HND82Yuxab9/77qTn/a4eZU7/cxkx5Zp255+n1ZrcWO5px53Y3bfbeJaazpecwvoDZecftzS+HdjHdDtvLbH7/Y/OnmavMkrVVUYt99tjZ/PbcHvZvY24b3vjQXDl5idn83sdGokLtD9rdjPr6kUZ8/6NPPrdRFYnKfmmvFuaSIZ0iBUxjlplzQUBLAAGjJVUkdgiYugKmZfMdbevKGP8dj71g/7/37jubay7oYYeV2CAQRSBKwIi9DJOI6JN8IRmu+fFpHRs1CiNDfNfeu9wsfG6TLX6Pw1tZgSW5J1Fb1BASHgCBJBJAwCSxVbZhmQoRMJXGmLmr3jR3P73WvPbWFvPJZ1/Yp7i9d9/JHNtlP3N6/4Nr5T5cM2Wpmbdmkzli/93M6MEdzdRn1pv5azbZfBMJow/otI+54MQjau0j5/jXklfNtNnrzWtvf2QqK+Wb2luvI1ubX5/V1Y7jP7poo3ls8avmjXe2lmfPls3M8aX7mSED2ubNxfCHkFwExgmYJS++ZfNjPvr08zr5Fatfetfc/tjzZt1rH1gOckM6oFULc/axh5p+HfauidS88c5H5rI7Fpm33v/EDD6qjTmgdQtz26znbdKpyzlyiZJ77drMXHFON/PM8tfMo+Wv2OiG3Fz6tNvbfPfrR5rttisxk5540Ty97PUahif02N8MP+7QWjchuYne++x6+zQtQzrCUI6z317NzdnH1C7f8vVvm6unLLMsJYGyebMdzKQn15qNm/9roUud5NxdD9mzTjtoGTTkHFKHe55eW8N552bbmy5t9zTnfe1wc2DrFsYdW3xKknjHnF1qxEZyOp5c+pqZtXCjeWnThza64PJQ5MZ94YlH2EhR3FsuARPM97j4lPbmhO772yJIW9/26POm/IXN5v0tn9k2k3ocecBu5pxjD7WRErdpfCqsXr6AEn/4+RmdjVxLubYoAROV3JvPl2WYetQ32pm9dt2p5rSun5AySQ7eUR33qfntg48+M1OfWWeeXf66eefDT+330t8M6tfGfL3XAfa6K8Tf425vjpcsAgiYZLXHNi+NVsDITfqG6SusAAkTFVJQESq/Prur2X2XZrbcLtFPbhRy83g3JC+gb/u9bahakkBFqsjN/aH5L0eeQ44rne4vzuxsxk2uMJKEG7X5x46yySVg5q5+09wwbYVNTvUTRP+54GUbWpebZHCTeg7qd5A5/4TDrYjxb2j77tG8JmFS9nM5R64NZMhh1xY7huYmyFDDZ59X1gxpufO6811wwuH2K7lJjZ1YNbQTtkmHLzeQE3tU3Th9kSaCYOPmLXXYi9iUJ3VfxBTCoL7nmPzUWjNt9n9COTt2/rF9AfqXh1ZbERi1HfalXc2VI7oZJ1bjutByCRgRk7+6s9y8Ui0OnYARkXbDtOVGbtZhm9zYRejLDVs2jU+FHefhhRvNLf9cY3/av1UL87vzehgR+7m2KAGT7/tcvhxk7ycE+6JO6vnbuyvMy5uqxLS/ueG5PVo2K8jf42pnjpNMAgiYZLbLNiuVVsDM+PcGc9e/XrQ3N0lqHX16RztuLrMtRNi4TjlqpoJ0wmce3dYM7n+wWfDcJvM/M1fZKMIuO+9gxp5TamevyDGkg5eO/pD9WprLhnY10kHJMI50vrLJjVoEgogKmb4rT7WSNNr98FY2yiBJnSI6JIly1+ZVuRhSzqgtl4Ape2KtzQeQTcTZVed2twLhd3dX2JuNz+G5je+Za+9dZnMLRLBdNbLqvLmSOoMCRs4jgkTEhQggiS6Mn7GyZoaUiI9hxxxihvQ/2IiAEC4iovzhLSmfcOnQZndzxoCDTZt9Wpovvqi0ERn5J/YSqZCZQiIafQEg5z90v13NTwd3stxvnLHCLHx+s62/S+qU/6966d2CGDT0HCKgJAp0TNf9rIATn/3s8y/M5cO61ip/UMCIL5z25TbmmC772WiG3Aglovbypg9t3SWnqV/7vWO9tnIJmFUb3jHj7l5aEz0bc3ZXs8+ezc3YuxbbiJe0r0xHPv2og22Z7n5qrXlg7ku2zVrtupO5cmQ3c2DrXVQ+FVYp/1r3fWBbCJigL7/05oc110dw+CxMwMijgVzHs1e8bosns7fEL6W/kO8kmiuJ0HKNF+LvsTY2B0scAQRM4ppk2xZII2D80HdY6HnOyjfMjTNWWlHh30T8jmnE8YfZG6ps0jldWbbEJjTKDVuGLo4v/VKtm5EvhCRh9Nd3ltuogv99GBn/2H4SZSECpvlOO5inl71mbn3keXuzkTKe+9XDzOlHtalJapRO+AeDOpjjuu5Xc2gRFJI3I5tEOeSJOShgZCjgB6d0sMmbWz7+zEar/DY4tut+NjdCojd+XeSYPkP/ad4XgVH1lBvkZbcvsgz9NvLFxZf2am4TS1vtVhXel+EMyZn4+NPPrbD57Xnd7dCfK6+WQUPOIeUQQff9k9uHVi0qAhPF4a8PP2fFn2z+035cV1mUgBFhKWL0P29UTRfu3HZPK9yfWvqa+d9/rLEPBhLhGnNOqRVXsknUU6Zki/ARH/zeN6siZxqfyidgtDMO80Va5Dz+NRnly2LnsxdhKSJdtjAB4z/M+A8E2naK8nft/tilkwACJp3tVu9SawSM3xmEJbP6Hao/1BIVGo7qtPzhj7AIjHTy0ulJ5ydbWJ6DD6JQARMGUW4cMt1VbnY77rBdjfDKB9x16j4b6YivuaCnzSvxt1yJklEMfVEZrKeIlGlz/mPzldwaH/75ogRMrhwgf4aWE59aBrlERthvMgvMnSNfsmvUsUX8lT+/2cycu8G88Mr7ddb5ySdgJGfmyskVVjz4myySd/lZXW0eTtimmUYtwzey4J74gX9TP+uYQ4z8y+cbGp/KJ2AkonHFiG55Z9U1RMAEHzY0a8o4UemLZ8kDkoimRNHCtkL8PZ/P8nu6CSBg0t1+BZdeI2DyPeXGJWDkpnPrI8+Zf8yvekIObv7UU3k6vX7acpuTE7U1RMBIZ3nwPruYoUcfYnoc0cp29MEkzKjziuiRdVFO7nNgraflqIXW4hQw/jTZqPI1RMDIMf2FxzQMChUw/jnytWGUANLkUuWKwMQtYKIWRswl8oVDmG9EXW/5Lv57npZp7lWLVrbZZxebAyNDMLm2phIw/tBurmhRof6ejxG/p5sAAibd7Vdw6TUCxp+9sC0jMLJWhssHkOTCDz/6zIbRJdGy1xG1Z47IVNA/3Lfc/i4zGn44qIMNwcuNwt0U8t38BFauHJggTLmpSYKs5Ltocyg0N5s4BYyfvCpP2d87uZ2R5GG/HA0RMDtsv13BDAoVMP456hOB2fTexzWJnTLkdeHAI2wUTYY/fdaNOYQUdWFKLtgTFa/an+sTgSlk9WE/KV24SA5OhzZ7JFLAPLP8dXPT/SttlDVXBKZQfy+4g2SHVBFAwKSquRpeWI2A8fMtwnJgZLrqnx9YVaezKXQISTryPz2w2uxg80va2+TLqM0XHt/ofaBN8pQtjhyYXDNTrrtvuZGcH9nkvTAjjj80ZyM0toBxzHfacXs7U0umDMumyYHRDCEJm0IZFCpggucoNAdGhozc9PfgUElT5cBEOYm/1lAwB0amtougf/6V92qtG6PxqbDzySzAX9252CYxy9anXWtzyZDO9VoHptDIjJyvkCEkWS34qskV9iEmVw5Mof7e8B6TIySZAAImya2zDcqmETByWv9Jx599I2uByCwkWZZcnpa/fdKRNdM96ytggtO03fodMlPJrf/hP6FJOPw3w7uZZjtub+56/AW7LoxdR8NbCVUjhII38LB9/MiP/3Qv+TEb3vjAPDTvZbN0/dvmqpHd6kQ+GmMIyRcXJ/U6wHznpCONzACRJ/21r1W9n6chERgRF4UyqI+AEZEoL/mTJ/DgLCSZgSLr/kguyor179SIFVcvEWvu5ifROck3OWjvXWyC9X3PrrdRO9mSEIHx8778WUhSb1lTZdaijZaB32b1FTBSZ5laLlOp5ZhyXfVt19pccOLh1leFy3Mvv2smPbXOvrdJZnkVKlRyRRMLETDBITx/FpLMjJMZWhKxkvVh3AOFxt+3QRfKIRNEAAGToMZojKL4nUrY+dzsk08/+8JcOami5iYYtPWTXd3KnoUKGHlClCdnmaYbtckL5n51dqk5qHWL0JfmyX5yI5AOelsIGM1aNfLOpKvP72GnvmpuNnEOIUW9nFLaR/J4vqisfTOsj7golEF9zuG/pThs3SE3rCAC2kVb3E1+p2bb23f9zFv9Zh032q6kxEbp5JhJEDBSwFxr6sjvMlPtZ4M71azDo/GpqOtH6j5jzn9sLowTcmG2brHIphIwUib3nquw9XHc0KJ9KAh5GWuUvzdGn8o5mo4AAqbp2DfJmWXROOmkohan88efJaQtnd9Ty14zb777cc0KrxKRkfVd/BVopTK5VtiU9wzJirKy/ejUqunIbkEvWaVWEmAld0FuusH3yLjZDTL7QIYE5q9503bGbpXWzgfvYdesESGVa8aInFuGvyQ6IfX3V3LN1RhuReLpc/5jp8W6FYklb6fn4a3MWcceYsWLbG7VVFkfRmafyLo07jd3jqhVTeX3ME7yvUzvvmLiEju8IBEKedmkTM2VTW7qMjVXpp/LtscuO5qvdtvfvPLWf82/V75Ra0p01Eq2sp8cWxYLFM6yDo6sQyLnkq0QBvU9h4hQWf/ngbkbavxNIkBd2u5hhh93WM6VeMVX5Sn98cWvWlbiCzKz7bjSLxlZ30eGJtz0/TgvPL+9ZehDpkULu3ybtJks3Cf5VW7VYGm3Xke0NiO/elitVYM1PpXvfCKCJj+51i5l4Fb+FUYSsZIFIGWtISl/vhV35TzDjzvEDqfKlsuXZU0l9+Z7WZVa6pWvn5C1e+58/AUrZoSLCBeZ7i/DxgN7Vq3EW4i/5+PC7+kmgIBJd/ultvTyxO1W1g2bbuyvIuovqpbaClNwCEAAAhCIlQACJlacHExLwJ+i7OcCSG7J8xvfs5EIWdwqbPE07TmwgwAEIACB4iWAgCnetk18zW5/7AW7dHrUcJaMa8vMCckHyPUG3cRXlAJCAAIQgEDsBBAwsSPlgFoCklfxZMWr5uEFW98gLPuKWJE8m1O/fJD5cod9bBSGDQIQgAAEIOATQMDgD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OADEIAABCAAAQikjgACJnVNRoEhAAEIQAACEEDA4AMQgAAEIAABCKSOAAImdU1GgSEAAQhAAAIQQMDgAxCAAAQgAAEIpI4AAiZ1TUaBIQABCEAAAhBAwCTUB7Zs2WJGjx5tbrnlFlvC0tJSM2XKFNOuXTv7ec2aNWbYsGGmX79+Zvz48aZ58+YJrQnFggAEIAABCMRPAAETP9NYjjhp0iRz3XXXWdHSunVrM3z4cNO/f38zZswYI7+NGDHCnmfUqFEImFiIcxAIQAACEEgTAQRMQlvLiZTZs2eb9u3b1xIw48aNMy1btjSzZs0ybdu2RcAktA0pFgQgAAEIbDsCCJhtx7ZBRw4OIQUjLZs3b7aiBgHTIMzsDAEIQAACKSWAgElowzmBIlEWt5WVlVnRIhsCJqENR7EgAAEIQKBRCCBgGgVz4SeRYaI5c+bYfJcWLVrYhN7169fbz61atULAFI6UPSAAAQhAoIgIIGAS2phhAkaK6mYcEYFJaMNRLAhAAAIQaBQCCJhGwVz4SYJDSP40ahE3Y8eOrXVQSfaVWUpsEIAABCAAgSwQQMBkoZWpIwQgAAEIQKDICCBgiqxBqQ4EIAABCEAgCwQQMFloZeoIAQhAAAIQKDICCJgia1CqAwEIQAACEMgCAQRMFlqZOkIAAhCAAASKjAACpsgalOpAAAIQgAAEskAAAZOFVqaOEIAABCAAgSIjgIApsgalOhCAAAQgAIEsEEDAZKGVqSMEIAABCECgyAggYBQN2vuhVQqrbJosOLlDNitOrSEAAQhAoEkJIGAU+Hs/tNIYU2KMqeRvgMOCkzsqCGICAQhAAAIQiJcAAkbBUyIwyJdw+UYERuFAmEAAAhCAQOwEEDAKpL0fXEkAJkLBLTiFCIzChTCBAAQgAIGYCSBgFEBlCKnElJhKU8nfAAeGkBQOhAkEIAABCMROAAGjQEoEJjr1hwiMwoEwgQAEIACB2AkgYBRI+9gkXre5sRQ+C4H5JPEqPAgTCEAAAhCImwACRkG094MrmH0Ukca84JROCoKYQAACEIAABOIlgIBR8OxDEm9kEvN8kngVHoQJBCAAAQjETQABoyAqEZitk3BcMq+bVpztz0RgFA6ECQQgAAEIxE4AAaNASgQmegSNCIzCgTCBAAQgAIHYCSBgFEhrR2BYj9dfj5gIjMKBMIEABCAAgdgJIGAUSPvYJF62MALzSeLFMSAAAQhAoAkIIGAU0BEw0ZAQMAoHwgQCEIAABGIngIBRIPUFTNQ7kdxhsvY7AkbhQJhAAAIQgEDsBBAwCqR9HljuTSMuMaayks/VSm3+oM4KgphAAAIQgAAE4iWAgFHwJAKzFVIwwkQERuFAmEAAAhCAQOwEEDAKpLUjMIZpSN40JCIwCgfCBAIQgAAEYieAgFEg7fvgcl4lEPEqgXmnMISkcCFMIAABCEAgZgIIGAVQG4FhCyVABAbHgAAEIACBpiCAgFFQr4rAsIURIAKDX0AAAhCAQFMQQMAoqPd5YJkpMfLOIzf5qJLP1TyIwCgcCBMIQAACEIidAAJGgbSvm0btbJ2S4bMhAqNwIEwgAAEIQCB2AggYBdKqCAyTj/x3IDke8wd1URDEBAIQgAAEIBAvAQSMgmffB5ZFz0IqqV7YLkriFPnv8xAwCg/CBAIQgAAE4iaAgFEQrRIwbGEEEDD4BQQgAAEINAUBBIyCem4B4wZTog5U3L8jYBQOhAkEIAABCMROAAGjQNpn5lIjI0FV05BKTGVlJZ+recw7tauCICYQgAAEIACBeAkgYBQ8+85cGvLyRvdSx6iXO2bjdwSMwoEwgQAEIACB2AkgYBRI+8ysqF73xa3/wt+qdXEqzfxTSxUEMYEABCAAAQjESwABo+DZd2ZFxCwkt3PYBGMZYyn+34nAKBwIEwhAAAIQiJ0AAkaBtM/9S3iZY8Q08fmndVMQxAQCEIAABCAQLwEEjIKnL2Dc0IlLisn6ZwSMwoEwgQAEIACB2AkgYBRI+8yQCAxbGIH5pxOBwTMgAAEIQKDxCSBgFMwRMNGQEDAKB8IEAhCAAARiJ4CAUSDtPb2ct09HvI17weDuCoKYQAACEIAABOIlgIBR8OwzffFWq+DCuhn/PB8Bo/AgTCAAAQhAIG4CCBgF0d7Tyqtydt3mZk3z2SwY3ENBEBMIQAACEIBAvAQQMAqefaaXK6yyaTIfAZPNhqfWEIAABJqYAAJG0QC9py1SWGXTZMGQntmsOLWGAAQgAIEmJYCAUeBHwERDQsAoHAgTCEAAAhCInQACRoG0930LFVbZNFlwRq9sVpxaQwACEIBAkxJAwCjwI2ByRGAQMAoPwgQCEIAABOImgIBREO1174Iaq4zPmq55I5IDsvDM3gqCmEAAAhCAAATiJYCAUfDs7QkYhXmmTBYgYDLV3lQWAhCAQFIIIGAULdFr6nz37kb+uhBU9d+FQ/soCGICAQhAAAIQiJcAAkbBUwRMSYkxbv26ykrD52oeC89EwChcCBMIQAACEIiZAAJGAbTXlHlEXgKRF5cMs3BYXwVBTCAAAQhAAALxEkDAKHj2mjpPYZVNk4VDETDZbHlqDQEIQKBpCSBgFPx7TpnLq5A8Tv6roBYO66cgiAkEIAABCEAgXgIIGAXPXlPmKqyyaYKAyWa7U2sIQAACTU0AAaNogZ73/J/CKpsmi876cjYrTq0hAAEIQKBJCSBgFPhFwEgOq9v8IRT5LsufFyJgFB6ECQQgAAEIxE0AAaMg2vPuf2+1svOpRbJUbxn/vOjsoxQEMYEABCAAAQjESwABo+ApAsbplJKSElNZWWnq/q3SNVn7HQGjcCBMIAABCEAgdgIIGAXSHpPnWAGzdSU7U2tdGLewXRZ/X3ROfwVBTCAAAQhAAALxEkDAKHj2nDyHhewiBBwCRuFAmEAAAhCAQOwEEDAKpD0mzzYlpsRUmkr+BjiUnzNAQRATCEAAAhCAQLwEEDAKnj0nz649ZhQ1VpTB7xchYBQehAkEIAABCMRNAAGjINpj0rMIGPfyo8Df8uFHKwhiAgEIQAACEIiXAAJGwVMEDENI4UNoCBiFA2ECAQhAAAKxE0DAKJD2KHumOgLjjLO8dJ0w2Fr/8hFEYBQuhAkEIAABCMRMAAGjANqjTIaQ2MIIIGDwCwhAAAIQaAoCCBgF9e4Tn2YIKWIW1uKRxygIYgIBCEAAAhCIlwACRsGzx8Sntybx1rw6oHphlIx/LkfAKDwIEwhAAAIQiJsAAkZBtPtdT1ctZOdkjJcCY2VMhj8TgVE4ECYQgAAEIBA7AQSMAmlVBIYtjAARGPwCAhCAAASaggACRkG9+11PKayyabL43GOzWXFqDQEIQAACTUoAAaPA7wsY90ogt1vWPyNgFA6ECQQgAAEIxE4AAaNA2v3OJxVW2TRZfN5x2aw4tYYABCAAgSYlgIBR4EfARENCwCgcCBMIQAACEIidAAJGgbTbHU9EvAmoanKSm4SUxb9Lzj9eQRATCEAAAhCAQLwEEDAKnt3veEJhlU2TxQiYbDY8tYYABCDQxAQQMIoG6Hb7vwi1RISallzwVQVBTCAAAQhAAALxEkDAKHiKgJEFd90mC9fxuYrG4vMRMAoXwgQCEIAABGImgIBRAO122+M1K/Fac15GXcNjyQVfUxDEBAIQgAAEIBAvAQSMgme32x9XWGXTBAGTzXan1hCAAASamgACRtEC3W57TGGVTZMlF56QzYpTawhAAAIQaFICCBgFfgRMNCQEjMKBMIEABCAAgdgJIGAUSEv//qjCKpsmFd86MZsVp9YQgAAEINCkBBAwCvwiYLxJSHX2COb0Bg2K+fclCBiFB2ECAQhAAAJxE0DAKIiW3jprq1XW394YqH/FtwcqCGICAQhAAAIQiJcAAkbBUwSMrPvi1n/hb9U6OMIBAaNwIEwgAAEIQCB2AggYBdLSvz3CSrwRK/FWfOckBUFMIAABCEAAAvESQMAoeEYKGLdv1FscM/B7xbcRMAoXwgQCEIAABGImgIBRAO36t4dNiffe6UpTyedqHhXf+bqCICYQgAAEIACBeAkgYBQ8S//2sGEMKXwMCQGjcCBMIAABCEAgdgIIGAXSrn/9p2fFNKSql0FVbUu/+w0FQUzQOzXrAAATk0lEQVQgAAEIQAAC8RJAwCh4ioDZGn8oMVVDSO6djtn+jIBROBAmEIAABCAQOwEEjAJp11v+wRCSJ9m2vo670iwd9U0FQUwgAAEIQAAC8RJAwCh4+gJGknklAuNyYkpKSkylLIhSfYPP2u8IGIUDYQIBCEAAArETQMAokHa5+aFas478CISs6CYCxp+llKXfl150soIgJhCAAAQgAIF4CSBgFDy73vzQ1qVnWZK31pLECBiFA2XcZM2aNWbYsGGmX79+Zvz48aZ58+Zm8+bNZvjw4WbWrK2v6SgrK7PfsUEAAhDQEEDAKChVRWBqxVX4XM1jGREYhQdl12TSpElmxIgRFsCoUaPqCJgxY8aY/v37ZxcQNYcABOpNAAGjQGcjMGyhBIjA4Bi5CIwbN860bNnSRlratm2LgMFdIACB2AggYBQou/zvA9VJus7YJe3yedn3TlEQxCTLBNxwUZiAcUNIpaWlZsqUKaZdu3ZZRkXdIQCBAgggYBSwRMBUzS6KWo+3Kok3i78jYBQOlHGTMAHjI8n3e8bxUX0IQCCCAAJG4Rpd/iIRGLYwAsu+PwgwEMhJIJ9A2bJlixk9erRZv369kZyZVq1aQRQCEIBAXgIImLyIjEHARENCwCgcKOMm+QSM+12SeSWplw0CEICAhgACRkGp84SZzDqKmIW1/OJTFQQxySoBSeIdO3ZsrerPnj3bfh4wYEDN9/4Mpayyot4QgEBhBBAwCl5dJsxUWGXTZBkCJpsNT60hAAEINDEBBIyiATr/+f6a7F23jp0LyWT98/IfnKYgiAkEIAABCEAgXgIIGAXPLk7ARNkGZ1UH7Yr492UXI2AULoQJBCBQJASCq0hfddVV5G41UdsiYBTgO/9pRlUExm0sA1PDY/kPTlcQxAQCEIBA+gm4GXNSE3ktRnl5uc3lkrwuVpRu/PZFwCiYd/7zDIVVNk0QMNlsd2oNgSwScNGXkSNH2vd2ufd8XXrppbzHqwkcAgGjgN75T9MVVtk0Wf7DwdmsOLWGAAQyRyA45Z8lAJrWBRAwCv4ImGhICBiFA2ECAQgUDYE5c+bUWgJAKsab1JumeREwCu6d/mdajVXUW6mdQdZ+X/GjIQqCmEAAAhAoPgJuCGnChAnkwDRB8yJgFNA7ewJGYZ4pk+UImEy1N5WFAAS2EpCFGiUiwyswmsYrEDAK7p1uui/qLY6Z/37Fj89QEMQkCQR6P7Sy6nWklZXGyAJG7vWjfDYLTumYhCaiDCkg4K8uPXDgQMRLE7YZAkYBXwQM/X34/W45AkbhQckw6WMFDFsYgfknI2DwDAikjQACRtFinW68N/ORlqiXQa34yZkKgpgkgUCfB1ckoRiJLMP8UzolslwUCgIQiCaAgFF4R6SAcfu6he2CfzPw+4ofI2AULpQIkz4PLjclpsRUmkpPj/JZeMw/pXMi2ohCQAACegIIGAWrTjdO9axc7oD7KtufV/xkqIIgJkkg0OeBZbUCaRnQ17aKmueL+YO6JKGJKAMEIFAAAQSMAhYCRm4B4YINAaNwoISY9J25NCElSV4x5p3aNXmFokQQgEBOAggYhYN0HD9FYZVNk5Wjh2Wz4imsde/pi20yupt0xN+qyVjCYcHg7ilsUYoMgWwTQMAo2l8EzNZ3OdYdMnI5BVWHytbvKxAwCg9KhknvaYuSUZAElmLBkJ4JLBVFggAEchFAwCj8o+Mf7/GESdRau9n8fuVPz1IQxCQJBHpNnc9suojLdOHQPkloIsoAAQgUQAABo4AlAqZm9kZJiamslFkc1bM3Mv4ZAaNwoISY9JoyNyElSV4xFg7rl7xCUSIIQCAnAQSMwkE63nB3dATGDaJHLZRS5L+v/NnZCoKYJIFAj8lzorw089+Xn9M/CU1EGfIQ6P1gYDHG4Ih9cP8M/Z7F1aQRMIouwwoYsh9Dsz8RMAoHSohJj7JnGUKKGEIqH3F0QlqJYuQiwGKM0XSyuBgjAkbRX3S4YXL1kJHr/90QEp9XEYFReFAyTLrf9VQyCpLAUiw+99gElooiBQn0fWB59UKMbgFG/lZNIikx8wZlbzFGBIyij+h4w+TqIaQoY7dUVvZ+JwKjcKCEmHS/4wkiMBERmMXnH5+QVqIYuQj0nVkRvTJh1IqFGfl+3qmlmXMeBIyiyTtcPykiB8btrFnrM6znTP/+qy45R0EQkyQQKL3tscznukTNFay48IQkNBFlyEPALgXAAkahKQ1ZXAoAAaPoMkTAVM06Ysio6gawdQgNAaNwoISYlN46KyElSV4xKr49MHmFokR1CPSaOo8ITMTz8sKhfTPnMQgYRZN3uE4iMGxhBFZdOhwwKSHQ9a//TElJG7+YS7/7jcY/KWcsmEDPybMJwFSGzylZdM6AgnmmfQcEjKIFfQGT7Vc31l1nGAGjcKCEmHS9+aGElCR5xVh60cnJKxQlqkOgx8SnGUKKGEIrH3lM5jwGAaNo8vZ/KCN3IOKtvqt/PkJBEJMkEOg8YSZ+HOHHyy8+NQlNRBnyEOh2++MMIUUMIS254GuZ8x8EjKLJO/yhTGGVTZNVCJjUNHznP89ITVkbu6DLf3B6Y5+S89WDQOmtjyBgIgRMxbdPqgfRdO+CgFG0X/trJ7KOXcRbjFf/YqSCICZJINDppvuSUIxElmHFj89IZLkoVG0CMgxqX+XiXuHC3xoeWRwGRcAoeogO106sSv6I2rK7DIxZ9XMEjMKFEmHS6capVeUI+iufzYrRQxPRRhQiN4EuE+4nAhMRgVl28WmZcx8EjKLJ2197l8Iqmyarf3FuNiuewlp3uOFucmAicmBYUTodDt3ppnsRMBECZsWPz0xHI8ZYSgSMAqYvYKIWwnKHydrvCBiFAyXEJHQ5gAy97C60Garrz2y6hDhpnmJ0/OM9zEKKmIW08qdnpaMRYywlAkYBs/3v71RYZdNk9S/Py2bFU1hrIonRjYYQT4dDd/jDRNaBiVgHJovD+bELmEmTJpkNGzak42qglBCAAAQgAAEIJJZAmzZtzPDh4Qumxi5g5ICXXXZZYmFQMAjkI4AP5yPE72kggB+noZUoYz4CufwYAZOPHr9njgAdf+aavCgrjB8XZbNmrlIImMw1ORVuCAE6/obQY9+kEMCPk9ISlKMhBBpVwMyePdsMGJC9l0o1pIHYN1kE8OFktQelqR8B/Lh+3NgrWQRy+XHsQ0jJqjqlgQAEIAABCECgGAkgYIqxVakTBCAAAQhAoMgJIGCKvIGpHgQgAAEIQKAYCSBgirFVqRMEIAABCECgyAkgYIq8gakeBCAAAQhAoBgJIGCKsVWpEwQgAAEIQKDICSBgiryBqR4EIAABCECgGAkgYIqxVakTBCAAAQhAoMgJZF7AzJkzp9bCe7JoTo8ePczo0aNt048fP940b97c/t/Z+ja33HKLueqqq8yYMWOsjbzMcuLEifbv6tWr7bHFvn///jW/jxgxwv6/tLTUTJkyxbRr185+3rx5s31p1axZs0xZWVnoC6zWrFljhg0bZioqKsyoUaNCyyfHcvuPGzfOjB07tpYbS3lkCy446B/PnefSSy+tKUcYK1cvTdmL/FpqsuqJrwV9Sl6A5vvw9ddfH+oH0n5hbR38LsqPXPtL5YM27roIO/6WLVts+YLXTxhE3+eD100h/u1fp7mut7DyNlnjNvDEUW0ihw1yle+kD5C+7Fvf+pbth4Kb68uCfcHAgQNtn9eqVavQ47r+KOqcV199tbn88sutP/ib33dKXeS87jx+nxzsS/1jBMsqv/m+4PddYfV94oknIq8dZ++uQZ+DuyaCZfbrsWnTpoL68zC/Pemkk2ruGw1pL7+vd8fJ1c7BurvP7j4in8Puo1Gs6uPqmRYwrnHcxSWdqnT0F154oe2MZdMIGP/iySVgXMO5i1IunL/85S/mkksusSJJyiPnbdu2bZ1zu8Z1HUD79u2tQPIFkOwrx3799deNc8awi96/8P2yiHiSc0ud5Y3iIpTccaJYff/737edlqbs9XFQ9slNIMqnLr74YntDcD4sfu13pGGdqN+BhQmYqP1btGhhO6q5c+fW8cfjjz/etG7dupYvuZvnj370Iyvily5dWuumFHbz8W84Ura///3v5sorr7TXa/AGEebf/sOHE11RPlsMAsYJxPXr19cRFv369Qu9xsPqHdZ/BH3Oncu1v/D3+w7fPswXxN4dw+9zg+cJK4t8t3HjRiP1HDlyZOhDX1jbR11VUeeI8n3p+1zZd9ttN/Poo4+aCRMm1Dyw5jueEzDa/tz5dtR9Io72CgoTd48ItrM8eDuBHHxIl2MMHjy4joDJxao+fX1mBUzYBe4Ahl1MwU7RRWnWrVtnBcOQIUPsk0uUgBEH9QWCi+r4jeZEk3T6cgPyxUlQwJx33nn2CcldtK7zEUEhoqhQAROsn9/ROEf0O8Ogs2nKXh8HZZ9oAu7J0YlO36eCPuzf6J3gcO3pOlGtgAnuHxZp9EsddmOU6+TZZ581F110kTn//PNrdfr5rsPgNaMRMMGboRwjymeLQcAEHzgcM6nztGnTbN8SFBph+wRviFE+5+/bq1evyIef4G+52jqXD4twcGWRfleiJCJk/AdOd+w4BUzQ913EScT4tddea26++WZzwAEH1ETktQJG25/n8lv3m3891Ke95Dj13c+/NsPuo3JtRbGqT1+fWQFTSOefawhJnFU2GaYRFSo3hbAhJCcInNAJNpYrjwgSFxIMe6LwO9e1a9fWXLTTp0+355WLWcSPL2D8ISQX3isvL68zvOUf2+9oXHnCbpS+s+cre30clH2iCbj2CvOpsM4/zA/Et+szhOQPN0aFxKXkck0En7pd2eTakeijRG/8Tj8o1sN82Z0/ODQW9G93rKjh2jCfLQYBEybYhEVYNESGo93mP0mH3RCjfM7/fujQoXkjMMFzRg3b+74lD2b+zVn+7x70RIRHPfQFh0FyDTdFCY6oa8cxdX3+I488UtP/i7jRChjxcU1/nu8+ETxffdpL6qTZ79BDDzXXXXedFcNyjbv0B9lfRjXCIjD+A36QVX36egRM9ZBJrqfXfAJGoh4uuiIXooiJYA5MPgHjX4zB/AW/bH7nKoJCLto77rijRvkHOw/tEJLvtHIxFSJgtGWvj4OyT3wCxnX+0nFIzoy7WWkFTNT+uXITwgSMO58LtUf5aK7cGaEiT9uaIaSway+XzwaHT9Pog4UIGLneox5SGnJDDBNGUeIwKuqdS8C44aOwIW+/zeKMwASvHV+My8Nj8FyFCBhNf56vr21Ie4VFYIMPR76w8QWMy+P02zcoYKRN/IeVQtol6hrMrICJawjJPTm6DkPGft955506AibXEJKf0BhsqOATke8gfvKWe6qQ/f3x50IEjO9Q2iGkQsqexhtBkstcSBTRv9FLnURwSy6IdLphT1u5cmCC+4fdLKN8Sc7rxs2DbIOJ62H1yzes4I6Z60bihgGCCaNREaMk+0BU2aJuDrmGkKQd3RO1uyFFDSE53wnyljaMGiYKPiSJL7gtTMDkams/+dVnEEyild8KuVHmExxB3w9Gd1xZ/AihG7ILY+oP3+brz50giPJbaZO42stde7naWQSXTATxr9tcAsZF/YM+G5yMUsj1llkBI5Bcx9uQJF4nYPwbubuIgrkBwYQnl8Q7aNAgI2OghSjgYFjdOUHw6VErYII3i+BxolideOKJduaCpuyFOCa2OgJRPqVJ4nUdq4v4+TlOwZtZ0I/8G6ELH7tryiV1uxl4vhh2nbTfMeYSYmF+F5xdpcmByZWj4d9Y5YkzGMXUtUSyrBxTv02CQjUoUsOEbK4hlWByZ66cKkenkAhMriReiYQExVZU1ClOAeOGhdy1M3Xq1DpJ5P61IQLFv8kHhUHYg4IMV4X152HCMNhmcbZXsG8JPvSHJe/nEjBh0VKflRN4hVxJmRYwvjp30IJTpN33MgtCkmtdp+zGbP2xe3ehRAkYXzTJ/13UZOHChXUuxqgIUdDhg4l3UReE7xRR06iDMz38SE4UK+m0gh1JruhWIc6JrY6Adhp1MH/A71jDImm5prAG/S5sf3cd+E+Z7qktLNci+KQafLr3aWiXCQibZde3b19z00031UqS931WZjfJDSRXboiuZZrWKmx6cNTTskRDwq7bqAegYBQt3xIMQQHjs5V9w6ZRB3NVXFlkBpr8XzY/aTcqbyMsShKcUu/Kly8C44tzSdidMWNGTSQz6K+OdfD8uVjl6s/l+Pn62mCekF+vfDlwYf6eq52jju3azU+FcFPzc0V0/Iic9srJvIDRgsIOAhCAAAQgAIHkEEDAJKctKAkEIAABCEAAAkoCCBglKMwgAAEIQAACEEgOAQRMctqCkkAAAhCAAAQgoCSAgFGCwgwCEIAABCAAgeQQQMAkpy0oCQQgAAEIQAACSgIIGCUozCAAAQhAAAIQSA4BBExy2oKSQAACEIAABCCgJICAUYLCDAIQgAAEIACB5BBAwCSnLSgJBCAAAQhAAAJKAggYJSjMIAABCEAAAhBIDgEETHLagpJAAAIQgAAEIKAkgIBRgsIMAhCAAAQgAIHkEEDAJKctKAkEIAABCEAAAkoCCBglKMwgAAEIQAACEEgOAQRMctqCkkAAAhCAAAQgoCSAgFGCwgwCEIAABCAAgeQQ8AXMk8aYY5NTNEoCAQhAAAIQgAAEIgk89f/8T7/2CKYG7QAAAABJRU5ErkJggg==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18281" t="23125" r="42343" b="51250"/>
          <a:stretch>
            <a:fillRect/>
          </a:stretch>
        </p:blipFill>
        <p:spPr bwMode="auto">
          <a:xfrm>
            <a:off x="1524000" y="1928802"/>
            <a:ext cx="714606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3809984" y="4500570"/>
            <a:ext cx="4572032" cy="1293806"/>
          </a:xfrm>
        </p:spPr>
        <p:txBody>
          <a:bodyPr>
            <a:normAutofit fontScale="90000"/>
          </a:bodyPr>
          <a:lstStyle/>
          <a:p>
            <a:pPr algn="ctr"/>
            <a:br>
              <a:rPr lang="pt-BR" dirty="0">
                <a:solidFill>
                  <a:schemeClr val="accent3">
                    <a:lumMod val="50000"/>
                  </a:schemeClr>
                </a:solidFill>
                <a:latin typeface="Segoe Script" pitchFamily="66" charset="0"/>
              </a:rPr>
            </a:br>
            <a:r>
              <a:rPr lang="pt-BR" sz="6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66" charset="0"/>
              </a:rPr>
              <a:t>Obrigada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Segoe Script" pitchFamily="66" charset="0"/>
              </a:rPr>
              <a:t> </a:t>
            </a:r>
          </a:p>
        </p:txBody>
      </p:sp>
      <p:pic>
        <p:nvPicPr>
          <p:cNvPr id="9" name="Imagem 8" descr="0caffa8c-b71e-4a7c-a4f4-9497a632a05d.JPG"/>
          <p:cNvPicPr>
            <a:picLocks noChangeAspect="1"/>
          </p:cNvPicPr>
          <p:nvPr/>
        </p:nvPicPr>
        <p:blipFill>
          <a:blip r:embed="rId3"/>
          <a:srcRect l="32812" r="27344"/>
          <a:stretch>
            <a:fillRect/>
          </a:stretch>
        </p:blipFill>
        <p:spPr>
          <a:xfrm flipH="1">
            <a:off x="8882050" y="1928802"/>
            <a:ext cx="1785950" cy="2218766"/>
          </a:xfrm>
          <a:prstGeom prst="rect">
            <a:avLst/>
          </a:prstGeom>
        </p:spPr>
      </p:pic>
      <p:pic>
        <p:nvPicPr>
          <p:cNvPr id="11" name="Imagem 10" descr="IMG_17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4430" y="1928803"/>
            <a:ext cx="1928826" cy="222775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D664C0E-14F5-4C62-B52A-ECCD564B1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227687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27648" y="4005064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03/12 – Ação do Dia Internacional da Pessoa com Deficiência 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B21652C-228A-4CA5-9ABC-BB4F12B215F3}"/>
              </a:ext>
            </a:extLst>
          </p:cNvPr>
          <p:cNvSpPr txBox="1"/>
          <p:nvPr/>
        </p:nvSpPr>
        <p:spPr>
          <a:xfrm>
            <a:off x="479376" y="5301208"/>
            <a:ext cx="97930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>
              <a:solidFill>
                <a:srgbClr val="006A6B"/>
              </a:solidFill>
              <a:latin typeface="Trebuchet MS" panose="020B0603020202020204" pitchFamily="34" charset="0"/>
            </a:endParaRPr>
          </a:p>
          <a:p>
            <a:r>
              <a:rPr lang="pt-BR" dirty="0">
                <a:solidFill>
                  <a:srgbClr val="006A6B"/>
                </a:solidFill>
                <a:latin typeface="Trebuchet MS" panose="020B0603020202020204" pitchFamily="34" charset="0"/>
              </a:rPr>
              <a:t>Por meio de um jogo rápido e interativo, a equipe apresentou aos colaboradores os principais símbolos de acessibilidade de forma leve e educativa.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C8A77C-5A8B-4220-9185-DF94D66B2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8" t="7749" b="7013"/>
          <a:stretch/>
        </p:blipFill>
        <p:spPr>
          <a:xfrm>
            <a:off x="983432" y="1345094"/>
            <a:ext cx="2931790" cy="362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C4CF2D7-6AE5-4AEA-9E61-6E560A9F1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01" b="1"/>
          <a:stretch/>
        </p:blipFill>
        <p:spPr>
          <a:xfrm>
            <a:off x="7095337" y="1333954"/>
            <a:ext cx="3232127" cy="369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3D9920D-7185-46A4-9EB2-6AE909BCB8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72" b="13250"/>
          <a:stretch/>
        </p:blipFill>
        <p:spPr>
          <a:xfrm>
            <a:off x="4281143" y="1333954"/>
            <a:ext cx="2448272" cy="362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66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911424" y="1268760"/>
            <a:ext cx="108615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Samara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Camila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 Fluxo do Paciente – Dr. Felipe e</a:t>
            </a:r>
            <a:endParaRPr lang="pt-BR" sz="2400" dirty="0"/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Estrutura do Serviço Social – Lara / Ana Paula</a:t>
            </a:r>
          </a:p>
          <a:p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495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DE61AB-F1AA-493B-AC1F-324D323BF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265" y="804218"/>
            <a:ext cx="9059441" cy="24807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5F56A63-D04F-484C-B9C8-7D5626E43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29000"/>
            <a:ext cx="9069663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4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3397BA0-61D0-4ADC-A24F-181D45A17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347" y="778833"/>
            <a:ext cx="9009888" cy="243414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590D012-8CEF-4311-89A8-175691FAB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347" y="3417916"/>
            <a:ext cx="9009888" cy="24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35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a 1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487B78"/>
    </a:accent1>
    <a:accent2>
      <a:srgbClr val="487B78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10989</TotalTime>
  <Words>1718</Words>
  <Application>Microsoft Office PowerPoint</Application>
  <PresentationFormat>Widescreen</PresentationFormat>
  <Paragraphs>414</Paragraphs>
  <Slides>59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72" baseType="lpstr">
      <vt:lpstr>Arial</vt:lpstr>
      <vt:lpstr>Arial Rounded MT Bold</vt:lpstr>
      <vt:lpstr>Bahnschrift Light SemiCondensed</vt:lpstr>
      <vt:lpstr>Britannic Bold</vt:lpstr>
      <vt:lpstr>Calibri</vt:lpstr>
      <vt:lpstr>Myriad Pro</vt:lpstr>
      <vt:lpstr>Roboto Condensed</vt:lpstr>
      <vt:lpstr>Roboto Condensed Light</vt:lpstr>
      <vt:lpstr>Segoe Script</vt:lpstr>
      <vt:lpstr>Segoe UI</vt:lpstr>
      <vt:lpstr>Trebuchet MS</vt:lpstr>
      <vt:lpstr>Wingdings</vt:lpstr>
      <vt:lpstr>Tema do Office</vt:lpstr>
      <vt:lpstr>Relatório Gerencial Conselho Gestor Novembro de 2024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Evolutivo NPS Internação 2023 vs. 2024:</vt:lpstr>
      <vt:lpstr>Apresentação do PowerPoint</vt:lpstr>
      <vt:lpstr>Evolutivo NPS Ambulatório 2023 vs. 2024: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Social</vt:lpstr>
      <vt:lpstr>Apresentação do PowerPoint</vt:lpstr>
      <vt:lpstr>Serviço Social</vt:lpstr>
      <vt:lpstr>ASSISTENTE SOCIAL</vt:lpstr>
      <vt:lpstr>ASSISTENTE SOCIAL</vt:lpstr>
      <vt:lpstr>Serviço Social</vt:lpstr>
      <vt:lpstr>Apresentação do PowerPoint</vt:lpstr>
      <vt:lpstr>Apresentação do PowerPoint</vt:lpstr>
      <vt:lpstr>Apresentação do PowerPoint</vt:lpstr>
      <vt:lpstr>Apresentação do PowerPoint</vt:lpstr>
      <vt:lpstr>ANÁLISE DA DEMANDA SOCIAL</vt:lpstr>
      <vt:lpstr>Principais solicitações de pareceres:</vt:lpstr>
      <vt:lpstr>Apresentação do PowerPoint</vt:lpstr>
      <vt:lpstr> </vt:lpstr>
      <vt:lpstr> Serviço Social:  Bem estar e Eficácia  </vt:lpstr>
      <vt:lpstr> Obrigada 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Danubia Nascimento Brandao</cp:lastModifiedBy>
  <cp:revision>1055</cp:revision>
  <cp:lastPrinted>2018-08-09T22:48:05Z</cp:lastPrinted>
  <dcterms:created xsi:type="dcterms:W3CDTF">2016-01-13T11:44:51Z</dcterms:created>
  <dcterms:modified xsi:type="dcterms:W3CDTF">2024-12-19T14:24:42Z</dcterms:modified>
</cp:coreProperties>
</file>