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3" r:id="rId2"/>
    <p:sldId id="284" r:id="rId3"/>
    <p:sldId id="302" r:id="rId4"/>
    <p:sldId id="296" r:id="rId5"/>
    <p:sldId id="295" r:id="rId6"/>
    <p:sldId id="337" r:id="rId7"/>
    <p:sldId id="2147472409" r:id="rId8"/>
    <p:sldId id="2147472410" r:id="rId9"/>
    <p:sldId id="2147472411" r:id="rId10"/>
    <p:sldId id="2147472412" r:id="rId11"/>
    <p:sldId id="2147472403" r:id="rId12"/>
    <p:sldId id="2147472413" r:id="rId13"/>
    <p:sldId id="308" r:id="rId14"/>
    <p:sldId id="306" r:id="rId15"/>
    <p:sldId id="318" r:id="rId16"/>
    <p:sldId id="2147472414" r:id="rId17"/>
    <p:sldId id="319" r:id="rId18"/>
    <p:sldId id="330" r:id="rId19"/>
    <p:sldId id="320" r:id="rId20"/>
    <p:sldId id="329" r:id="rId21"/>
    <p:sldId id="336" r:id="rId22"/>
    <p:sldId id="304" r:id="rId23"/>
    <p:sldId id="316" r:id="rId24"/>
    <p:sldId id="315" r:id="rId25"/>
    <p:sldId id="332" r:id="rId26"/>
    <p:sldId id="2147472415" r:id="rId27"/>
    <p:sldId id="2147472416" r:id="rId28"/>
    <p:sldId id="2147472417" r:id="rId29"/>
    <p:sldId id="2147472418" r:id="rId30"/>
    <p:sldId id="294" r:id="rId31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1419" autoAdjust="0"/>
  </p:normalViewPr>
  <p:slideViewPr>
    <p:cSldViewPr>
      <p:cViewPr varScale="1">
        <p:scale>
          <a:sx n="104" d="100"/>
          <a:sy n="104" d="100"/>
        </p:scale>
        <p:origin x="81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RH\Cargos%20e%20Sal&#225;rios\FTE\2024\GERAL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RH\Cargos%20e%20Sal&#225;rios\FTE\2024\GERA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Hospital\Atendimento\13%20-%20Relacionamento%20com%20Clientes\01%20-%20Fechamento%20e%20indicadores\Conselheiros\Indicadores%20Conselheiro%20Gestor\2024\indicadores%20conselho%20gestor%20-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Atendimento\13%20-%20Relacionamento%20com%20Clientes\01%20-%20Fechamento%20e%20indicadores\Conselheiros\Indicadores%20Conselheiro%20Gestor\2024\indicadores%20conselho%20gestor%20-%202024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HEADCOUNT GERAL</a:t>
            </a:r>
          </a:p>
        </c:rich>
      </c:tx>
      <c:layout>
        <c:manualLayout>
          <c:xMode val="edge"/>
          <c:yMode val="edge"/>
          <c:x val="0.4070063275732893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716941184505584E-3"/>
          <c:y val="0.32529638506105857"/>
          <c:w val="0.99832825088400134"/>
          <c:h val="0.50740504797247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HC!$N$147:$N$156</c:f>
              <c:numCache>
                <c:formatCode>0</c:formatCode>
                <c:ptCount val="10"/>
                <c:pt idx="0">
                  <c:v>2196</c:v>
                </c:pt>
                <c:pt idx="1">
                  <c:v>2202</c:v>
                </c:pt>
                <c:pt idx="2">
                  <c:v>2231</c:v>
                </c:pt>
                <c:pt idx="3">
                  <c:v>2262</c:v>
                </c:pt>
                <c:pt idx="4">
                  <c:v>2282</c:v>
                </c:pt>
                <c:pt idx="5">
                  <c:v>2291</c:v>
                </c:pt>
                <c:pt idx="6">
                  <c:v>2311</c:v>
                </c:pt>
                <c:pt idx="7">
                  <c:v>2307</c:v>
                </c:pt>
                <c:pt idx="8">
                  <c:v>2344</c:v>
                </c:pt>
                <c:pt idx="9">
                  <c:v>2373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C36-44E4-A473-18ED7DF553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3"/>
        <c:overlap val="-25"/>
        <c:axId val="323151360"/>
        <c:axId val="323152896"/>
      </c:barChart>
      <c:dateAx>
        <c:axId val="32315136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 rot="0"/>
          <a:lstStyle/>
          <a:p>
            <a:pPr>
              <a:defRPr sz="900" b="1"/>
            </a:pPr>
            <a:endParaRPr lang="pt-BR"/>
          </a:p>
        </c:txPr>
        <c:crossAx val="323152896"/>
        <c:crosses val="autoZero"/>
        <c:auto val="1"/>
        <c:lblOffset val="100"/>
        <c:baseTimeUnit val="months"/>
      </c:dateAx>
      <c:valAx>
        <c:axId val="323152896"/>
        <c:scaling>
          <c:orientation val="minMax"/>
          <c:min val="1200"/>
        </c:scaling>
        <c:delete val="1"/>
        <c:axPos val="l"/>
        <c:numFmt formatCode="0" sourceLinked="1"/>
        <c:majorTickMark val="out"/>
        <c:minorTickMark val="none"/>
        <c:tickLblPos val="none"/>
        <c:crossAx val="323151360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pt-BR" sz="1400" dirty="0"/>
              <a:t>HEADCOUNT POR GERÊNCIA</a:t>
            </a:r>
          </a:p>
        </c:rich>
      </c:tx>
      <c:layout>
        <c:manualLayout>
          <c:xMode val="edge"/>
          <c:yMode val="edge"/>
          <c:x val="0.37171083382973358"/>
          <c:y val="4.429422313390247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3597827298614737E-3"/>
          <c:y val="0.26220258879565744"/>
          <c:w val="0.99664026151601004"/>
          <c:h val="0.62402913787145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HC!$O$74</c:f>
              <c:strCache>
                <c:ptCount val="1"/>
                <c:pt idx="0">
                  <c:v>Assistencial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9"/>
              <c:layout>
                <c:manualLayout>
                  <c:x val="-1.3888888888888924E-3"/>
                  <c:y val="-4.8582954651233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EB-437D-B9CA-ECEF3AE1E0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HC!$O$147:$O$156</c:f>
              <c:numCache>
                <c:formatCode>General</c:formatCode>
                <c:ptCount val="10"/>
                <c:pt idx="0">
                  <c:v>1344</c:v>
                </c:pt>
                <c:pt idx="1">
                  <c:v>1349</c:v>
                </c:pt>
                <c:pt idx="2">
                  <c:v>1366</c:v>
                </c:pt>
                <c:pt idx="3">
                  <c:v>1454</c:v>
                </c:pt>
                <c:pt idx="4">
                  <c:v>1466</c:v>
                </c:pt>
                <c:pt idx="5">
                  <c:v>1457</c:v>
                </c:pt>
                <c:pt idx="6">
                  <c:v>1473</c:v>
                </c:pt>
                <c:pt idx="7">
                  <c:v>1466</c:v>
                </c:pt>
                <c:pt idx="8">
                  <c:v>1493</c:v>
                </c:pt>
                <c:pt idx="9">
                  <c:v>1513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EEB-437D-B9CA-ECEF3AE1E08A}"/>
            </c:ext>
          </c:extLst>
        </c:ser>
        <c:ser>
          <c:idx val="1"/>
          <c:order val="1"/>
          <c:tx>
            <c:strRef>
              <c:f>HC!$P$74</c:f>
              <c:strCache>
                <c:ptCount val="1"/>
                <c:pt idx="0">
                  <c:v>Médica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EB-437D-B9CA-ECEF3AE1E08A}"/>
                </c:ext>
              </c:extLst>
            </c:dLbl>
            <c:dLbl>
              <c:idx val="1"/>
              <c:layout>
                <c:manualLayout>
                  <c:x val="4.1666666666666683E-3"/>
                  <c:y val="1.619431821707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EB-437D-B9CA-ECEF3AE1E08A}"/>
                </c:ext>
              </c:extLst>
            </c:dLbl>
            <c:dLbl>
              <c:idx val="2"/>
              <c:layout>
                <c:manualLayout>
                  <c:x val="4.1666666666666683E-3"/>
                  <c:y val="1.619431821707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EB-437D-B9CA-ECEF3AE1E08A}"/>
                </c:ext>
              </c:extLst>
            </c:dLbl>
            <c:dLbl>
              <c:idx val="3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EB-437D-B9CA-ECEF3AE1E08A}"/>
                </c:ext>
              </c:extLst>
            </c:dLbl>
            <c:dLbl>
              <c:idx val="4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EB-437D-B9CA-ECEF3AE1E08A}"/>
                </c:ext>
              </c:extLst>
            </c:dLbl>
            <c:dLbl>
              <c:idx val="5"/>
              <c:layout>
                <c:manualLayout>
                  <c:x val="7.773172112512974E-4"/>
                  <c:y val="-7.6607656579593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EB-437D-B9CA-ECEF3AE1E08A}"/>
                </c:ext>
              </c:extLst>
            </c:dLbl>
            <c:dLbl>
              <c:idx val="6"/>
              <c:layout>
                <c:manualLayout>
                  <c:x val="4.1666666666665651E-3"/>
                  <c:y val="1.6194318217077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EB-437D-B9CA-ECEF3AE1E08A}"/>
                </c:ext>
              </c:extLst>
            </c:dLbl>
            <c:dLbl>
              <c:idx val="7"/>
              <c:layout>
                <c:manualLayout>
                  <c:x val="4.1666266354529122E-3"/>
                  <c:y val="-1.2486546231455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EB-437D-B9CA-ECEF3AE1E08A}"/>
                </c:ext>
              </c:extLst>
            </c:dLbl>
            <c:dLbl>
              <c:idx val="8"/>
              <c:layout>
                <c:manualLayout>
                  <c:x val="3.0368568273857624E-3"/>
                  <c:y val="-7.6607656579593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EB-437D-B9CA-ECEF3AE1E08A}"/>
                </c:ext>
              </c:extLst>
            </c:dLbl>
            <c:dLbl>
              <c:idx val="9"/>
              <c:layout>
                <c:manualLayout>
                  <c:x val="4.1666266354529946E-3"/>
                  <c:y val="-4.2528801328592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EB-437D-B9CA-ECEF3AE1E0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chemeClr val="tx2">
                    <a:lumMod val="50000"/>
                  </a:schemeClr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HC!$P$146:$P$155</c:f>
              <c:numCache>
                <c:formatCode>General</c:formatCode>
                <c:ptCount val="10"/>
                <c:pt idx="0">
                  <c:v>401</c:v>
                </c:pt>
                <c:pt idx="1">
                  <c:v>401</c:v>
                </c:pt>
                <c:pt idx="2">
                  <c:v>398</c:v>
                </c:pt>
                <c:pt idx="3">
                  <c:v>391</c:v>
                </c:pt>
                <c:pt idx="4">
                  <c:v>326</c:v>
                </c:pt>
                <c:pt idx="5">
                  <c:v>327</c:v>
                </c:pt>
                <c:pt idx="6">
                  <c:v>328</c:v>
                </c:pt>
                <c:pt idx="7">
                  <c:v>326</c:v>
                </c:pt>
                <c:pt idx="8">
                  <c:v>329</c:v>
                </c:pt>
                <c:pt idx="9">
                  <c:v>334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E-8EEB-437D-B9CA-ECEF3AE1E08A}"/>
            </c:ext>
          </c:extLst>
        </c:ser>
        <c:ser>
          <c:idx val="2"/>
          <c:order val="2"/>
          <c:tx>
            <c:strRef>
              <c:f>HC!$Q$74</c:f>
              <c:strCache>
                <c:ptCount val="1"/>
                <c:pt idx="0">
                  <c:v>Operações</c:v>
                </c:pt>
              </c:strCache>
            </c:strRef>
          </c:tx>
          <c:spPr>
            <a:gradFill flip="none" rotWithShape="1">
              <a:gsLst>
                <a:gs pos="0">
                  <a:srgbClr val="392B49"/>
                </a:gs>
                <a:gs pos="50000">
                  <a:srgbClr val="604A7B"/>
                </a:gs>
                <a:gs pos="100000">
                  <a:srgbClr val="392B49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5.5555555555555558E-3"/>
                  <c:y val="2.1592424289436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EEB-437D-B9CA-ECEF3AE1E08A}"/>
                </c:ext>
              </c:extLst>
            </c:dLbl>
            <c:dLbl>
              <c:idx val="1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EEB-437D-B9CA-ECEF3AE1E08A}"/>
                </c:ext>
              </c:extLst>
            </c:dLbl>
            <c:dLbl>
              <c:idx val="2"/>
              <c:layout>
                <c:manualLayout>
                  <c:x val="4.1666666666666683E-3"/>
                  <c:y val="2.1592424289436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EEB-437D-B9CA-ECEF3AE1E08A}"/>
                </c:ext>
              </c:extLst>
            </c:dLbl>
            <c:dLbl>
              <c:idx val="3"/>
              <c:layout>
                <c:manualLayout>
                  <c:x val="5.2963964435201859E-3"/>
                  <c:y val="-2.4700193283460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EEB-437D-B9CA-ECEF3AE1E08A}"/>
                </c:ext>
              </c:extLst>
            </c:dLbl>
            <c:dLbl>
              <c:idx val="4"/>
              <c:layout>
                <c:manualLayout>
                  <c:x val="7.5559360596546927E-3"/>
                  <c:y val="-5.67077518125535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EEB-437D-B9CA-ECEF3AE1E08A}"/>
                </c:ext>
              </c:extLst>
            </c:dLbl>
            <c:dLbl>
              <c:idx val="5"/>
              <c:layout>
                <c:manualLayout>
                  <c:x val="4.1666266354529122E-3"/>
                  <c:y val="-1.9302317281655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EEB-437D-B9CA-ECEF3AE1E08A}"/>
                </c:ext>
              </c:extLst>
            </c:dLbl>
            <c:dLbl>
              <c:idx val="6"/>
              <c:layout>
                <c:manualLayout>
                  <c:x val="7.5559360596546927E-3"/>
                  <c:y val="-2.1292307758360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EEB-437D-B9CA-ECEF3AE1E08A}"/>
                </c:ext>
              </c:extLst>
            </c:dLbl>
            <c:dLbl>
              <c:idx val="7"/>
              <c:layout>
                <c:manualLayout>
                  <c:x val="9.8154756757890746E-3"/>
                  <c:y val="-2.1292307758359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EEB-437D-B9CA-ECEF3AE1E08A}"/>
                </c:ext>
              </c:extLst>
            </c:dLbl>
            <c:dLbl>
              <c:idx val="8"/>
              <c:layout>
                <c:manualLayout>
                  <c:x val="5.2963964435202276E-3"/>
                  <c:y val="-2.2710202806755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EEB-437D-B9CA-ECEF3AE1E08A}"/>
                </c:ext>
              </c:extLst>
            </c:dLbl>
            <c:dLbl>
              <c:idx val="9"/>
              <c:layout>
                <c:manualLayout>
                  <c:x val="8.4266594361397298E-3"/>
                  <c:y val="-1.788442223325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EEB-437D-B9CA-ECEF3AE1E0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7030A0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HC!$Q$146:$Q$155</c:f>
              <c:numCache>
                <c:formatCode>General</c:formatCode>
                <c:ptCount val="10"/>
                <c:pt idx="0">
                  <c:v>316</c:v>
                </c:pt>
                <c:pt idx="1">
                  <c:v>311</c:v>
                </c:pt>
                <c:pt idx="2">
                  <c:v>317</c:v>
                </c:pt>
                <c:pt idx="3">
                  <c:v>337</c:v>
                </c:pt>
                <c:pt idx="4">
                  <c:v>341</c:v>
                </c:pt>
                <c:pt idx="5">
                  <c:v>345</c:v>
                </c:pt>
                <c:pt idx="6">
                  <c:v>345</c:v>
                </c:pt>
                <c:pt idx="7">
                  <c:v>347</c:v>
                </c:pt>
                <c:pt idx="8">
                  <c:v>356</c:v>
                </c:pt>
                <c:pt idx="9">
                  <c:v>354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A-8EEB-437D-B9CA-ECEF3AE1E08A}"/>
            </c:ext>
          </c:extLst>
        </c:ser>
        <c:ser>
          <c:idx val="3"/>
          <c:order val="3"/>
          <c:tx>
            <c:strRef>
              <c:f>HC!$R$74</c:f>
              <c:strCache>
                <c:ptCount val="1"/>
                <c:pt idx="0">
                  <c:v>RH</c:v>
                </c:pt>
              </c:strCache>
            </c:strRef>
          </c:tx>
          <c:spPr>
            <a:gradFill flip="none" rotWithShape="1">
              <a:gsLst>
                <a:gs pos="0">
                  <a:srgbClr val="FFFF00"/>
                </a:gs>
                <a:gs pos="50000">
                  <a:srgbClr val="FFFFCC"/>
                </a:gs>
                <a:gs pos="100000">
                  <a:srgbClr val="FFFF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HC!$R$146:$R$155</c:f>
              <c:numCache>
                <c:formatCode>General</c:formatCode>
                <c:ptCount val="10"/>
                <c:pt idx="0">
                  <c:v>47</c:v>
                </c:pt>
                <c:pt idx="1">
                  <c:v>47</c:v>
                </c:pt>
                <c:pt idx="2">
                  <c:v>47</c:v>
                </c:pt>
                <c:pt idx="3">
                  <c:v>47</c:v>
                </c:pt>
                <c:pt idx="4">
                  <c:v>49</c:v>
                </c:pt>
                <c:pt idx="5">
                  <c:v>49</c:v>
                </c:pt>
                <c:pt idx="6">
                  <c:v>50</c:v>
                </c:pt>
                <c:pt idx="7">
                  <c:v>51</c:v>
                </c:pt>
                <c:pt idx="8">
                  <c:v>48</c:v>
                </c:pt>
                <c:pt idx="9">
                  <c:v>56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B-8EEB-437D-B9CA-ECEF3AE1E08A}"/>
            </c:ext>
          </c:extLst>
        </c:ser>
        <c:ser>
          <c:idx val="4"/>
          <c:order val="4"/>
          <c:tx>
            <c:strRef>
              <c:f>HC!$S$74</c:f>
              <c:strCache>
                <c:ptCount val="1"/>
                <c:pt idx="0">
                  <c:v>Diretoria</c:v>
                </c:pt>
              </c:strCache>
            </c:strRef>
          </c:tx>
          <c:spPr>
            <a:gradFill flip="none" rotWithShape="1">
              <a:gsLst>
                <a:gs pos="0">
                  <a:srgbClr val="984807"/>
                </a:gs>
                <a:gs pos="50000">
                  <a:srgbClr val="E46C0A"/>
                </a:gs>
                <a:gs pos="100000">
                  <a:srgbClr val="984807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8.9348206474139827E-5"/>
                  <c:y val="1.4040601408523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EEB-437D-B9CA-ECEF3AE1E08A}"/>
                </c:ext>
              </c:extLst>
            </c:dLbl>
            <c:dLbl>
              <c:idx val="1"/>
              <c:layout>
                <c:manualLayout>
                  <c:x val="-5.0925337632080255E-17"/>
                  <c:y val="1.8543556977859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EEB-437D-B9CA-ECEF3AE1E08A}"/>
                </c:ext>
              </c:extLst>
            </c:dLbl>
            <c:dLbl>
              <c:idx val="2"/>
              <c:layout>
                <c:manualLayout>
                  <c:x val="-5.0925337632080255E-17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EEB-437D-B9CA-ECEF3AE1E08A}"/>
                </c:ext>
              </c:extLst>
            </c:dLbl>
            <c:dLbl>
              <c:idx val="3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EEB-437D-B9CA-ECEF3AE1E08A}"/>
                </c:ext>
              </c:extLst>
            </c:dLbl>
            <c:dLbl>
              <c:idx val="4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EEB-437D-B9CA-ECEF3AE1E08A}"/>
                </c:ext>
              </c:extLst>
            </c:dLbl>
            <c:dLbl>
              <c:idx val="5"/>
              <c:layout>
                <c:manualLayout>
                  <c:x val="0"/>
                  <c:y val="1.6606614507643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EEB-437D-B9CA-ECEF3AE1E08A}"/>
                </c:ext>
              </c:extLst>
            </c:dLbl>
            <c:dLbl>
              <c:idx val="6"/>
              <c:layout>
                <c:manualLayout>
                  <c:x val="-1.0185067526416052E-16"/>
                  <c:y val="1.75752982666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EEB-437D-B9CA-ECEF3AE1E08A}"/>
                </c:ext>
              </c:extLst>
            </c:dLbl>
            <c:dLbl>
              <c:idx val="7"/>
              <c:layout>
                <c:manualLayout>
                  <c:x val="1.0185067526416052E-16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EEB-437D-B9CA-ECEF3AE1E08A}"/>
                </c:ext>
              </c:extLst>
            </c:dLbl>
            <c:dLbl>
              <c:idx val="8"/>
              <c:layout>
                <c:manualLayout>
                  <c:x val="-1.0185067526416052E-16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EEB-437D-B9CA-ECEF3AE1E08A}"/>
                </c:ext>
              </c:extLst>
            </c:dLbl>
            <c:dLbl>
              <c:idx val="9"/>
              <c:layout>
                <c:manualLayout>
                  <c:x val="0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EEB-437D-B9CA-ECEF3AE1E0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HC!$S$146:$S$155</c:f>
              <c:numCache>
                <c:formatCode>General</c:formatCode>
                <c:ptCount val="10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10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11</c:v>
                </c:pt>
                <c:pt idx="9">
                  <c:v>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6-8EEB-437D-B9CA-ECEF3AE1E08A}"/>
            </c:ext>
          </c:extLst>
        </c:ser>
        <c:ser>
          <c:idx val="5"/>
          <c:order val="5"/>
          <c:tx>
            <c:strRef>
              <c:f>HC!$T$74</c:f>
              <c:strCache>
                <c:ptCount val="1"/>
                <c:pt idx="0">
                  <c:v>Financeira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9"/>
              <c:layout>
                <c:manualLayout>
                  <c:x val="2.0833333333333372E-3"/>
                  <c:y val="1.079621214471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EEB-437D-B9CA-ECEF3AE1E0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HC!$T$146:$T$155</c:f>
              <c:numCache>
                <c:formatCode>General</c:formatCode>
                <c:ptCount val="10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8-8EEB-437D-B9CA-ECEF3AE1E08A}"/>
            </c:ext>
          </c:extLst>
        </c:ser>
        <c:ser>
          <c:idx val="7"/>
          <c:order val="6"/>
          <c:tx>
            <c:strRef>
              <c:f>HC!$U$157</c:f>
              <c:strCache>
                <c:ptCount val="1"/>
                <c:pt idx="0">
                  <c:v>Alta Confiabilidade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HC!$M$147:$M$156</c:f>
              <c:numCache>
                <c:formatCode>mmm\-yy</c:formatCode>
                <c:ptCount val="10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</c:numCache>
              <c:extLst/>
            </c:numRef>
          </c:cat>
          <c:val>
            <c:numRef>
              <c:f>HC!$U$146:$U$155</c:f>
              <c:numCache>
                <c:formatCode>General</c:formatCode>
                <c:ptCount val="10"/>
                <c:pt idx="0">
                  <c:v>78</c:v>
                </c:pt>
                <c:pt idx="1">
                  <c:v>78</c:v>
                </c:pt>
                <c:pt idx="2">
                  <c:v>76</c:v>
                </c:pt>
                <c:pt idx="3">
                  <c:v>75</c:v>
                </c:pt>
                <c:pt idx="4">
                  <c:v>73</c:v>
                </c:pt>
                <c:pt idx="5">
                  <c:v>75</c:v>
                </c:pt>
                <c:pt idx="6">
                  <c:v>91</c:v>
                </c:pt>
                <c:pt idx="7">
                  <c:v>94</c:v>
                </c:pt>
                <c:pt idx="8">
                  <c:v>88</c:v>
                </c:pt>
                <c:pt idx="9">
                  <c:v>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9-8EEB-437D-B9CA-ECEF3AE1E0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325512192"/>
        <c:axId val="325595904"/>
      </c:barChart>
      <c:dateAx>
        <c:axId val="3255121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325595904"/>
        <c:crosses val="autoZero"/>
        <c:auto val="1"/>
        <c:lblOffset val="100"/>
        <c:baseTimeUnit val="months"/>
      </c:dateAx>
      <c:valAx>
        <c:axId val="325595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5512192"/>
        <c:crosses val="autoZero"/>
        <c:crossBetween val="between"/>
      </c:valAx>
      <c:spPr>
        <a:ln w="0">
          <a:noFill/>
        </a:ln>
        <a:effectLst/>
      </c:spPr>
    </c:plotArea>
    <c:legend>
      <c:legendPos val="t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7.8716400845188897E-2"/>
          <c:y val="0.21759378119460795"/>
          <c:w val="0.8909936528750293"/>
          <c:h val="7.1239280512829267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8845638382054974E-2"/>
          <c:y val="0.16858203632537985"/>
          <c:w val="0.83030666706201539"/>
          <c:h val="0.415708981837309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Outubro!$C$178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Outubro!$A$179:$A$185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Outubro!$C$179:$C$185</c:f>
              <c:numCache>
                <c:formatCode>0</c:formatCode>
                <c:ptCount val="7"/>
                <c:pt idx="0">
                  <c:v>13</c:v>
                </c:pt>
                <c:pt idx="1">
                  <c:v>11</c:v>
                </c:pt>
                <c:pt idx="2">
                  <c:v>16</c:v>
                </c:pt>
                <c:pt idx="3">
                  <c:v>14</c:v>
                </c:pt>
                <c:pt idx="4">
                  <c:v>16</c:v>
                </c:pt>
                <c:pt idx="5">
                  <c:v>1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D-4095-A9A5-6DD52DD54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526899661398756E-2"/>
                  <c:y val="-4.615201472469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3D-4095-A9A5-6DD52DD54155}"/>
                </c:ext>
              </c:extLst>
            </c:dLbl>
            <c:dLbl>
              <c:idx val="1"/>
              <c:layout>
                <c:manualLayout>
                  <c:x val="-3.8855278287689608E-2"/>
                  <c:y val="-0.119109547035931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3D-4095-A9A5-6DD52DD54155}"/>
                </c:ext>
              </c:extLst>
            </c:dLbl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3D-4095-A9A5-6DD52DD54155}"/>
                </c:ext>
              </c:extLst>
            </c:dLbl>
            <c:dLbl>
              <c:idx val="3"/>
              <c:layout>
                <c:manualLayout>
                  <c:x val="-2.8304665725783013E-2"/>
                  <c:y val="-3.4377429936628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3D-4095-A9A5-6DD52DD54155}"/>
                </c:ext>
              </c:extLst>
            </c:dLbl>
            <c:dLbl>
              <c:idx val="4"/>
              <c:layout>
                <c:manualLayout>
                  <c:x val="-1.9287889735236929E-2"/>
                  <c:y val="6.847442290480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3D-4095-A9A5-6DD52DD54155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Outubro!$A$179:$A$185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Outubro!$B$179:$B$185</c:f>
              <c:numCache>
                <c:formatCode>[$-F400]h:mm:ss\ AM/PM</c:formatCode>
                <c:ptCount val="7"/>
                <c:pt idx="0">
                  <c:v>4.0064102564102292E-3</c:v>
                </c:pt>
                <c:pt idx="1">
                  <c:v>1.5025252525252553E-2</c:v>
                </c:pt>
                <c:pt idx="2">
                  <c:v>1.1762152777777767E-2</c:v>
                </c:pt>
                <c:pt idx="3">
                  <c:v>1.8849206349206085E-3</c:v>
                </c:pt>
                <c:pt idx="4">
                  <c:v>6.6232638888888876E-2</c:v>
                </c:pt>
                <c:pt idx="5">
                  <c:v>4.4444444444444398E-2</c:v>
                </c:pt>
                <c:pt idx="6">
                  <c:v>3.8020833333333379E-2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03D-4095-A9A5-6DD52DD54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Total</a:t>
            </a:r>
            <a:r>
              <a:rPr lang="pt-BR" baseline="0"/>
              <a:t> de acionamentos por mês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8142124175102789"/>
          <c:y val="0.16940222541912933"/>
          <c:w val="0.7970306228474302"/>
          <c:h val="0.63844488188976378"/>
        </c:manualLayout>
      </c:layout>
      <c:lineChart>
        <c:grouping val="standard"/>
        <c:varyColors val="0"/>
        <c:ser>
          <c:idx val="0"/>
          <c:order val="0"/>
          <c:tx>
            <c:strRef>
              <c:f>Outubro!$M$155</c:f>
              <c:strCache>
                <c:ptCount val="1"/>
                <c:pt idx="0">
                  <c:v>Acionamentos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Outubro!$L$156:$L$165</c:f>
              <c:strCache>
                <c:ptCount val="10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</c:strCache>
            </c:strRef>
          </c:cat>
          <c:val>
            <c:numRef>
              <c:f>Outubro!$M$156:$M$165</c:f>
              <c:numCache>
                <c:formatCode>0</c:formatCode>
                <c:ptCount val="10"/>
                <c:pt idx="0">
                  <c:v>44</c:v>
                </c:pt>
                <c:pt idx="1">
                  <c:v>39</c:v>
                </c:pt>
                <c:pt idx="2">
                  <c:v>36</c:v>
                </c:pt>
                <c:pt idx="3">
                  <c:v>24</c:v>
                </c:pt>
                <c:pt idx="4">
                  <c:v>21</c:v>
                </c:pt>
                <c:pt idx="5">
                  <c:v>23</c:v>
                </c:pt>
                <c:pt idx="6">
                  <c:v>34</c:v>
                </c:pt>
                <c:pt idx="7">
                  <c:v>58</c:v>
                </c:pt>
                <c:pt idx="8" formatCode="General">
                  <c:v>130</c:v>
                </c:pt>
                <c:pt idx="9" formatCode="General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47-437E-BE61-6F0F317106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92194224"/>
        <c:axId val="884966592"/>
      </c:lineChart>
      <c:catAx>
        <c:axId val="89219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4966592"/>
        <c:crosses val="autoZero"/>
        <c:auto val="1"/>
        <c:lblAlgn val="ctr"/>
        <c:lblOffset val="100"/>
        <c:noMultiLvlLbl val="0"/>
      </c:catAx>
      <c:valAx>
        <c:axId val="88496659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219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5065953855475397E-3"/>
          <c:y val="0.41886735164933897"/>
          <c:w val="0.1291393386327879"/>
          <c:h val="0.239864077516161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24240797238263312"/>
          <c:y val="1.541192275889028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123709536307962"/>
          <c:y val="0.15862586796903552"/>
          <c:w val="0.4372154449003734"/>
          <c:h val="0.78588092627662054"/>
        </c:manualLayout>
      </c:layout>
      <c:doughnutChart>
        <c:varyColors val="1"/>
        <c:ser>
          <c:idx val="1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CD1-46CD-88CF-46AF15B43E2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D1-46CD-88CF-46AF15B43E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Outubro!$H$169:$H$170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Outubro!$I$169:$I$170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D1-46CD-88CF-46AF15B43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258271413256438"/>
          <c:y val="0.45436094222399409"/>
          <c:w val="0.17995249713504122"/>
          <c:h val="0.11005448686002857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19/11/2024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66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08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756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93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Outubro</a:t>
            </a:r>
            <a:r>
              <a:rPr lang="pt-BR" sz="2800" dirty="0">
                <a:solidFill>
                  <a:srgbClr val="399593"/>
                </a:solidFill>
              </a:rPr>
              <a:t> de 2024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E5F3D7-84A2-4FC5-8D98-EC1274465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827152"/>
            <a:ext cx="9009888" cy="25298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A9B839-6C15-4F20-A168-D8BD0C78C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419440"/>
            <a:ext cx="9011412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91E6E5F-1D48-4B18-8578-60742B9D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836712"/>
            <a:ext cx="9011412" cy="25298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C843CE6-820E-4B66-9E3E-63CC3FEB7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94" y="3447667"/>
            <a:ext cx="9009888" cy="2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99B90B-5306-4A60-A23F-C113ED93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836712"/>
            <a:ext cx="9009888" cy="25298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1704DE-3E5D-48C7-BACD-4FAEDE767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429000"/>
            <a:ext cx="9011412" cy="2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551384" y="-14560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Metas Contratuais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D7395C-1B9C-DE65-667F-1199CC25423F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29E529-92A1-E10E-6643-E17921EB7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04CBD6D-C300-48E8-A9AE-0798E02EFCB3}"/>
              </a:ext>
            </a:extLst>
          </p:cNvPr>
          <p:cNvSpPr/>
          <p:nvPr/>
        </p:nvSpPr>
        <p:spPr>
          <a:xfrm>
            <a:off x="8352929" y="4437112"/>
            <a:ext cx="4320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48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5D2940E-A9F3-431E-A718-2FA8F5EDF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603005"/>
            <a:ext cx="11233248" cy="545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6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08C0B86-E538-4555-89C3-3EEBA8A48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0" y="188640"/>
            <a:ext cx="11026748" cy="59766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06F7AC5-D1C3-40F2-AB78-1DAF9B4D6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483" y="1700808"/>
            <a:ext cx="232768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96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8383E6-0808-4DD8-B051-7346FC97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16632"/>
            <a:ext cx="10902234" cy="59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Outubro 2024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GraphicFramePr>
            <a:graphicFrameLocks/>
          </p:cNvGraphicFramePr>
          <p:nvPr/>
        </p:nvGraphicFramePr>
        <p:xfrm>
          <a:off x="476311" y="4514056"/>
          <a:ext cx="11240302" cy="143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GraphicFramePr>
            <a:graphicFrameLocks/>
          </p:cNvGraphicFramePr>
          <p:nvPr/>
        </p:nvGraphicFramePr>
        <p:xfrm>
          <a:off x="475387" y="908720"/>
          <a:ext cx="11241228" cy="3726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8400256" y="656121"/>
            <a:ext cx="342773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pt-BR" sz="1500" dirty="0">
                <a:latin typeface="+mn-lt"/>
              </a:rPr>
              <a:t>Média Headcount </a:t>
            </a:r>
          </a:p>
          <a:p>
            <a:pPr algn="ctr"/>
            <a:r>
              <a:rPr lang="pt-BR" sz="1500" dirty="0">
                <a:latin typeface="+mn-lt"/>
              </a:rPr>
              <a:t>12 últimos meses</a:t>
            </a:r>
          </a:p>
          <a:p>
            <a:pPr algn="ctr"/>
            <a:r>
              <a:rPr lang="pt-BR" sz="1500" dirty="0">
                <a:latin typeface="+mn-lt"/>
              </a:rPr>
              <a:t>2263</a:t>
            </a:r>
          </a:p>
        </p:txBody>
      </p:sp>
    </p:spTree>
    <p:extLst>
      <p:ext uri="{BB962C8B-B14F-4D97-AF65-F5344CB8AC3E}">
        <p14:creationId xmlns:p14="http://schemas.microsoft.com/office/powerpoint/2010/main" val="896497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386" y="908720"/>
            <a:ext cx="109492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Apresentação de Tempo de Permanência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dos Pacientes na Sala de Medicação e Emergência - Felipe</a:t>
            </a:r>
          </a:p>
          <a:p>
            <a:endParaRPr lang="pt-BR" sz="2400" dirty="0"/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672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AC3C81-0D36-436D-B644-26B921498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-2626"/>
            <a:ext cx="9845893" cy="6462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FB152F6-EACC-46E1-9F5D-F2B92525B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22" y="552519"/>
            <a:ext cx="11327177" cy="55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7F79F05-417F-ED63-80DA-92364D8768A3}"/>
              </a:ext>
            </a:extLst>
          </p:cNvPr>
          <p:cNvSpPr/>
          <p:nvPr/>
        </p:nvSpPr>
        <p:spPr>
          <a:xfrm>
            <a:off x="8052962" y="-2738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F45263-1C7A-39BF-AB02-2EB9B09EE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E07FE1-E39F-45D2-BF65-16F9244F1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476672"/>
            <a:ext cx="10513168" cy="554596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5CF4ABC-2B97-4DC7-B18B-FC05D2A6A3F4}"/>
              </a:ext>
            </a:extLst>
          </p:cNvPr>
          <p:cNvSpPr txBox="1"/>
          <p:nvPr/>
        </p:nvSpPr>
        <p:spPr>
          <a:xfrm>
            <a:off x="335360" y="82835"/>
            <a:ext cx="6119090" cy="36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72">
              <a:lnSpc>
                <a:spcPct val="75000"/>
              </a:lnSpc>
              <a:defRPr/>
            </a:pPr>
            <a:r>
              <a:rPr lang="pt-BR" sz="2400" b="1" dirty="0">
                <a:solidFill>
                  <a:srgbClr val="004F9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Resultados</a:t>
            </a:r>
          </a:p>
        </p:txBody>
      </p:sp>
    </p:spTree>
    <p:extLst>
      <p:ext uri="{BB962C8B-B14F-4D97-AF65-F5344CB8AC3E}">
        <p14:creationId xmlns:p14="http://schemas.microsoft.com/office/powerpoint/2010/main" val="302752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987EAD2-B011-A3A9-3EA2-B800FD4029CD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C4C3BF-D742-B86C-3D43-C383A3C61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E093539-4FC3-4B08-9EB4-615C2A8989EB}"/>
              </a:ext>
            </a:extLst>
          </p:cNvPr>
          <p:cNvSpPr txBox="1"/>
          <p:nvPr/>
        </p:nvSpPr>
        <p:spPr>
          <a:xfrm>
            <a:off x="166130" y="34653"/>
            <a:ext cx="611909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84682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F9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Composição do Resultado | Repasses</a:t>
            </a:r>
            <a:endParaRPr lang="pt-BR" sz="2400" b="1" dirty="0">
              <a:solidFill>
                <a:srgbClr val="004F92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D252E6-3A6A-4EDD-B673-DBE4BBEC5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84" y="620688"/>
            <a:ext cx="10978012" cy="54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695400" y="843677"/>
            <a:ext cx="89853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Apresentação de Tempo de Permanência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dos Pacientes na Sala de Medicação e Emergência - Felipe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5245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DFC68DC-BFC6-4122-8DED-2C0B164B7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36" y="116631"/>
            <a:ext cx="11025232" cy="59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2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Outubro 2024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75A4295-E09F-427D-8038-BC03193181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816445"/>
              </p:ext>
            </p:extLst>
          </p:nvPr>
        </p:nvGraphicFramePr>
        <p:xfrm>
          <a:off x="506505" y="605496"/>
          <a:ext cx="10229126" cy="2344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B8BCF2F9-0E7D-44FC-802C-FD2597C03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696" y="3584470"/>
            <a:ext cx="4752528" cy="10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Outubro 2024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A72240E-DE57-4633-97FD-8F16C3C394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901100"/>
              </p:ext>
            </p:extLst>
          </p:nvPr>
        </p:nvGraphicFramePr>
        <p:xfrm>
          <a:off x="334062" y="3732702"/>
          <a:ext cx="10759516" cy="2288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A388092A-048F-4472-A474-A247733C0C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239157"/>
              </p:ext>
            </p:extLst>
          </p:nvPr>
        </p:nvGraphicFramePr>
        <p:xfrm>
          <a:off x="5835727" y="568605"/>
          <a:ext cx="5257851" cy="315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3CA2CD63-1C0D-446F-BAF8-9D81BDDBE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63" y="556093"/>
            <a:ext cx="5529551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819" y="938549"/>
            <a:ext cx="104447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8080"/>
                </a:highlight>
                <a:latin typeface="Calibri"/>
              </a:rPr>
              <a:t>Retorno </a:t>
            </a:r>
            <a:r>
              <a:rPr lang="pt-BR" sz="2400">
                <a:solidFill>
                  <a:schemeClr val="bg1"/>
                </a:solidFill>
                <a:highlight>
                  <a:srgbClr val="008080"/>
                </a:highlight>
                <a:latin typeface="Calibri"/>
              </a:rPr>
              <a:t>Último Encontro: </a:t>
            </a:r>
            <a:r>
              <a:rPr lang="pt-BR" sz="2400" dirty="0">
                <a:solidFill>
                  <a:schemeClr val="bg1"/>
                </a:solidFill>
                <a:highlight>
                  <a:srgbClr val="008080"/>
                </a:highlight>
                <a:latin typeface="Calibri"/>
              </a:rPr>
              <a:t>Apresentação de Tempo de Permanência dos Pacientes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8080"/>
                </a:highlight>
                <a:latin typeface="Calibri"/>
              </a:rPr>
              <a:t>na Sala de Medicação e Emergência - Felipe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4809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Tempo de espera por leito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819" y="938549"/>
            <a:ext cx="2955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Sala de Medicação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47DF22-852A-4356-9845-652948BBD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490477"/>
            <a:ext cx="5688632" cy="2519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EA9234-D4DB-49FC-B7C8-BF67BE54C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451" y="1493094"/>
            <a:ext cx="5688632" cy="2516419"/>
          </a:xfrm>
          <a:prstGeom prst="rect">
            <a:avLst/>
          </a:prstGeom>
        </p:spPr>
      </p:pic>
      <p:sp>
        <p:nvSpPr>
          <p:cNvPr id="9" name="CaixaDeTexto 6">
            <a:extLst>
              <a:ext uri="{FF2B5EF4-FFF2-40B4-BE49-F238E27FC236}">
                <a16:creationId xmlns:a16="http://schemas.microsoft.com/office/drawing/2014/main" id="{39DF71EE-F47B-4A2C-8A8E-0FB5469A0FD2}"/>
              </a:ext>
            </a:extLst>
          </p:cNvPr>
          <p:cNvSpPr txBox="1"/>
          <p:nvPr/>
        </p:nvSpPr>
        <p:spPr>
          <a:xfrm>
            <a:off x="6096000" y="925997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Sala de Emergência - Adultos</a:t>
            </a:r>
          </a:p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CaixaDeTexto 6">
            <a:extLst>
              <a:ext uri="{FF2B5EF4-FFF2-40B4-BE49-F238E27FC236}">
                <a16:creationId xmlns:a16="http://schemas.microsoft.com/office/drawing/2014/main" id="{FF21EAB4-583B-4699-9228-A9F69476317C}"/>
              </a:ext>
            </a:extLst>
          </p:cNvPr>
          <p:cNvSpPr txBox="1"/>
          <p:nvPr/>
        </p:nvSpPr>
        <p:spPr>
          <a:xfrm>
            <a:off x="475386" y="4149080"/>
            <a:ext cx="5044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6A6B"/>
                </a:solidFill>
                <a:latin typeface="Trebuchet MS" panose="020B0603020202020204" pitchFamily="34" charset="0"/>
              </a:rPr>
              <a:t>Tempo médio no período: 10h32mi</a:t>
            </a:r>
          </a:p>
          <a:p>
            <a:pPr marL="457200" indent="-457200">
              <a:defRPr/>
            </a:pPr>
            <a:endParaRPr lang="pt-BR" sz="2400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50% dos pacientes alocados em até 10h12min</a:t>
            </a: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75% dos pacientes alocados em até 12h36min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1" name="CaixaDeTexto 6">
            <a:extLst>
              <a:ext uri="{FF2B5EF4-FFF2-40B4-BE49-F238E27FC236}">
                <a16:creationId xmlns:a16="http://schemas.microsoft.com/office/drawing/2014/main" id="{357FCBBE-42C3-42AA-B1CA-563C6C34359C}"/>
              </a:ext>
            </a:extLst>
          </p:cNvPr>
          <p:cNvSpPr txBox="1"/>
          <p:nvPr/>
        </p:nvSpPr>
        <p:spPr>
          <a:xfrm>
            <a:off x="6179699" y="4152880"/>
            <a:ext cx="5044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6A6B"/>
                </a:solidFill>
                <a:latin typeface="Trebuchet MS" panose="020B0603020202020204" pitchFamily="34" charset="0"/>
              </a:rPr>
              <a:t>Tempo médio no período: 15h53mi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50% dos pacientes alocados em até 15h04min</a:t>
            </a: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75% dos pacientes alocados em até 18h26min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1156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Tempo de espera por leito de enfermaria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819" y="938549"/>
            <a:ext cx="2955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Sala de Medicação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id="{39DF71EE-F47B-4A2C-8A8E-0FB5469A0FD2}"/>
              </a:ext>
            </a:extLst>
          </p:cNvPr>
          <p:cNvSpPr txBox="1"/>
          <p:nvPr/>
        </p:nvSpPr>
        <p:spPr>
          <a:xfrm>
            <a:off x="6096000" y="925997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Sala de Emergência - Adultos</a:t>
            </a:r>
          </a:p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CaixaDeTexto 6">
            <a:extLst>
              <a:ext uri="{FF2B5EF4-FFF2-40B4-BE49-F238E27FC236}">
                <a16:creationId xmlns:a16="http://schemas.microsoft.com/office/drawing/2014/main" id="{FF21EAB4-583B-4699-9228-A9F69476317C}"/>
              </a:ext>
            </a:extLst>
          </p:cNvPr>
          <p:cNvSpPr txBox="1"/>
          <p:nvPr/>
        </p:nvSpPr>
        <p:spPr>
          <a:xfrm>
            <a:off x="475386" y="4149080"/>
            <a:ext cx="5044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6A6B"/>
                </a:solidFill>
                <a:latin typeface="Trebuchet MS" panose="020B0603020202020204" pitchFamily="34" charset="0"/>
              </a:rPr>
              <a:t>Tempo médio no período: 10h57mi</a:t>
            </a:r>
          </a:p>
          <a:p>
            <a:pPr marL="457200" indent="-457200">
              <a:defRPr/>
            </a:pPr>
            <a:endParaRPr lang="pt-BR" sz="2400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50% dos pacientes alocados em até 10h17min</a:t>
            </a: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75% dos pacientes alocados em até 13h29min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1" name="CaixaDeTexto 6">
            <a:extLst>
              <a:ext uri="{FF2B5EF4-FFF2-40B4-BE49-F238E27FC236}">
                <a16:creationId xmlns:a16="http://schemas.microsoft.com/office/drawing/2014/main" id="{357FCBBE-42C3-42AA-B1CA-563C6C34359C}"/>
              </a:ext>
            </a:extLst>
          </p:cNvPr>
          <p:cNvSpPr txBox="1"/>
          <p:nvPr/>
        </p:nvSpPr>
        <p:spPr>
          <a:xfrm>
            <a:off x="6179699" y="4152880"/>
            <a:ext cx="5044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6A6B"/>
                </a:solidFill>
                <a:latin typeface="Trebuchet MS" panose="020B0603020202020204" pitchFamily="34" charset="0"/>
              </a:rPr>
              <a:t>Tempo médio no período: 17h23mi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50% dos pacientes alocados em até 17h51min</a:t>
            </a: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75% dos pacientes alocados em até 18h47min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BF9BC-3F59-402C-A51D-0A2C0985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17" y="1491537"/>
            <a:ext cx="5678093" cy="2488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1807A8-5C1A-4E9B-BB84-3E2AAC4D3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016" y="1488250"/>
            <a:ext cx="5688632" cy="2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40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Tempo de espera por leito de UTI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819" y="938549"/>
            <a:ext cx="2955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Adultos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id="{39DF71EE-F47B-4A2C-8A8E-0FB5469A0FD2}"/>
              </a:ext>
            </a:extLst>
          </p:cNvPr>
          <p:cNvSpPr txBox="1"/>
          <p:nvPr/>
        </p:nvSpPr>
        <p:spPr>
          <a:xfrm>
            <a:off x="6096000" y="925997"/>
            <a:ext cx="45365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CaixaDeTexto 6">
            <a:extLst>
              <a:ext uri="{FF2B5EF4-FFF2-40B4-BE49-F238E27FC236}">
                <a16:creationId xmlns:a16="http://schemas.microsoft.com/office/drawing/2014/main" id="{FF21EAB4-583B-4699-9228-A9F69476317C}"/>
              </a:ext>
            </a:extLst>
          </p:cNvPr>
          <p:cNvSpPr txBox="1"/>
          <p:nvPr/>
        </p:nvSpPr>
        <p:spPr>
          <a:xfrm>
            <a:off x="471298" y="4560307"/>
            <a:ext cx="56733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6A6B"/>
                </a:solidFill>
                <a:latin typeface="Trebuchet MS" panose="020B0603020202020204" pitchFamily="34" charset="0"/>
              </a:rPr>
              <a:t>Tempo médio no período: 10h44mi</a:t>
            </a:r>
          </a:p>
          <a:p>
            <a:pPr marL="457200" indent="-457200">
              <a:defRPr/>
            </a:pPr>
            <a:endParaRPr lang="pt-BR" sz="2400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50% dos pacientes alocados em até 9h</a:t>
            </a:r>
          </a:p>
          <a:p>
            <a:pPr marL="457200" indent="-457200">
              <a:defRPr/>
            </a:pPr>
            <a:endParaRPr lang="pt-BR" sz="2000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75% dos pacientes alocados em até 12h24min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1" name="CaixaDeTexto 6">
            <a:extLst>
              <a:ext uri="{FF2B5EF4-FFF2-40B4-BE49-F238E27FC236}">
                <a16:creationId xmlns:a16="http://schemas.microsoft.com/office/drawing/2014/main" id="{357FCBBE-42C3-42AA-B1CA-563C6C34359C}"/>
              </a:ext>
            </a:extLst>
          </p:cNvPr>
          <p:cNvSpPr txBox="1"/>
          <p:nvPr/>
        </p:nvSpPr>
        <p:spPr>
          <a:xfrm>
            <a:off x="6179699" y="4152880"/>
            <a:ext cx="504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8B2E2-8DA2-4698-8134-6E48B220E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07" y="1488249"/>
            <a:ext cx="7041537" cy="31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42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Tempo de espera por leito pediátrico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819" y="938549"/>
            <a:ext cx="2955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Enfermaria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id="{39DF71EE-F47B-4A2C-8A8E-0FB5469A0FD2}"/>
              </a:ext>
            </a:extLst>
          </p:cNvPr>
          <p:cNvSpPr txBox="1"/>
          <p:nvPr/>
        </p:nvSpPr>
        <p:spPr>
          <a:xfrm>
            <a:off x="6096000" y="925997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UTI</a:t>
            </a:r>
          </a:p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endParaRPr lang="pt-BR" sz="24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CaixaDeTexto 6">
            <a:extLst>
              <a:ext uri="{FF2B5EF4-FFF2-40B4-BE49-F238E27FC236}">
                <a16:creationId xmlns:a16="http://schemas.microsoft.com/office/drawing/2014/main" id="{FF21EAB4-583B-4699-9228-A9F69476317C}"/>
              </a:ext>
            </a:extLst>
          </p:cNvPr>
          <p:cNvSpPr txBox="1"/>
          <p:nvPr/>
        </p:nvSpPr>
        <p:spPr>
          <a:xfrm>
            <a:off x="475386" y="4149080"/>
            <a:ext cx="5044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6A6B"/>
                </a:solidFill>
                <a:latin typeface="Trebuchet MS" panose="020B0603020202020204" pitchFamily="34" charset="0"/>
              </a:rPr>
              <a:t>Tempo médio no período: 5h43mi</a:t>
            </a:r>
          </a:p>
          <a:p>
            <a:pPr marL="457200" indent="-457200">
              <a:defRPr/>
            </a:pPr>
            <a:endParaRPr lang="pt-BR" sz="2400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50% dos pacientes alocados em até 5h30min</a:t>
            </a: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75% dos pacientes alocados em até 6h03min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1" name="CaixaDeTexto 6">
            <a:extLst>
              <a:ext uri="{FF2B5EF4-FFF2-40B4-BE49-F238E27FC236}">
                <a16:creationId xmlns:a16="http://schemas.microsoft.com/office/drawing/2014/main" id="{357FCBBE-42C3-42AA-B1CA-563C6C34359C}"/>
              </a:ext>
            </a:extLst>
          </p:cNvPr>
          <p:cNvSpPr txBox="1"/>
          <p:nvPr/>
        </p:nvSpPr>
        <p:spPr>
          <a:xfrm>
            <a:off x="6179699" y="4152880"/>
            <a:ext cx="5044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6A6B"/>
                </a:solidFill>
                <a:latin typeface="Trebuchet MS" panose="020B0603020202020204" pitchFamily="34" charset="0"/>
              </a:rPr>
              <a:t>Tempo médio no período: 4h55mi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50% dos pacientes alocados em até 3h23min</a:t>
            </a:r>
          </a:p>
          <a:p>
            <a:pPr marL="457200" indent="-457200">
              <a:defRPr/>
            </a:pPr>
            <a:r>
              <a:rPr lang="pt-BR" sz="2000" dirty="0">
                <a:solidFill>
                  <a:srgbClr val="006A6B"/>
                </a:solidFill>
                <a:latin typeface="Trebuchet MS" panose="020B0603020202020204" pitchFamily="34" charset="0"/>
              </a:rPr>
              <a:t>75% dos pacientes alocados em até 7h10min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9EAB9-B9C6-4A56-95D5-3642E1BDE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464" y="1494299"/>
            <a:ext cx="5688632" cy="2478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7183F-5436-4D89-A1F8-9EF2CB4ED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13" y="1452813"/>
            <a:ext cx="5706096" cy="25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1067070" y="1124744"/>
            <a:ext cx="1071756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Apresentação de Tempo de Permanência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dos Pacientes na Sala de Medicação e Emergência - Felipe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703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03612" y="2204864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99656" y="3933056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</p:spTree>
    <p:extLst>
      <p:ext uri="{BB962C8B-B14F-4D97-AF65-F5344CB8AC3E}">
        <p14:creationId xmlns:p14="http://schemas.microsoft.com/office/powerpoint/2010/main" val="280887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12</a:t>
            </a: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/11 – 2º Simpósio de Cuidados Paliativos 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B21652C-228A-4CA5-9ABC-BB4F12B215F3}"/>
              </a:ext>
            </a:extLst>
          </p:cNvPr>
          <p:cNvSpPr txBox="1"/>
          <p:nvPr/>
        </p:nvSpPr>
        <p:spPr>
          <a:xfrm>
            <a:off x="695400" y="4985995"/>
            <a:ext cx="9793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r>
              <a:rPr lang="pt-BR" dirty="0">
                <a:solidFill>
                  <a:srgbClr val="006A6B"/>
                </a:solidFill>
                <a:latin typeface="Trebuchet MS" panose="020B0603020202020204" pitchFamily="34" charset="0"/>
              </a:rPr>
              <a:t>O objetivo deste encontro foi promover uma reflexão aprofundada sobre os cuidados no final da vida e o processo de luto.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F194B0-32AE-4772-9507-09CB21C1E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1127448" y="1252802"/>
            <a:ext cx="3740950" cy="347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CCEF21E-331D-4140-B0F5-CFACA48C4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904" y="1484784"/>
            <a:ext cx="4377903" cy="290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28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1067070" y="1124744"/>
            <a:ext cx="108615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Apresentação de Tempo de Permanência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dos Pacientes na Sala de Medicação e Emergência - Felipe</a:t>
            </a:r>
          </a:p>
          <a:p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495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C61592F-3AE4-4C4E-909F-857347A2E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797572"/>
            <a:ext cx="9011412" cy="25298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B6C64B9-E49A-461B-8B94-9E9F25B16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94" y="3429000"/>
            <a:ext cx="9011412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9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A836C8-8F7B-40A7-89CB-FC27FA237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753620"/>
            <a:ext cx="9009888" cy="252984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ED9D230-AD55-44CA-B321-0D53208A4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417916"/>
            <a:ext cx="9009888" cy="2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87088E4-E7EB-4180-8D47-C1C6DD416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797572"/>
            <a:ext cx="9011412" cy="252984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7FEA117-F729-4AB5-8376-C65A31693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94" y="3407296"/>
            <a:ext cx="9009888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0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03B2065-3C1A-42DB-8231-BBB5DB73A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833018"/>
            <a:ext cx="9011412" cy="25298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2EB4853-1CC0-4E9D-84CD-B68F6A604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818" y="3429000"/>
            <a:ext cx="9009888" cy="2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10433</TotalTime>
  <Words>584</Words>
  <Application>Microsoft Office PowerPoint</Application>
  <PresentationFormat>Widescreen</PresentationFormat>
  <Paragraphs>194</Paragraphs>
  <Slides>30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Bahnschrift Light SemiCondensed</vt:lpstr>
      <vt:lpstr>Calibri</vt:lpstr>
      <vt:lpstr>Segoe UI</vt:lpstr>
      <vt:lpstr>Trebuchet MS</vt:lpstr>
      <vt:lpstr>Tema do Office</vt:lpstr>
      <vt:lpstr>Relatório Gerencial Conselho Gestor Outubro de 2024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Danubia Nascimento Brandao</cp:lastModifiedBy>
  <cp:revision>1007</cp:revision>
  <cp:lastPrinted>2018-08-09T22:48:05Z</cp:lastPrinted>
  <dcterms:created xsi:type="dcterms:W3CDTF">2016-01-13T11:44:51Z</dcterms:created>
  <dcterms:modified xsi:type="dcterms:W3CDTF">2024-11-19T16:05:23Z</dcterms:modified>
</cp:coreProperties>
</file>