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entation.xml" ContentType="application/vnd.openxmlformats-officedocument.presentationml.presentation.main+xml"/>
  <Override PartName="/ppt/media/image34.png" ContentType="image/png"/>
  <Override PartName="/ppt/media/image13.jpeg" ContentType="image/jpe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9.png" ContentType="image/png"/>
  <Override PartName="/ppt/media/image3.png" ContentType="image/png"/>
  <Override PartName="/ppt/media/image25.png" ContentType="image/png"/>
  <Override PartName="/ppt/media/image24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69.png" ContentType="image/png"/>
  <Override PartName="/ppt/media/image15.png" ContentType="image/png"/>
  <Override PartName="/ppt/media/image68.png" ContentType="image/png"/>
  <Override PartName="/ppt/media/image5.png" ContentType="image/png"/>
  <Override PartName="/ppt/media/image4.png" ContentType="image/png"/>
  <Override PartName="/ppt/media/image19.png" ContentType="image/png"/>
  <Override PartName="/ppt/media/hdphoto1.wdp" ContentType="image/vnd.ms-photo"/>
  <Override PartName="/ppt/media/image56.png" ContentType="image/png"/>
  <Override PartName="/ppt/media/image28.png" ContentType="image/png"/>
  <Override PartName="/ppt/media/image2.png" ContentType="image/png"/>
  <Override PartName="/ppt/media/image12.png" ContentType="image/png"/>
  <Override PartName="/ppt/media/image65.png" ContentType="image/png"/>
  <Override PartName="/ppt/media/image1.png" ContentType="image/png"/>
  <Override PartName="/ppt/media/image27.png" ContentType="image/png"/>
  <Override PartName="/ppt/media/hdphoto2.wdp" ContentType="image/vnd.ms-photo"/>
  <Override PartName="/ppt/media/image57.png" ContentType="image/png"/>
  <Override PartName="/ppt/media/image14.png" ContentType="image/png"/>
  <Override PartName="/ppt/media/image67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50.png" ContentType="image/png"/>
  <Override PartName="/ppt/media/image52.png" ContentType="image/png"/>
  <Override PartName="/ppt/media/image54.png" ContentType="image/png"/>
  <Override PartName="/ppt/media/image55.png" ContentType="image/png"/>
  <Override PartName="/ppt/media/image58.png" ContentType="image/png"/>
  <Override PartName="/ppt/media/image42.png" ContentType="image/png"/>
  <Override PartName="/ppt/media/image59.png" ContentType="image/png"/>
  <Override PartName="/ppt/media/image45.wmf" ContentType="image/x-wmf"/>
  <Override PartName="/ppt/media/image43.png" ContentType="image/png"/>
  <Override PartName="/ppt/media/image60.png" ContentType="image/png"/>
  <Override PartName="/ppt/media/image49.png" ContentType="image/png"/>
  <Override PartName="/ppt/media/image71.png" ContentType="image/png"/>
  <Override PartName="/ppt/media/image72.png" ContentType="image/png"/>
  <Override PartName="/ppt/media/image70.png" ContentType="image/png"/>
  <Override PartName="/ppt/media/image53.png" ContentType="image/png"/>
  <Override PartName="/ppt/media/image66.png" ContentType="image/png"/>
  <Override PartName="/ppt/media/image48.wmf" ContentType="image/x-wmf"/>
  <Override PartName="/ppt/media/image62.png" ContentType="image/png"/>
  <Override PartName="/ppt/media/image47.wmf" ContentType="image/x-wmf"/>
  <Override PartName="/ppt/media/image61.png" ContentType="image/png"/>
  <Override PartName="/ppt/media/image46.wmf" ContentType="image/x-wmf"/>
  <Override PartName="/ppt/media/image44.png" ContentType="image/png"/>
  <Override PartName="/ppt/media/image41.png" ContentType="image/png"/>
  <Override PartName="/ppt/media/image40.png" ContentType="image/png"/>
  <Override PartName="/ppt/media/image39.png" ContentType="image/png"/>
  <Override PartName="/ppt/media/image23.png" ContentType="image/png"/>
  <Override PartName="/ppt/media/image38.png" ContentType="image/png"/>
  <Override PartName="/ppt/media/image37.png" ContentType="image/png"/>
  <Override PartName="/ppt/media/image36.png" ContentType="image/png"/>
  <Override PartName="/ppt/media/image35.png" ContentType="image/png"/>
  <Override PartName="/ppt/media/image11.png" ContentType="image/png"/>
  <Override PartName="/ppt/media/image64.png" ContentType="image/png"/>
  <Override PartName="/ppt/media/image63.png" ContentType="image/png"/>
  <Override PartName="/ppt/media/image10.png" ContentType="image/png"/>
  <Override PartName="/ppt/media/image26.png" ContentType="image/png"/>
  <Override PartName="/ppt/media/image9.png" ContentType="image/png"/>
  <Override PartName="/ppt/media/image51.png" ContentType="image/png"/>
  <Override PartName="/ppt/presProps.xml" ContentType="application/vnd.openxmlformats-officedocument.presentationml.presProps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_rels/notesSlide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4.xml.rels" ContentType="application/vnd.openxmlformats-package.relationships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42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43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4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5.xml.rels" ContentType="application/vnd.openxmlformats-package.relationships+xml"/>
  <Override PartName="/ppt/slides/_rels/slide48.xml.rels" ContentType="application/vnd.openxmlformats-package.relationships+xml"/>
  <Override PartName="/ppt/slides/_rels/slide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31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36.xml.rels" ContentType="application/vnd.openxmlformats-package.relationships+xml"/>
  <Override PartName="/ppt/slides/_rels/slide20.xml.rels" ContentType="application/vnd.openxmlformats-package.relationships+xml"/>
  <Override PartName="/ppt/slides/_rels/slide23.xml.rels" ContentType="application/vnd.openxmlformats-package.relationships+xml"/>
  <Override PartName="/ppt/slides/_rels/slide39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37.xml.rels" ContentType="application/vnd.openxmlformats-package.relationships+xml"/>
  <Override PartName="/ppt/slides/_rels/slide1.xml.rels" ContentType="application/vnd.openxmlformats-package.relationships+xml"/>
  <Override PartName="/ppt/slides/_rels/slide34.xml.rels" ContentType="application/vnd.openxmlformats-package.relationships+xml"/>
  <Override PartName="/ppt/slides/_rels/slide22.xml.rels" ContentType="application/vnd.openxmlformats-package.relationships+xml"/>
  <Override PartName="/ppt/slides/_rels/slide38.xml.rels" ContentType="application/vnd.openxmlformats-package.relationships+xml"/>
  <Override PartName="/ppt/slides/_rels/slide2.xml.rels" ContentType="application/vnd.openxmlformats-package.relationships+xml"/>
  <Override PartName="/ppt/slides/_rels/slide35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7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29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4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13.xml" ContentType="application/vnd.openxmlformats-officedocument.drawingml.chart+xml"/>
  <Override PartName="/ppt/charts/chart12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8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12192000" cy="6858000"/>
  <p:notesSz cx="6724650" cy="977423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698362355524382"/>
          <c:y val="0.389150090415913"/>
          <c:w val="0.985971760544052"/>
          <c:h val="0.38408679927667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364d6e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7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8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9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0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1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2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3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4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Pt>
            <c:idx val="15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Pt>
            <c:idx val="16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Pt>
            <c:idx val="17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Pt>
            <c:idx val="18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Pt>
            <c:idx val="19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006379585326953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4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5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6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7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8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9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0"/>
                <c:pt idx="0">
                  <c:v>26.998687</c:v>
                </c:pt>
                <c:pt idx="1">
                  <c:v>26.998687</c:v>
                </c:pt>
                <c:pt idx="2">
                  <c:v>26.998687</c:v>
                </c:pt>
                <c:pt idx="3">
                  <c:v>26.998687</c:v>
                </c:pt>
                <c:pt idx="4">
                  <c:v>26.998687</c:v>
                </c:pt>
                <c:pt idx="5">
                  <c:v>28.448314</c:v>
                </c:pt>
                <c:pt idx="6">
                  <c:v>28.348621</c:v>
                </c:pt>
                <c:pt idx="7">
                  <c:v>28.348621</c:v>
                </c:pt>
                <c:pt idx="8">
                  <c:v>28.348621</c:v>
                </c:pt>
                <c:pt idx="9">
                  <c:v>28.348621</c:v>
                </c:pt>
                <c:pt idx="10">
                  <c:v>28.348621</c:v>
                </c:pt>
                <c:pt idx="11">
                  <c:v>28.348621</c:v>
                </c:pt>
                <c:pt idx="12">
                  <c:v>28.348621</c:v>
                </c:pt>
                <c:pt idx="13">
                  <c:v>28.348621</c:v>
                </c:pt>
                <c:pt idx="14">
                  <c:v>28.348621</c:v>
                </c:pt>
                <c:pt idx="15">
                  <c:v>28.348621</c:v>
                </c:pt>
                <c:pt idx="16">
                  <c:v>28.348621</c:v>
                </c:pt>
                <c:pt idx="17">
                  <c:v>28.348621</c:v>
                </c:pt>
                <c:pt idx="18">
                  <c:v>28.348621</c:v>
                </c:pt>
                <c:pt idx="19">
                  <c:v>28.348621</c:v>
                </c:pt>
              </c:numCache>
            </c:numRef>
          </c:val>
        </c:ser>
        <c:gapWidth val="0"/>
        <c:overlap val="100"/>
        <c:axId val="36360193"/>
        <c:axId val="99360208"/>
      </c:barChart>
      <c:lineChart>
        <c:grouping val="stacked"/>
        <c:varyColors val="0"/>
        <c:ser>
          <c:idx val="1"/>
          <c:order val="1"/>
          <c:spPr>
            <a:solidFill>
              <a:srgbClr val="000000"/>
            </a:solidFill>
            <a:ln w="19080">
              <a:solidFill>
                <a:srgbClr val="000000"/>
              </a:solidFill>
              <a:prstDash val="dash"/>
              <a:round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4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5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6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7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8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9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Lbls>
            <c:dLbl>
              <c:idx val="0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4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5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6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7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8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9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0"/>
                <c:pt idx="0">
                  <c:v>29.08747528</c:v>
                </c:pt>
                <c:pt idx="1">
                  <c:v>27.73563043</c:v>
                </c:pt>
                <c:pt idx="2">
                  <c:v>27.89287054</c:v>
                </c:pt>
                <c:pt idx="3">
                  <c:v>30.12337433</c:v>
                </c:pt>
                <c:pt idx="4">
                  <c:v>28.84271964</c:v>
                </c:pt>
                <c:pt idx="5">
                  <c:v>31.01307173</c:v>
                </c:pt>
                <c:pt idx="6">
                  <c:v>31.51932035</c:v>
                </c:pt>
                <c:pt idx="7">
                  <c:v>29.45709868</c:v>
                </c:pt>
                <c:pt idx="8">
                  <c:v>29.41272485</c:v>
                </c:pt>
                <c:pt idx="9">
                  <c:v>31.23758375</c:v>
                </c:pt>
                <c:pt idx="10">
                  <c:v>30.19742636</c:v>
                </c:pt>
                <c:pt idx="11">
                  <c:v>31.59122922</c:v>
                </c:pt>
                <c:pt idx="12">
                  <c:v>30.2851783</c:v>
                </c:pt>
                <c:pt idx="13">
                  <c:v>30.81118838</c:v>
                </c:pt>
                <c:pt idx="14">
                  <c:v>29.45887152</c:v>
                </c:pt>
                <c:pt idx="15">
                  <c:v>31.4561882303891</c:v>
                </c:pt>
                <c:pt idx="16">
                  <c:v>32.1258984975413</c:v>
                </c:pt>
                <c:pt idx="17">
                  <c:v>31.6230119389652</c:v>
                </c:pt>
                <c:pt idx="18">
                  <c:v>31.6211727389652</c:v>
                </c:pt>
                <c:pt idx="19">
                  <c:v>31.0778376603891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36360193"/>
        <c:axId val="99360208"/>
      </c:lineChart>
      <c:catAx>
        <c:axId val="36360193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9360208"/>
        <c:crosses val="min"/>
        <c:auto val="1"/>
        <c:lblAlgn val="ctr"/>
        <c:lblOffset val="100"/>
        <c:noMultiLvlLbl val="0"/>
      </c:catAx>
      <c:valAx>
        <c:axId val="99360208"/>
        <c:scaling>
          <c:orientation val="minMax"/>
          <c:max val="32.125898497541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36360193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600" spc="-1" strike="noStrike">
                <a:solidFill>
                  <a:srgbClr val="808080"/>
                </a:solidFill>
                <a:latin typeface="Calibri"/>
              </a:defRPr>
            </a:pPr>
            <a:r>
              <a:rPr b="1" lang="pt-BR" sz="1600" spc="-1" strike="noStrike">
                <a:solidFill>
                  <a:srgbClr val="808080"/>
                </a:solidFill>
                <a:latin typeface="Calibri"/>
              </a:rPr>
              <a:t>Comparativo SLA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503354306429435"/>
          <c:y val="0.162162162162162"/>
          <c:w val="0.927455310637943"/>
          <c:h val="0.5590260071392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Junho</c:v>
                </c:pt>
              </c:strCache>
            </c:strRef>
          </c:tx>
          <c:spPr>
            <a:solidFill>
              <a:srgbClr val="88b9b6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88b9b6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88b9b6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88b9b6"/>
              </a:solidFill>
              <a:ln w="0">
                <a:noFill/>
              </a:ln>
            </c:spPr>
          </c:dPt>
          <c:dLbls>
            <c:numFmt formatCode="h:mm:ss" sourceLinked="0"/>
            <c:dLbl>
              <c:idx val="0"/>
              <c:layout>
                <c:manualLayout>
                  <c:x val="0"/>
                  <c:y val="0.0135593220338982"/>
                </c:manualLayout>
              </c:layout>
              <c:numFmt formatCode="h:mm:ss" sourceLinked="0"/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-0.00259403372243849"/>
                  <c:y val="0.0180790960451977"/>
                </c:manualLayout>
              </c:layout>
              <c:numFmt formatCode="h:mm:ss" sourceLinked="0"/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-9.5113471063807E-017"/>
                  <c:y val="0.0135593220338983"/>
                </c:manualLayout>
              </c:layout>
              <c:numFmt formatCode="h:mm:ss" sourceLinked="0"/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200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0.00767045454545455</c:v>
                </c:pt>
                <c:pt idx="1">
                  <c:v>0.0159259259259259</c:v>
                </c:pt>
                <c:pt idx="2">
                  <c:v>0.017283950617284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Julho</c:v>
                </c:pt>
              </c:strCache>
            </c:strRef>
          </c:tx>
          <c:spPr>
            <a:solidFill>
              <a:srgbClr val="487b78"/>
            </a:solidFill>
            <a:ln w="0">
              <a:noFill/>
            </a:ln>
          </c:spPr>
          <c:invertIfNegative val="0"/>
          <c:dLbls>
            <c:numFmt formatCode="h:mm:ss" sourceLinked="0"/>
            <c:txPr>
              <a:bodyPr wrap="square"/>
              <a:lstStyle/>
              <a:p>
                <a:pPr>
                  <a:defRPr b="0" sz="1200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0.00574712643678161</c:v>
                </c:pt>
                <c:pt idx="1">
                  <c:v>0.0152229532163743</c:v>
                </c:pt>
                <c:pt idx="2">
                  <c:v>0.0139814814814815</c:v>
                </c:pt>
              </c:numCache>
            </c:numRef>
          </c:val>
        </c:ser>
        <c:gapWidth val="219"/>
        <c:overlap val="-27"/>
        <c:axId val="52146528"/>
        <c:axId val="71831433"/>
      </c:barChart>
      <c:catAx>
        <c:axId val="52146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71831433"/>
        <c:crosses val="autoZero"/>
        <c:auto val="1"/>
        <c:lblAlgn val="ctr"/>
        <c:lblOffset val="100"/>
        <c:noMultiLvlLbl val="0"/>
      </c:catAx>
      <c:valAx>
        <c:axId val="71831433"/>
        <c:scaling>
          <c:orientation val="minMax"/>
          <c:max val="0.05"/>
          <c:min val="0"/>
        </c:scaling>
        <c:delete val="0"/>
        <c:axPos val="l"/>
        <c:numFmt formatCode="h:mm:ss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6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52146528"/>
        <c:crosses val="autoZero"/>
        <c:crossBetween val="between"/>
        <c:majorUnit val="0.03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383162131129811"/>
          <c:y val="0.904450238600958"/>
          <c:w val="0.233675550950564"/>
          <c:h val="0.069090628779411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400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2000" spc="-1" strike="noStrike">
                <a:solidFill>
                  <a:srgbClr val="808080"/>
                </a:solidFill>
                <a:latin typeface="Cambria"/>
              </a:defRPr>
            </a:pPr>
            <a:r>
              <a:rPr b="1" lang="pt-BR" sz="2000" spc="-1" strike="noStrike">
                <a:solidFill>
                  <a:srgbClr val="808080"/>
                </a:solidFill>
                <a:latin typeface="Cambria"/>
              </a:rPr>
              <a:t>Canal de Comunicação</a:t>
            </a:r>
          </a:p>
        </c:rich>
      </c:tx>
      <c:layout>
        <c:manualLayout>
          <c:xMode val="edge"/>
          <c:yMode val="edge"/>
          <c:x val="0.221401387956123"/>
          <c:y val="0.0239562739853471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2816207745691"/>
          <c:y val="0.124898243981858"/>
          <c:w val="0.472875158570256"/>
          <c:h val="0.823235259913944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487b78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87b78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en-US" sz="1600" spc="-1" strike="noStrike">
                        <a:solidFill>
                          <a:srgbClr val="ffffff"/>
                        </a:solidFill>
                        <a:latin typeface="Calibri"/>
                      </a:rPr>
                      <a:t>82</a:t>
                    </a:r>
                  </a:p>
                  <a:p>
                    <a:r>
                      <a:rPr b="0" lang="en-US" sz="1600" spc="-1" strike="noStrike">
                        <a:solidFill>
                          <a:srgbClr val="ffffff"/>
                        </a:solidFill>
                        <a:latin typeface="Calibri"/>
                      </a:rPr>
                      <a:t>100%</a:t>
                    </a:r>
                  </a:p>
                  <a:p/>
                </c:rich>
              </c:tx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6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legend>
      <c:legendPos val="t"/>
      <c:layout>
        <c:manualLayout>
          <c:xMode val="edge"/>
          <c:yMode val="edge"/>
          <c:x val="0.759783324240922"/>
          <c:y val="0.475906311619241"/>
          <c:w val="0.209142184865032"/>
          <c:h val="0.079161745741730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400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800" spc="-1" strike="noStrike">
                <a:solidFill>
                  <a:srgbClr val="808080"/>
                </a:solidFill>
                <a:latin typeface="Cambria"/>
              </a:defRPr>
            </a:pPr>
            <a:r>
              <a:rPr b="1" lang="pt-BR" sz="1800" spc="-1" strike="noStrike">
                <a:solidFill>
                  <a:srgbClr val="808080"/>
                </a:solidFill>
                <a:latin typeface="Cambria"/>
              </a:rPr>
              <a:t>Principais Motivos - Julho 2025</a:t>
            </a:r>
          </a:p>
        </c:rich>
      </c:tx>
      <c:layout>
        <c:manualLayout>
          <c:xMode val="edge"/>
          <c:yMode val="edge"/>
          <c:x val="0.335171631790537"/>
          <c:y val="0.0363995813466682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10431914235646"/>
          <c:y val="0.14234213280614"/>
          <c:w val="0.648386764251108"/>
          <c:h val="0.8356785672752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Informações sobre Pacientes Transferência via CROSS Agendamento de Consulta Agendamento de Cirurgia Demora na Realização de Exames de Imagem Total Geral</c:v>
                </c:pt>
              </c:strCache>
            </c:strRef>
          </c:tx>
          <c:spPr>
            <a:solidFill>
              <a:srgbClr val="487b78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487b78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87b78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487b78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87b78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1"/>
              <c:layout>
                <c:manualLayout>
                  <c:x val="0.0023649129016452"/>
                  <c:y val="0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0236491259924929"/>
                  <c:y val="0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-0.000882926277254195"/>
                  <c:y val="0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00074099325574663"/>
                  <c:y val="-3.69508284837315E-01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6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Informações sobre Pacientes</c:v>
                </c:pt>
                <c:pt idx="1">
                  <c:v>Transferência via CROSS</c:v>
                </c:pt>
                <c:pt idx="2">
                  <c:v>Agendamento de Consulta</c:v>
                </c:pt>
                <c:pt idx="3">
                  <c:v>Agendamento de Cirurgia</c:v>
                </c:pt>
                <c:pt idx="4">
                  <c:v>Demora na Realização de Exames de Imagem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50</c:v>
                </c:pt>
                <c:pt idx="1">
                  <c:v>13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</c:ser>
        <c:gapWidth val="150"/>
        <c:overlap val="100"/>
        <c:axId val="69892935"/>
        <c:axId val="23094548"/>
      </c:barChart>
      <c:catAx>
        <c:axId val="69892935"/>
        <c:scaling>
          <c:orientation val="maxMin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4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23094548"/>
        <c:crosses val="autoZero"/>
        <c:auto val="1"/>
        <c:lblAlgn val="ctr"/>
        <c:lblOffset val="100"/>
        <c:noMultiLvlLbl val="0"/>
      </c:catAx>
      <c:valAx>
        <c:axId val="23094548"/>
        <c:scaling>
          <c:orientation val="minMax"/>
          <c:max val="5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69892935"/>
        <c:crosses val="autoZero"/>
        <c:crossBetween val="between"/>
        <c:majorUnit val="0.1"/>
      </c:valAx>
      <c:spPr>
        <a:pattFill prst="ltDnDiag">
          <a:fgClr>
            <a:srgbClr val="d9d9d9"/>
          </a:fgClr>
          <a:bgClr>
            <a:srgbClr val="ffffff"/>
          </a:bgClr>
        </a:pattFill>
        <a:ln w="0">
          <a:noFill/>
        </a:ln>
      </c:spPr>
    </c:plotArea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600" spc="-1" strike="noStrike">
                <a:solidFill>
                  <a:srgbClr val="595959"/>
                </a:solidFill>
                <a:latin typeface="Calibri"/>
              </a:defRPr>
            </a:pPr>
            <a:r>
              <a:rPr b="0" sz="1600" spc="-1" strike="noStrike">
                <a:solidFill>
                  <a:srgbClr val="595959"/>
                </a:solidFill>
                <a:latin typeface="Calibri"/>
              </a:rPr>
              <a:t>Acionamentos por mês</a:t>
            </a:r>
          </a:p>
        </c:rich>
      </c:tx>
      <c:layout>
        <c:manualLayout>
          <c:xMode val="edge"/>
          <c:yMode val="edge"/>
          <c:x val="0.446793760831889"/>
          <c:y val="0.00566718186501803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433905782259335"/>
          <c:y val="0.304653958440666"/>
          <c:w val="0.939877107294785"/>
          <c:h val="0.497853340202645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Acionamentos por mês</c:v>
                </c:pt>
              </c:strCache>
            </c:strRef>
          </c:tx>
          <c:spPr>
            <a:solidFill>
              <a:srgbClr val="487b78"/>
            </a:solidFill>
            <a:ln cap="rnd" w="28440">
              <a:solidFill>
                <a:srgbClr val="487b78"/>
              </a:solidFill>
              <a:round/>
            </a:ln>
          </c:spPr>
          <c:marker>
            <c:symbol val="none"/>
          </c:marker>
          <c:dLbls>
            <c:numFmt formatCode="General" sourceLinked="0"/>
            <c:txPr>
              <a:bodyPr wrap="squar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2"/>
                <c:pt idx="0">
                  <c:v>69</c:v>
                </c:pt>
                <c:pt idx="1">
                  <c:v>86</c:v>
                </c:pt>
                <c:pt idx="2">
                  <c:v>103</c:v>
                </c:pt>
                <c:pt idx="3">
                  <c:v>110</c:v>
                </c:pt>
                <c:pt idx="4">
                  <c:v>80</c:v>
                </c:pt>
                <c:pt idx="5">
                  <c:v>70</c:v>
                </c:pt>
                <c:pt idx="6">
                  <c:v>82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59300065"/>
        <c:axId val="24545985"/>
      </c:lineChart>
      <c:catAx>
        <c:axId val="5930006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24545985"/>
        <c:crosses val="autoZero"/>
        <c:auto val="1"/>
        <c:lblAlgn val="ctr"/>
        <c:lblOffset val="100"/>
        <c:noMultiLvlLbl val="0"/>
      </c:catAx>
      <c:valAx>
        <c:axId val="24545985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9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59300065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697617742033754"/>
          <c:y val="0.270410367170626"/>
          <c:w val="0.98598671784561"/>
          <c:h val="0.45874730021598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7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8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9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0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1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2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3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4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Pt>
            <c:idx val="15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Pt>
            <c:idx val="16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Pt>
            <c:idx val="17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Pt>
            <c:idx val="18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Pt>
            <c:idx val="19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3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4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5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6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7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8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9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0"/>
                <c:pt idx="0">
                  <c:v>21.4217313316669</c:v>
                </c:pt>
                <c:pt idx="1">
                  <c:v>21.0819409800003</c:v>
                </c:pt>
                <c:pt idx="2">
                  <c:v>21.03532</c:v>
                </c:pt>
                <c:pt idx="3">
                  <c:v>20.9468139400003</c:v>
                </c:pt>
                <c:pt idx="4">
                  <c:v>22.0016476400003</c:v>
                </c:pt>
                <c:pt idx="5">
                  <c:v>21.5880992200003</c:v>
                </c:pt>
                <c:pt idx="6">
                  <c:v>18.15606893</c:v>
                </c:pt>
                <c:pt idx="7">
                  <c:v>11.7</c:v>
                </c:pt>
                <c:pt idx="8">
                  <c:v>11.7620454</c:v>
                </c:pt>
                <c:pt idx="9">
                  <c:v>12.36141716</c:v>
                </c:pt>
                <c:pt idx="10">
                  <c:v>10.4627929</c:v>
                </c:pt>
                <c:pt idx="11">
                  <c:v>10.3019401</c:v>
                </c:pt>
                <c:pt idx="12">
                  <c:v>9.35156145000001</c:v>
                </c:pt>
                <c:pt idx="13">
                  <c:v>8.07318280000001</c:v>
                </c:pt>
                <c:pt idx="14">
                  <c:v>7.61718280000001</c:v>
                </c:pt>
                <c:pt idx="15">
                  <c:v>6.81221226930493</c:v>
                </c:pt>
                <c:pt idx="16">
                  <c:v>5.91587910028817</c:v>
                </c:pt>
                <c:pt idx="17">
                  <c:v>4.87130275330314</c:v>
                </c:pt>
                <c:pt idx="18">
                  <c:v>-4.55721207718943</c:v>
                </c:pt>
                <c:pt idx="19">
                  <c:v>-14.3959603866104</c:v>
                </c:pt>
              </c:numCache>
            </c:numRef>
          </c:val>
        </c:ser>
        <c:gapWidth val="0"/>
        <c:overlap val="100"/>
        <c:axId val="83883315"/>
        <c:axId val="88334474"/>
      </c:barChart>
      <c:catAx>
        <c:axId val="83883315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8334474"/>
        <c:crossesAt val="0"/>
        <c:auto val="1"/>
        <c:lblAlgn val="ctr"/>
        <c:lblOffset val="100"/>
        <c:noMultiLvlLbl val="0"/>
      </c:catAx>
      <c:valAx>
        <c:axId val="88334474"/>
        <c:scaling>
          <c:orientation val="minMax"/>
          <c:max val="22.0016476400003"/>
          <c:min val="-14.3959603866104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3883315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85521885521886"/>
          <c:y val="0.176512625059552"/>
          <c:w val="0.922558922558923"/>
          <c:h val="0.64697474988089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3862"/>
            </a:solidFill>
            <a:ln w="0">
              <a:noFill/>
            </a:ln>
          </c:spPr>
          <c:invertIfNegative val="0"/>
          <c:dPt>
            <c:idx val="2"/>
            <c:invertIfNegative val="0"/>
            <c:spPr>
              <a:solidFill>
                <a:srgbClr val="2f8ef9"/>
              </a:solidFill>
              <a:ln w="0">
                <a:noFill/>
              </a:ln>
            </c:spPr>
          </c:dPt>
          <c:dLbls>
            <c:dLbl>
              <c:idx val="2"/>
              <c:layout>
                <c:manualLayout>
                  <c:x val="0"/>
                  <c:y val="-0.00315126050420168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0.0973188</c:v>
                </c:pt>
                <c:pt idx="1">
                  <c:v>0.01749075</c:v>
                </c:pt>
                <c:pt idx="2">
                  <c:v>28.3486213532431</c:v>
                </c:pt>
              </c:numCache>
            </c:numRef>
          </c:val>
        </c:ser>
        <c:ser>
          <c:idx val="1"/>
          <c:order val="1"/>
          <c:spPr>
            <a:solidFill>
              <a:srgbClr val="2f8ef9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2f8ef9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2f8ef9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003862"/>
              </a:solid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315126050420168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042016806722689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26.998687</c:v>
                </c:pt>
                <c:pt idx="1">
                  <c:v>28.348621</c:v>
                </c:pt>
                <c:pt idx="2">
                  <c:v>0</c:v>
                </c:pt>
              </c:numCache>
            </c:numRef>
          </c:val>
        </c:ser>
        <c:gapWidth val="80"/>
        <c:overlap val="100"/>
        <c:axId val="62866760"/>
        <c:axId val="29145970"/>
      </c:barChart>
      <c:catAx>
        <c:axId val="62866760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969696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29145970"/>
        <c:crosses val="min"/>
        <c:auto val="1"/>
        <c:lblAlgn val="ctr"/>
        <c:lblOffset val="100"/>
        <c:noMultiLvlLbl val="0"/>
      </c:catAx>
      <c:valAx>
        <c:axId val="29145970"/>
        <c:scaling>
          <c:orientation val="minMax"/>
          <c:max val="28.3661117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2866760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90185721588005"/>
          <c:y val="0.300131061598952"/>
          <c:w val="0.921622082126427"/>
          <c:h val="0.39842726081258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gapWidth val="80"/>
        <c:overlap val="100"/>
        <c:axId val="7815942"/>
        <c:axId val="49692403"/>
      </c:barChart>
      <c:catAx>
        <c:axId val="7815942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969696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9692403"/>
        <c:crosses val="min"/>
        <c:auto val="1"/>
        <c:lblAlgn val="ctr"/>
        <c:lblOffset val="100"/>
        <c:noMultiLvlLbl val="0"/>
      </c:catAx>
      <c:valAx>
        <c:axId val="49692403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7815942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09490105445616"/>
          <c:y val="0.174311926605505"/>
          <c:w val="0.78145312725697"/>
          <c:h val="0.65137614678899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2f8ef9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3862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2f8ef9"/>
              </a:solid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3112033195020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003112033195020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188.990809</c:v>
                </c:pt>
                <c:pt idx="1">
                  <c:v>0.41796039</c:v>
                </c:pt>
                <c:pt idx="2">
                  <c:v>198.440349472702</c:v>
                </c:pt>
              </c:numCache>
            </c:numRef>
          </c:val>
        </c:ser>
        <c:ser>
          <c:idx val="1"/>
          <c:order val="1"/>
          <c:spPr>
            <a:solidFill>
              <a:srgbClr val="003862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2f8ef9"/>
              </a:solidFill>
              <a:ln w="0">
                <a:noFill/>
              </a:ln>
            </c:spPr>
          </c:dPt>
          <c:dLbls>
            <c:dLbl>
              <c:idx val="1"/>
              <c:layout>
                <c:manualLayout>
                  <c:x val="0"/>
                  <c:y val="-0.003112033195020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-0.35634741</c:v>
                </c:pt>
                <c:pt idx="1">
                  <c:v>198.440347</c:v>
                </c:pt>
                <c:pt idx="2">
                  <c:v>0</c:v>
                </c:pt>
              </c:numCache>
            </c:numRef>
          </c:val>
        </c:ser>
        <c:gapWidth val="80"/>
        <c:overlap val="100"/>
        <c:axId val="36636172"/>
        <c:axId val="52740971"/>
      </c:barChart>
      <c:catAx>
        <c:axId val="36636172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969696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2740971"/>
        <c:crossesAt val="0"/>
        <c:auto val="1"/>
        <c:lblAlgn val="ctr"/>
        <c:lblOffset val="100"/>
        <c:noMultiLvlLbl val="0"/>
      </c:catAx>
      <c:valAx>
        <c:axId val="52740971"/>
        <c:scaling>
          <c:orientation val="minMax"/>
          <c:max val="198.85830739"/>
          <c:min val="-0.35634741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36636172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94895671667529"/>
          <c:y val="0.152260638297872"/>
          <c:w val="0.920675978617003"/>
          <c:h val="0.69481382978723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gapWidth val="80"/>
        <c:overlap val="100"/>
        <c:axId val="65906666"/>
        <c:axId val="88534323"/>
      </c:barChart>
      <c:catAx>
        <c:axId val="65906666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969696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8534323"/>
        <c:crosses val="min"/>
        <c:auto val="1"/>
        <c:lblAlgn val="ctr"/>
        <c:lblOffset val="100"/>
        <c:noMultiLvlLbl val="0"/>
      </c:catAx>
      <c:valAx>
        <c:axId val="88534323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5906666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134705087405728"/>
          <c:y val="0.340829901805512"/>
          <c:w val="0.973058982518854"/>
          <c:h val="0.331010452961673"/>
        </c:manualLayout>
      </c:layout>
      <c:lineChart>
        <c:grouping val="standard"/>
        <c:varyColors val="0"/>
        <c:ser>
          <c:idx val="0"/>
          <c:order val="0"/>
          <c:spPr>
            <a:solidFill>
              <a:srgbClr val="969696"/>
            </a:solidFill>
            <a:ln w="9360">
              <a:solidFill>
                <a:srgbClr val="969696"/>
              </a:solidFill>
              <a:prstDash val="lgDash"/>
              <a:round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1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2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3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4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5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6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7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8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9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10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Pt>
            <c:idx val="11"/>
            <c:marker>
              <c:symbol val="circle"/>
              <c:size val="5"/>
              <c:spPr>
                <a:solidFill>
                  <a:srgbClr val="969696"/>
                </a:solidFill>
              </c:spPr>
            </c:marker>
          </c:dPt>
          <c:dLbls>
            <c:dLbl>
              <c:idx val="0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0.134078212290503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80808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2"/>
                <c:pt idx="0">
                  <c:v>74.589</c:v>
                </c:pt>
                <c:pt idx="1">
                  <c:v>196.94251</c:v>
                </c:pt>
                <c:pt idx="2">
                  <c:v>201.2681</c:v>
                </c:pt>
                <c:pt idx="3">
                  <c:v>342.16902</c:v>
                </c:pt>
                <c:pt idx="4">
                  <c:v>66.68199</c:v>
                </c:pt>
                <c:pt idx="5">
                  <c:v>158.49982</c:v>
                </c:pt>
                <c:pt idx="6">
                  <c:v>8.50768</c:v>
                </c:pt>
                <c:pt idx="7">
                  <c:v>100.49919</c:v>
                </c:pt>
                <c:pt idx="8">
                  <c:v>168.28008</c:v>
                </c:pt>
                <c:pt idx="9">
                  <c:v>72.81909</c:v>
                </c:pt>
                <c:pt idx="10">
                  <c:v>67.1185</c:v>
                </c:pt>
                <c:pt idx="11">
                  <c:v>15.43391</c:v>
                </c:pt>
              </c:numCache>
            </c:numRef>
          </c:val>
          <c:smooth val="0"/>
        </c:ser>
        <c:ser>
          <c:idx val="1"/>
          <c:order val="1"/>
          <c:spPr>
            <a:solidFill>
              <a:srgbClr val="0000ff"/>
            </a:solidFill>
            <a:ln w="19080">
              <a:solidFill>
                <a:srgbClr val="0000ff"/>
              </a:solidFill>
              <a:round/>
            </a:ln>
          </c:spPr>
          <c:marker>
            <c:symbol val="none"/>
          </c:marker>
          <c:dPt>
            <c:idx val="0"/>
            <c:marker>
              <c:symbol val="triangle"/>
              <c:size val="5"/>
              <c:spPr>
                <a:solidFill>
                  <a:srgbClr val="0000ff"/>
                </a:solidFill>
              </c:spPr>
            </c:marker>
          </c:dPt>
          <c:dPt>
            <c:idx val="1"/>
            <c:marker>
              <c:symbol val="triangle"/>
              <c:size val="5"/>
              <c:spPr>
                <a:solidFill>
                  <a:srgbClr val="0000ff"/>
                </a:solidFill>
              </c:spPr>
            </c:marker>
          </c:dPt>
          <c:dPt>
            <c:idx val="2"/>
            <c:marker>
              <c:symbol val="triangle"/>
              <c:size val="5"/>
              <c:spPr>
                <a:solidFill>
                  <a:srgbClr val="0000ff"/>
                </a:solidFill>
              </c:spPr>
            </c:marker>
          </c:dPt>
          <c:dPt>
            <c:idx val="3"/>
            <c:marker>
              <c:symbol val="triangle"/>
              <c:size val="5"/>
              <c:spPr>
                <a:solidFill>
                  <a:srgbClr val="0000ff"/>
                </a:solidFill>
              </c:spPr>
            </c:marker>
          </c:dPt>
          <c:dPt>
            <c:idx val="4"/>
            <c:marker>
              <c:symbol val="triangle"/>
              <c:size val="5"/>
              <c:spPr>
                <a:solidFill>
                  <a:srgbClr val="0000ff"/>
                </a:solidFill>
              </c:spPr>
            </c:marker>
          </c:dPt>
          <c:dPt>
            <c:idx val="5"/>
            <c:marker>
              <c:symbol val="triangle"/>
              <c:size val="5"/>
              <c:spPr>
                <a:solidFill>
                  <a:srgbClr val="0000ff"/>
                </a:solidFill>
              </c:spPr>
            </c:marker>
          </c:dPt>
          <c:dPt>
            <c:idx val="6"/>
            <c:marker>
              <c:symbol val="triangle"/>
              <c:size val="5"/>
              <c:spPr>
                <a:solidFill>
                  <a:srgbClr val="0000ff"/>
                </a:solidFill>
              </c:spPr>
            </c:marker>
          </c:dPt>
          <c:dLbls>
            <c:dLbl>
              <c:idx val="0"/>
              <c:layout>
                <c:manualLayout>
                  <c:x val="0"/>
                  <c:y val="0.134078212290503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0.134078212290503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0.134078212290503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0.134078212290503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0.134078212290503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0.134078212290503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142458100558659"/>
                </c:manualLayout>
              </c:layout>
              <c:numFmt formatCode="#,##0;\-#,##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2"/>
                <c:pt idx="0">
                  <c:v>4.57252</c:v>
                </c:pt>
                <c:pt idx="1">
                  <c:v>13.08864</c:v>
                </c:pt>
                <c:pt idx="2">
                  <c:v>20.79163</c:v>
                </c:pt>
                <c:pt idx="3">
                  <c:v>8.45589</c:v>
                </c:pt>
                <c:pt idx="4">
                  <c:v>6.19496</c:v>
                </c:pt>
                <c:pt idx="5">
                  <c:v>34.11099</c:v>
                </c:pt>
                <c:pt idx="6">
                  <c:v>40.42505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65553663"/>
        <c:axId val="13740760"/>
      </c:lineChart>
      <c:catAx>
        <c:axId val="65553663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80808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3740760"/>
        <c:crosses val="min"/>
        <c:auto val="1"/>
        <c:lblAlgn val="ctr"/>
        <c:lblOffset val="100"/>
        <c:noMultiLvlLbl val="0"/>
      </c:catAx>
      <c:valAx>
        <c:axId val="13740760"/>
        <c:scaling>
          <c:orientation val="minMax"/>
          <c:max val="342.1690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5553663"/>
        <c:crossBetween val="midCat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4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pt-BR" sz="1400" spc="-1" strike="noStrike">
                <a:solidFill>
                  <a:srgbClr val="000000"/>
                </a:solidFill>
                <a:latin typeface="Calibri"/>
              </a:rPr>
              <a:t>Queixas por mil passagens</a:t>
            </a:r>
          </a:p>
        </c:rich>
      </c:tx>
      <c:layout>
        <c:manualLayout>
          <c:xMode val="edge"/>
          <c:yMode val="edge"/>
          <c:x val="0.387451994670429"/>
          <c:y val="0.000139082058414465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62207069519555"/>
          <c:y val="0.225452016689847"/>
          <c:w val="0.847088329806411"/>
          <c:h val="0.521835883171071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 Queixas </c:v>
                </c:pt>
              </c:strCache>
            </c:strRef>
          </c:tx>
          <c:spPr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c:spPr>
          <c:marker>
            <c:symbol val="none"/>
          </c:marker>
          <c:dLbls>
            <c:numFmt formatCode="0.00" sourceLinked="0"/>
            <c:txPr>
              <a:bodyPr wrap="square"/>
              <a:lstStyle/>
              <a:p>
                <a:pPr>
                  <a:defRPr b="1" sz="11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mmm/yy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0</c:f>
              <c:numCache>
                <c:formatCode>General</c:formatCode>
                <c:ptCount val="12"/>
                <c:pt idx="0">
                  <c:v>1.92329449032696</c:v>
                </c:pt>
                <c:pt idx="1">
                  <c:v>1.82026562394661</c:v>
                </c:pt>
                <c:pt idx="2">
                  <c:v>1.67616493462957</c:v>
                </c:pt>
                <c:pt idx="3">
                  <c:v>1.97968220890857</c:v>
                </c:pt>
                <c:pt idx="4">
                  <c:v>1.7294056609212</c:v>
                </c:pt>
                <c:pt idx="5">
                  <c:v>1.99733688415446</c:v>
                </c:pt>
                <c:pt idx="6">
                  <c:v>2.47592847317744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Meta Queixas/1000</c:v>
                </c:pt>
              </c:strCache>
            </c:strRef>
          </c:tx>
          <c:spPr>
            <a:solidFill>
              <a:srgbClr val="ff0000"/>
            </a:solidFill>
            <a:ln w="38160">
              <a:solidFill>
                <a:srgbClr val="ff0000"/>
              </a:solidFill>
              <a:prstDash val="sysDash"/>
              <a:round/>
            </a:ln>
          </c:spPr>
          <c:marker>
            <c:symbol val="none"/>
          </c:marker>
          <c:dPt>
            <c:idx val="11"/>
            <c:marker>
              <c:symbol val="none"/>
            </c:marker>
          </c:dPt>
          <c:dLbls>
            <c:dLbl>
              <c:idx val="11"/>
              <c:layout>
                <c:manualLayout>
                  <c:x val="-0.010498687664042"/>
                  <c:y val="-0.0382165732873843"/>
                </c:manualLayout>
              </c:layout>
              <c:numFmt formatCode="0.00" sourceLinked="0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sz="105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05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mmm/yy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1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92025309"/>
        <c:axId val="53942513"/>
      </c:lineChart>
      <c:dateAx>
        <c:axId val="92025309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12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3942513"/>
        <c:crossesAt val="0"/>
        <c:auto val="1"/>
        <c:lblOffset val="100"/>
        <c:baseTimeUnit val="months"/>
        <c:noMultiLvlLbl val="0"/>
      </c:dateAx>
      <c:valAx>
        <c:axId val="53942513"/>
        <c:scaling>
          <c:orientation val="minMax"/>
          <c:max val="5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lang="pt-BR" sz="800" spc="-1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b="1" lang="pt-BR" sz="800" spc="-1" strike="noStrike">
                    <a:solidFill>
                      <a:srgbClr val="000000"/>
                    </a:solidFill>
                    <a:latin typeface="Calibri"/>
                  </a:rPr>
                  <a:t>Manifestação</a:t>
                </a:r>
              </a:p>
            </c:rich>
          </c:tx>
          <c:layout>
            <c:manualLayout>
              <c:xMode val="edge"/>
              <c:yMode val="edge"/>
              <c:x val="0.00525119523473626"/>
              <c:y val="0.38317107093185"/>
            </c:manualLayout>
          </c:layout>
          <c:overlay val="0"/>
          <c:spPr>
            <a:noFill/>
            <a:ln w="0">
              <a:noFill/>
            </a:ln>
          </c:spPr>
        </c:title>
        <c:numFmt formatCode="#,##0.0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2025309"/>
        <c:crosses val="autoZero"/>
        <c:crossBetween val="between"/>
        <c:majorUnit val="1"/>
      </c:valAx>
      <c:spPr>
        <a:noFill/>
        <a:ln w="25560">
          <a:noFill/>
        </a:ln>
      </c:spPr>
    </c:plotArea>
    <c:legend>
      <c:legendPos val="b"/>
      <c:layout>
        <c:manualLayout>
          <c:xMode val="edge"/>
          <c:yMode val="edge"/>
          <c:x val="0.167370247103691"/>
          <c:y val="0.929387064855766"/>
          <c:w val="0.537980263591167"/>
          <c:h val="0.070612777777777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0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800" spc="-1" strike="noStrike">
                <a:solidFill>
                  <a:srgbClr val="000000"/>
                </a:solidFill>
                <a:latin typeface="Cambria"/>
              </a:defRPr>
            </a:pPr>
            <a:r>
              <a:rPr b="1" lang="pt-BR" sz="1800" spc="-1" strike="noStrike">
                <a:solidFill>
                  <a:srgbClr val="000000"/>
                </a:solidFill>
                <a:latin typeface="Cambria"/>
              </a:rPr>
              <a:t>SLA</a:t>
            </a:r>
          </a:p>
        </c:rich>
      </c:tx>
      <c:layout>
        <c:manualLayout>
          <c:xMode val="edge"/>
          <c:yMode val="edge"/>
          <c:x val="0.481829741667782"/>
          <c:y val="0.026007326007326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288448668183643"/>
          <c:y val="0.168620268620269"/>
          <c:w val="0.830277071342524"/>
          <c:h val="0.415628815628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rgbClr val="3f6d6a"/>
            </a:solidFill>
            <a:ln w="0">
              <a:noFill/>
            </a:ln>
          </c:spPr>
          <c:invertIfNegative val="0"/>
          <c:dLbls>
            <c:numFmt formatCode="0" sourceLinked="0"/>
            <c:txPr>
              <a:bodyPr wrap="square"/>
              <a:lstStyle/>
              <a:p>
                <a:pPr>
                  <a:defRPr b="1" sz="10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13</c:v>
                </c:pt>
                <c:pt idx="1">
                  <c:v>13</c:v>
                </c:pt>
                <c:pt idx="2">
                  <c:v>18</c:v>
                </c:pt>
                <c:pt idx="3">
                  <c:v>11</c:v>
                </c:pt>
                <c:pt idx="4">
                  <c:v>8</c:v>
                </c:pt>
                <c:pt idx="5">
                  <c:v>9</c:v>
                </c:pt>
                <c:pt idx="6">
                  <c:v>8</c:v>
                </c:pt>
              </c:numCache>
            </c:numRef>
          </c:val>
        </c:ser>
        <c:gapWidth val="150"/>
        <c:overlap val="0"/>
        <c:axId val="96683273"/>
        <c:axId val="67383243"/>
      </c:bar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Média do tempo de resposta</c:v>
                </c:pt>
              </c:strCache>
            </c:strRef>
          </c:tx>
          <c:spPr>
            <a:solidFill>
              <a:srgbClr val="8ca3a1"/>
            </a:solidFill>
            <a:ln cap="rnd" w="28440">
              <a:solidFill>
                <a:srgbClr val="8ca3a1"/>
              </a:solidFill>
              <a:round/>
            </a:ln>
          </c:spPr>
          <c:marker>
            <c:symbol val="none"/>
          </c:marker>
          <c:dPt>
            <c:idx val="2"/>
            <c:marker>
              <c:symbol val="none"/>
            </c:marker>
          </c:dPt>
          <c:dLbls>
            <c:numFmt formatCode="[$-F400]h:mm:ss\ AM/PM" sourceLinked="0"/>
            <c:dLbl>
              <c:idx val="2"/>
              <c:layout>
                <c:manualLayout>
                  <c:x val="-0.0216893062703643"/>
                  <c:y val="-0.0133633280730618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05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spPr>
              <a:solidFill>
                <a:srgbClr val="808080"/>
              </a:solidFill>
            </c:spPr>
            <c:txPr>
              <a:bodyPr wrap="square"/>
              <a:lstStyle/>
              <a:p>
                <a:pPr>
                  <a:defRPr b="0" sz="105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0.0116452991452991</c:v>
                </c:pt>
                <c:pt idx="1">
                  <c:v>0.00461309523809525</c:v>
                </c:pt>
                <c:pt idx="2">
                  <c:v>0.00721450617283951</c:v>
                </c:pt>
                <c:pt idx="3">
                  <c:v>0.00277777777777778</c:v>
                </c:pt>
                <c:pt idx="4">
                  <c:v>0.0119791666666667</c:v>
                </c:pt>
                <c:pt idx="5">
                  <c:v>0.0138194444444445</c:v>
                </c:pt>
                <c:pt idx="6">
                  <c:v>0.0430555555555556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22432056"/>
        <c:axId val="10721850"/>
      </c:lineChart>
      <c:catAx>
        <c:axId val="96683273"/>
        <c:scaling>
          <c:orientation val="minMax"/>
        </c:scaling>
        <c:delete val="1"/>
        <c:axPos val="b"/>
        <c:numFmt formatCode="[$-416]dd/mm/yy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7383243"/>
        <c:auto val="1"/>
        <c:lblAlgn val="ctr"/>
        <c:lblOffset val="100"/>
        <c:noMultiLvlLbl val="0"/>
      </c:catAx>
      <c:valAx>
        <c:axId val="67383243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96683273"/>
        <c:crosses val="max"/>
        <c:crossBetween val="between"/>
      </c:valAx>
      <c:catAx>
        <c:axId val="22432056"/>
        <c:scaling>
          <c:orientation val="minMax"/>
        </c:scaling>
        <c:delete val="1"/>
        <c:axPos val="t"/>
        <c:numFmt formatCode="[$-416]dd/mm/yy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0721850"/>
        <c:auto val="1"/>
        <c:lblAlgn val="ctr"/>
        <c:lblOffset val="100"/>
        <c:noMultiLvlLbl val="0"/>
      </c:catAx>
      <c:valAx>
        <c:axId val="10721850"/>
        <c:scaling>
          <c:orientation val="minMax"/>
        </c:scaling>
        <c:delete val="0"/>
        <c:axPos val="r"/>
        <c:numFmt formatCode="[$-F400]h:mm:ss\ AM/PM" sourceLinked="0"/>
        <c:majorTickMark val="out"/>
        <c:minorTickMark val="none"/>
        <c:tickLblPos val="nextTo"/>
        <c:spPr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224320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</c:dTable>
      <c:spPr>
        <a:noFill/>
        <a:ln w="25560">
          <a:noFill/>
        </a:ln>
      </c:spPr>
    </c:plotArea>
    <c:plotVisOnly val="1"/>
    <c:dispBlanksAs val="gap"/>
  </c:chart>
  <c:spPr>
    <a:noFill/>
    <a:ln w="9360">
      <a:noFill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86EFA7-5FBD-4D7E-AFD4-27CF4EA1AF8A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62228B1-7146-4D58-B223-F9ED35953C34}">
      <dgm:prSet phldrT="[Texto]" custT="1"/>
      <dgm:spPr>
        <a:solidFill>
          <a:srgbClr val="008685"/>
        </a:solidFill>
      </dgm:spPr>
      <dgm:t>
        <a:bodyPr/>
        <a:lstStyle/>
        <a:p>
          <a:r>
            <a:rPr lang="pt-BR" sz="1800" dirty="0"/>
            <a:t>Inicio 17/07/2025</a:t>
          </a:r>
        </a:p>
      </dgm:t>
    </dgm:pt>
    <dgm:pt modelId="{7545BBE8-1FAC-4191-8CE8-1B996E73035B}" type="parTrans" cxnId="{77E02F78-7771-49B2-99BA-43493E654AC1}">
      <dgm:prSet/>
      <dgm:spPr/>
      <dgm:t>
        <a:bodyPr/>
        <a:lstStyle/>
        <a:p>
          <a:endParaRPr lang="pt-BR"/>
        </a:p>
      </dgm:t>
    </dgm:pt>
    <dgm:pt modelId="{059B8EEE-94EB-4C41-9F97-8C8EF70B093A}" type="sibTrans" cxnId="{77E02F78-7771-49B2-99BA-43493E654AC1}">
      <dgm:prSet/>
      <dgm:spPr/>
      <dgm:t>
        <a:bodyPr/>
        <a:lstStyle/>
        <a:p>
          <a:endParaRPr lang="pt-BR"/>
        </a:p>
      </dgm:t>
    </dgm:pt>
    <dgm:pt modelId="{80FD3465-0F0B-41B8-8A6E-E93D7354F1C0}">
      <dgm:prSet phldrT="[Texto]" custT="1"/>
      <dgm:spPr>
        <a:solidFill>
          <a:srgbClr val="008685"/>
        </a:solidFill>
      </dgm:spPr>
      <dgm:t>
        <a:bodyPr/>
        <a:lstStyle/>
        <a:p>
          <a:r>
            <a:rPr lang="pt-BR" sz="1800" dirty="0"/>
            <a:t>Evolução 3 semanas</a:t>
          </a:r>
        </a:p>
      </dgm:t>
    </dgm:pt>
    <dgm:pt modelId="{A4BB4A74-B642-45FC-8414-D675B5980B5F}" type="parTrans" cxnId="{6B2CB7D2-3482-47F0-9DDC-CEC9B50099DD}">
      <dgm:prSet/>
      <dgm:spPr/>
      <dgm:t>
        <a:bodyPr/>
        <a:lstStyle/>
        <a:p>
          <a:endParaRPr lang="pt-BR"/>
        </a:p>
      </dgm:t>
    </dgm:pt>
    <dgm:pt modelId="{0FDBAD45-AE4B-4782-B5DF-12214E490F35}" type="sibTrans" cxnId="{6B2CB7D2-3482-47F0-9DDC-CEC9B50099DD}">
      <dgm:prSet/>
      <dgm:spPr/>
      <dgm:t>
        <a:bodyPr/>
        <a:lstStyle/>
        <a:p>
          <a:endParaRPr lang="pt-BR"/>
        </a:p>
      </dgm:t>
    </dgm:pt>
    <dgm:pt modelId="{8D0E9652-3C34-489B-A145-70B23C46C2ED}">
      <dgm:prSet phldrT="[Texto]" custT="1"/>
      <dgm:spPr>
        <a:solidFill>
          <a:srgbClr val="008685"/>
        </a:solidFill>
      </dgm:spPr>
      <dgm:t>
        <a:bodyPr/>
        <a:lstStyle/>
        <a:p>
          <a:r>
            <a:rPr lang="pt-BR" sz="1800" dirty="0"/>
            <a:t>Conclusão 08/08/2025</a:t>
          </a:r>
        </a:p>
      </dgm:t>
    </dgm:pt>
    <dgm:pt modelId="{DBA1E689-D4BF-4F6F-830B-3717F26E41DF}" type="parTrans" cxnId="{E37061AC-8B33-49F3-8D94-BD23CE3ABB58}">
      <dgm:prSet/>
      <dgm:spPr/>
      <dgm:t>
        <a:bodyPr/>
        <a:lstStyle/>
        <a:p>
          <a:endParaRPr lang="pt-BR"/>
        </a:p>
      </dgm:t>
    </dgm:pt>
    <dgm:pt modelId="{8E4413EB-F8EF-46F5-82CE-3C17A42AEA31}" type="sibTrans" cxnId="{E37061AC-8B33-49F3-8D94-BD23CE3ABB58}">
      <dgm:prSet/>
      <dgm:spPr/>
      <dgm:t>
        <a:bodyPr/>
        <a:lstStyle/>
        <a:p>
          <a:endParaRPr lang="pt-BR"/>
        </a:p>
      </dgm:t>
    </dgm:pt>
    <dgm:pt modelId="{BCE0DFF3-FD99-4855-9B24-C33F29B04031}" type="pres">
      <dgm:prSet presAssocID="{D486EFA7-5FBD-4D7E-AFD4-27CF4EA1AF8A}" presName="Name0" presStyleCnt="0">
        <dgm:presLayoutVars>
          <dgm:dir/>
          <dgm:resizeHandles val="exact"/>
        </dgm:presLayoutVars>
      </dgm:prSet>
      <dgm:spPr/>
    </dgm:pt>
    <dgm:pt modelId="{1A040E3C-85BC-4D79-985A-C4C06647A04D}" type="pres">
      <dgm:prSet presAssocID="{C62228B1-7146-4D58-B223-F9ED35953C34}" presName="parTxOnly" presStyleLbl="node1" presStyleIdx="0" presStyleCnt="3">
        <dgm:presLayoutVars>
          <dgm:bulletEnabled val="1"/>
        </dgm:presLayoutVars>
      </dgm:prSet>
      <dgm:spPr/>
    </dgm:pt>
    <dgm:pt modelId="{054E1232-8667-4674-AA35-03B13DE993C6}" type="pres">
      <dgm:prSet presAssocID="{059B8EEE-94EB-4C41-9F97-8C8EF70B093A}" presName="parSpace" presStyleCnt="0"/>
      <dgm:spPr/>
    </dgm:pt>
    <dgm:pt modelId="{6004744B-EBD5-4445-9E7E-24BFAAD8C294}" type="pres">
      <dgm:prSet presAssocID="{80FD3465-0F0B-41B8-8A6E-E93D7354F1C0}" presName="parTxOnly" presStyleLbl="node1" presStyleIdx="1" presStyleCnt="3">
        <dgm:presLayoutVars>
          <dgm:bulletEnabled val="1"/>
        </dgm:presLayoutVars>
      </dgm:prSet>
      <dgm:spPr/>
    </dgm:pt>
    <dgm:pt modelId="{F6C2C39F-50AF-4ECE-B7D5-552F697E1A01}" type="pres">
      <dgm:prSet presAssocID="{0FDBAD45-AE4B-4782-B5DF-12214E490F35}" presName="parSpace" presStyleCnt="0"/>
      <dgm:spPr/>
    </dgm:pt>
    <dgm:pt modelId="{DA60E5C0-1F88-4082-BF23-85A16A024464}" type="pres">
      <dgm:prSet presAssocID="{8D0E9652-3C34-489B-A145-70B23C46C2E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AAB9581A-3D90-45CC-961C-2884CC794271}" type="presOf" srcId="{80FD3465-0F0B-41B8-8A6E-E93D7354F1C0}" destId="{6004744B-EBD5-4445-9E7E-24BFAAD8C294}" srcOrd="0" destOrd="0" presId="urn:microsoft.com/office/officeart/2005/8/layout/hChevron3"/>
    <dgm:cxn modelId="{1CCB9C40-B6FD-4F3F-B7B7-7CC4685AB6CA}" type="presOf" srcId="{D486EFA7-5FBD-4D7E-AFD4-27CF4EA1AF8A}" destId="{BCE0DFF3-FD99-4855-9B24-C33F29B04031}" srcOrd="0" destOrd="0" presId="urn:microsoft.com/office/officeart/2005/8/layout/hChevron3"/>
    <dgm:cxn modelId="{389AAD43-6FF3-40FA-968B-637F1B79D421}" type="presOf" srcId="{C62228B1-7146-4D58-B223-F9ED35953C34}" destId="{1A040E3C-85BC-4D79-985A-C4C06647A04D}" srcOrd="0" destOrd="0" presId="urn:microsoft.com/office/officeart/2005/8/layout/hChevron3"/>
    <dgm:cxn modelId="{633DAE4E-B823-4CD1-8F63-9086F5B5719A}" type="presOf" srcId="{8D0E9652-3C34-489B-A145-70B23C46C2ED}" destId="{DA60E5C0-1F88-4082-BF23-85A16A024464}" srcOrd="0" destOrd="0" presId="urn:microsoft.com/office/officeart/2005/8/layout/hChevron3"/>
    <dgm:cxn modelId="{77E02F78-7771-49B2-99BA-43493E654AC1}" srcId="{D486EFA7-5FBD-4D7E-AFD4-27CF4EA1AF8A}" destId="{C62228B1-7146-4D58-B223-F9ED35953C34}" srcOrd="0" destOrd="0" parTransId="{7545BBE8-1FAC-4191-8CE8-1B996E73035B}" sibTransId="{059B8EEE-94EB-4C41-9F97-8C8EF70B093A}"/>
    <dgm:cxn modelId="{E37061AC-8B33-49F3-8D94-BD23CE3ABB58}" srcId="{D486EFA7-5FBD-4D7E-AFD4-27CF4EA1AF8A}" destId="{8D0E9652-3C34-489B-A145-70B23C46C2ED}" srcOrd="2" destOrd="0" parTransId="{DBA1E689-D4BF-4F6F-830B-3717F26E41DF}" sibTransId="{8E4413EB-F8EF-46F5-82CE-3C17A42AEA31}"/>
    <dgm:cxn modelId="{6B2CB7D2-3482-47F0-9DDC-CEC9B50099DD}" srcId="{D486EFA7-5FBD-4D7E-AFD4-27CF4EA1AF8A}" destId="{80FD3465-0F0B-41B8-8A6E-E93D7354F1C0}" srcOrd="1" destOrd="0" parTransId="{A4BB4A74-B642-45FC-8414-D675B5980B5F}" sibTransId="{0FDBAD45-AE4B-4782-B5DF-12214E490F35}"/>
    <dgm:cxn modelId="{C63EF021-E3D3-439A-941B-C03FEAFE821D}" type="presParOf" srcId="{BCE0DFF3-FD99-4855-9B24-C33F29B04031}" destId="{1A040E3C-85BC-4D79-985A-C4C06647A04D}" srcOrd="0" destOrd="0" presId="urn:microsoft.com/office/officeart/2005/8/layout/hChevron3"/>
    <dgm:cxn modelId="{97B34B67-6FEE-40FF-AAED-4F24EF2DA202}" type="presParOf" srcId="{BCE0DFF3-FD99-4855-9B24-C33F29B04031}" destId="{054E1232-8667-4674-AA35-03B13DE993C6}" srcOrd="1" destOrd="0" presId="urn:microsoft.com/office/officeart/2005/8/layout/hChevron3"/>
    <dgm:cxn modelId="{690F4642-D791-42C6-94BC-B01A0166EB7A}" type="presParOf" srcId="{BCE0DFF3-FD99-4855-9B24-C33F29B04031}" destId="{6004744B-EBD5-4445-9E7E-24BFAAD8C294}" srcOrd="2" destOrd="0" presId="urn:microsoft.com/office/officeart/2005/8/layout/hChevron3"/>
    <dgm:cxn modelId="{6E83D94F-57A8-41AC-BC9C-89C3B7B28B33}" type="presParOf" srcId="{BCE0DFF3-FD99-4855-9B24-C33F29B04031}" destId="{F6C2C39F-50AF-4ECE-B7D5-552F697E1A01}" srcOrd="3" destOrd="0" presId="urn:microsoft.com/office/officeart/2005/8/layout/hChevron3"/>
    <dgm:cxn modelId="{B1FDBEAD-9A72-4DF9-B364-E3E9149E4B25}" type="presParOf" srcId="{BCE0DFF3-FD99-4855-9B24-C33F29B04031}" destId="{DA60E5C0-1F88-4082-BF23-85A16A02446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40E3C-85BC-4D79-985A-C4C06647A04D}">
      <dsp:nvSpPr>
        <dsp:cNvPr id="0" name=""/>
        <dsp:cNvSpPr/>
      </dsp:nvSpPr>
      <dsp:spPr>
        <a:xfrm>
          <a:off x="2733" y="1086769"/>
          <a:ext cx="2390138" cy="956055"/>
        </a:xfrm>
        <a:prstGeom prst="homePlate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Inicio 17/07/2025</a:t>
          </a:r>
        </a:p>
      </dsp:txBody>
      <dsp:txXfrm>
        <a:off x="2733" y="1086769"/>
        <a:ext cx="2151124" cy="956055"/>
      </dsp:txXfrm>
    </dsp:sp>
    <dsp:sp modelId="{6004744B-EBD5-4445-9E7E-24BFAAD8C294}">
      <dsp:nvSpPr>
        <dsp:cNvPr id="0" name=""/>
        <dsp:cNvSpPr/>
      </dsp:nvSpPr>
      <dsp:spPr>
        <a:xfrm>
          <a:off x="1914843" y="1086769"/>
          <a:ext cx="2390138" cy="95605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Evolução 3 semanas</a:t>
          </a:r>
        </a:p>
      </dsp:txBody>
      <dsp:txXfrm>
        <a:off x="2392871" y="1086769"/>
        <a:ext cx="1434083" cy="956055"/>
      </dsp:txXfrm>
    </dsp:sp>
    <dsp:sp modelId="{DA60E5C0-1F88-4082-BF23-85A16A024464}">
      <dsp:nvSpPr>
        <dsp:cNvPr id="0" name=""/>
        <dsp:cNvSpPr/>
      </dsp:nvSpPr>
      <dsp:spPr>
        <a:xfrm>
          <a:off x="3826954" y="1086769"/>
          <a:ext cx="2390138" cy="956055"/>
        </a:xfrm>
        <a:prstGeom prst="chevron">
          <a:avLst/>
        </a:prstGeom>
        <a:solidFill>
          <a:srgbClr val="008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Conclusão 08/08/2025</a:t>
          </a:r>
        </a:p>
      </dsp:txBody>
      <dsp:txXfrm>
        <a:off x="4304982" y="1086769"/>
        <a:ext cx="1434083" cy="956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Clique para mover o slide</a:t>
            </a: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Clique para editar o formato de notas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&lt;cabeçalho&gt;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&lt;data/hora&gt;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F9D32C47-E0D0-4430-B6AA-2963C019079E}" type="slidenum">
              <a:rPr b="0" lang="pt-BR" sz="14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Verificar Marcapassos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sldNum" idx="14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A8A97AA-2225-495C-B7F8-B61CB9A93227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sldNum" idx="15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49A86DE-20A3-46AD-BE14-21FE4E4CAD60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sldNum" idx="10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21D8885-9FFA-42E7-A135-F1E57FB5BA3E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sldNum" idx="11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86E88CA-1748-4DA0-8C23-66DF30ADAF5B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sldNum" idx="12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24894E5-4057-4E4B-8BD0-674C4E99A66A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sldNum" idx="13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5D6FC92-3163-40BF-AD3C-D4C0BBDA750F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6B2BBB-7BDF-4F64-9951-F4BE33FEF3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E43C1E6-83F8-4413-8D59-8AA7AC3251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46b3b3"/>
                </a:solidFill>
                <a:latin typeface="Calibri"/>
              </a:rPr>
              <a:t>Clique para inserir o título</a:t>
            </a:r>
            <a:endParaRPr b="0" lang="pt-BR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24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dt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&lt;data/hora&gt;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ftr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ffffff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4055D211-7139-463D-A3A7-501BAACF1645}" type="slidenum">
              <a:rPr b="0" lang="pt-BR" sz="1800" spc="-1" strike="noStrike">
                <a:solidFill>
                  <a:schemeClr val="dk1"/>
                </a:solidFill>
                <a:latin typeface="Calibri"/>
              </a:rPr>
              <a:t>&lt;número&gt;</a:t>
            </a:fld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4" descr=""/>
          <p:cNvPicPr/>
          <p:nvPr/>
        </p:nvPicPr>
        <p:blipFill>
          <a:blip r:embed="rId3"/>
          <a:stretch/>
        </p:blipFill>
        <p:spPr>
          <a:xfrm>
            <a:off x="11101320" y="130680"/>
            <a:ext cx="1002600" cy="852480"/>
          </a:xfrm>
          <a:prstGeom prst="rect">
            <a:avLst/>
          </a:prstGeom>
          <a:ln w="9525">
            <a:noFill/>
          </a:ln>
        </p:spPr>
      </p:pic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Clique para editar o formato do texto do título</a:t>
            </a: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24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t-BR" sz="3580" spc="-1" strike="noStrike">
                <a:solidFill>
                  <a:schemeClr val="dk1"/>
                </a:solidFill>
                <a:latin typeface="Calibri"/>
              </a:rPr>
              <a:t>Clique para editar o formato do texto do título</a:t>
            </a:r>
            <a:endParaRPr b="0" lang="pt-BR" sz="358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ftr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ffffff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dt" idx="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&lt;data/hora&gt;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sldNum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11E57F-1D6E-47B2-BA19-EDE0798B8730}" type="slidenum">
              <a:rPr b="0" lang="pt-BR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microsoft.com/office/2007/relationships/hdphoto" Target="../media/hdphoto2.wdp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45.wmf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image" Target="../media/image46.wmf"/><Relationship Id="rId8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7.wmf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45.wmf"/><Relationship Id="rId3" Type="http://schemas.openxmlformats.org/officeDocument/2006/relationships/image" Target="../media/image5.png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7" Type="http://schemas.openxmlformats.org/officeDocument/2006/relationships/chart" Target="../charts/chart6.xml"/><Relationship Id="rId8" Type="http://schemas.openxmlformats.org/officeDocument/2006/relationships/chart" Target="../charts/chart7.xml"/><Relationship Id="rId9" Type="http://schemas.openxmlformats.org/officeDocument/2006/relationships/image" Target="../media/image48.wmf"/><Relationship Id="rId10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9.png"/><Relationship Id="rId3" Type="http://schemas.openxmlformats.org/officeDocument/2006/relationships/chart" Target="../charts/chart8.xml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9.xml"/><Relationship Id="rId3" Type="http://schemas.openxmlformats.org/officeDocument/2006/relationships/chart" Target="../charts/chart10.xml"/><Relationship Id="rId4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11.xml"/><Relationship Id="rId3" Type="http://schemas.openxmlformats.org/officeDocument/2006/relationships/chart" Target="../charts/chart12.xml"/><Relationship Id="rId4" Type="http://schemas.openxmlformats.org/officeDocument/2006/relationships/chart" Target="../charts/chart13.xml"/><Relationship Id="rId5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file:///tmp/coolwsd.qB0SingLvQ/jails/973831-7138245d/l3QjAhfmJSNxRkkQ/tmp/user/docs/PPDks5B9v7qMoplp/Anexos/Quantidade%20de%20homens.pptx" TargetMode="External"/><Relationship Id="rId2" Type="http://schemas.openxmlformats.org/officeDocument/2006/relationships/image" Target="../media/image68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file:///tmp/coolwsd.qB0SingLvQ/jails/973831-7138245d/l3QjAhfmJSNxRkkQ/tmp/user/docs/PPDks5B9v7qMoplp/Anexos/Quantidade%20de%20homens.pptx" TargetMode="External"/><Relationship Id="rId2" Type="http://schemas.openxmlformats.org/officeDocument/2006/relationships/hyperlink" Target="file:///tmp/coolwsd.qB0SingLvQ/jails/973831-7138245d/l3QjAhfmJSNxRkkQ/tmp/user/docs/PPDks5B9v7qMoplp/Anexos/Reposi&#231;&#227;o%20de%20mao%20de%20obra.pptx" TargetMode="Externa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hyperlink" Target="file:///tmp/coolwsd.qB0SingLvQ/jails/973831-7138245d/l3QjAhfmJSNxRkkQ/tmp/user/docs/PPDks5B9v7qMoplp/Anexos/Quantidade%20de%20homens.pptx" TargetMode="External"/><Relationship Id="rId2" Type="http://schemas.openxmlformats.org/officeDocument/2006/relationships/hyperlink" Target="file:///tmp/coolwsd.qB0SingLvQ/jails/973831-7138245d/l3QjAhfmJSNxRkkQ/tmp/user/docs/PPDks5B9v7qMoplp/Anexos/Reposi&#231;&#227;o%20de%20mao%20de%20obra.pptx" TargetMode="Externa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0" y="2061000"/>
            <a:ext cx="12191760" cy="16560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85000">
                <a:srgbClr val="a8d9d9"/>
              </a:gs>
              <a:gs pos="100000">
                <a:srgbClr val="769999"/>
              </a:gs>
            </a:gsLst>
            <a:lin ang="13500000"/>
          </a:gradFill>
          <a:ln w="0">
            <a:noFill/>
          </a:ln>
        </p:spPr>
        <p:txBody>
          <a:bodyPr anchor="ctr">
            <a:normAutofit fontScale="88649"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399593"/>
                </a:solidFill>
                <a:latin typeface="Calibri"/>
              </a:rPr>
              <a:t>Relatório Gerencial</a:t>
            </a:r>
            <a:br>
              <a:rPr sz="4000"/>
            </a:br>
            <a:r>
              <a:rPr b="1" lang="pt-BR" sz="4000" spc="-1" strike="noStrike">
                <a:solidFill>
                  <a:srgbClr val="399593"/>
                </a:solidFill>
                <a:latin typeface="Calibri"/>
              </a:rPr>
              <a:t>Conselho Gestor</a:t>
            </a:r>
            <a:br>
              <a:rPr sz="3600"/>
            </a:br>
            <a:r>
              <a:rPr b="1" lang="pt-BR" sz="3600" spc="-1" strike="noStrike">
                <a:solidFill>
                  <a:srgbClr val="399593"/>
                </a:solidFill>
                <a:latin typeface="Calibri"/>
              </a:rPr>
              <a:t>Julho </a:t>
            </a:r>
            <a:r>
              <a:rPr b="1" lang="pt-BR" sz="2800" spc="-1" strike="noStrike">
                <a:solidFill>
                  <a:srgbClr val="399593"/>
                </a:solidFill>
                <a:latin typeface="Calibri"/>
              </a:rPr>
              <a:t>de 2025</a:t>
            </a:r>
            <a:endParaRPr b="0" lang="pt-BR" sz="2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4" name="Imagem 5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64600" y="10080"/>
            <a:ext cx="1127160" cy="80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63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4" name="Imagem 1" descr=""/>
          <p:cNvPicPr/>
          <p:nvPr/>
        </p:nvPicPr>
        <p:blipFill>
          <a:blip r:embed="rId2"/>
          <a:stretch/>
        </p:blipFill>
        <p:spPr>
          <a:xfrm>
            <a:off x="1534320" y="770400"/>
            <a:ext cx="9089640" cy="2507040"/>
          </a:xfrm>
          <a:prstGeom prst="rect">
            <a:avLst/>
          </a:prstGeom>
          <a:ln w="0">
            <a:noFill/>
          </a:ln>
        </p:spPr>
      </p:pic>
      <p:pic>
        <p:nvPicPr>
          <p:cNvPr id="65" name="Imagem 5" descr=""/>
          <p:cNvPicPr/>
          <p:nvPr/>
        </p:nvPicPr>
        <p:blipFill>
          <a:blip r:embed="rId3"/>
          <a:stretch/>
        </p:blipFill>
        <p:spPr>
          <a:xfrm>
            <a:off x="1534320" y="3451680"/>
            <a:ext cx="9089640" cy="250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67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8" name="Imagem 2" descr=""/>
          <p:cNvPicPr/>
          <p:nvPr/>
        </p:nvPicPr>
        <p:blipFill>
          <a:blip r:embed="rId2"/>
          <a:stretch/>
        </p:blipFill>
        <p:spPr>
          <a:xfrm>
            <a:off x="1549800" y="1985760"/>
            <a:ext cx="8722440" cy="259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0" name="CaixaDeTexto 6"/>
          <p:cNvSpPr/>
          <p:nvPr/>
        </p:nvSpPr>
        <p:spPr>
          <a:xfrm>
            <a:off x="631800" y="35244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Fixas Qualitativas de Contrato de Gestão - 2008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1" name="Imagem 1" descr=""/>
          <p:cNvPicPr/>
          <p:nvPr/>
        </p:nvPicPr>
        <p:blipFill>
          <a:blip r:embed="rId2"/>
          <a:stretch/>
        </p:blipFill>
        <p:spPr>
          <a:xfrm>
            <a:off x="1533600" y="913320"/>
            <a:ext cx="9060480" cy="2413440"/>
          </a:xfrm>
          <a:prstGeom prst="rect">
            <a:avLst/>
          </a:prstGeom>
          <a:ln w="0">
            <a:noFill/>
          </a:ln>
        </p:spPr>
      </p:pic>
      <p:pic>
        <p:nvPicPr>
          <p:cNvPr id="72" name="Imagem 5" descr=""/>
          <p:cNvPicPr/>
          <p:nvPr/>
        </p:nvPicPr>
        <p:blipFill>
          <a:blip r:embed="rId3"/>
          <a:stretch/>
        </p:blipFill>
        <p:spPr>
          <a:xfrm>
            <a:off x="1533600" y="3530880"/>
            <a:ext cx="9060480" cy="241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4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 –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5" name="Imagem 3" descr=""/>
          <p:cNvPicPr/>
          <p:nvPr/>
        </p:nvPicPr>
        <p:blipFill>
          <a:blip r:embed="rId2"/>
          <a:stretch/>
        </p:blipFill>
        <p:spPr>
          <a:xfrm>
            <a:off x="1599840" y="797400"/>
            <a:ext cx="8970840" cy="2462760"/>
          </a:xfrm>
          <a:prstGeom prst="rect">
            <a:avLst/>
          </a:prstGeom>
          <a:ln w="0">
            <a:noFill/>
          </a:ln>
        </p:spPr>
      </p:pic>
      <p:pic>
        <p:nvPicPr>
          <p:cNvPr id="76" name="Imagem 6" descr=""/>
          <p:cNvPicPr/>
          <p:nvPr/>
        </p:nvPicPr>
        <p:blipFill>
          <a:blip r:embed="rId3"/>
          <a:stretch/>
        </p:blipFill>
        <p:spPr>
          <a:xfrm>
            <a:off x="1602360" y="3429000"/>
            <a:ext cx="8968320" cy="238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8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 –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9" name="Imagem 3" descr=""/>
          <p:cNvPicPr/>
          <p:nvPr/>
        </p:nvPicPr>
        <p:blipFill>
          <a:blip r:embed="rId2"/>
          <a:stretch/>
        </p:blipFill>
        <p:spPr>
          <a:xfrm>
            <a:off x="1588320" y="797400"/>
            <a:ext cx="9028440" cy="2437920"/>
          </a:xfrm>
          <a:prstGeom prst="rect">
            <a:avLst/>
          </a:prstGeom>
          <a:ln w="0">
            <a:noFill/>
          </a:ln>
        </p:spPr>
      </p:pic>
      <p:pic>
        <p:nvPicPr>
          <p:cNvPr id="80" name="Imagem 7" descr=""/>
          <p:cNvPicPr/>
          <p:nvPr/>
        </p:nvPicPr>
        <p:blipFill>
          <a:blip r:embed="rId3"/>
          <a:stretch/>
        </p:blipFill>
        <p:spPr>
          <a:xfrm>
            <a:off x="1589400" y="3384720"/>
            <a:ext cx="9027360" cy="243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82" name="CaixaDeTexto 6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3" name="Imagem 1" descr=""/>
          <p:cNvPicPr/>
          <p:nvPr/>
        </p:nvPicPr>
        <p:blipFill>
          <a:blip r:embed="rId2"/>
          <a:stretch/>
        </p:blipFill>
        <p:spPr>
          <a:xfrm>
            <a:off x="1599840" y="797400"/>
            <a:ext cx="9026280" cy="2486880"/>
          </a:xfrm>
          <a:prstGeom prst="rect">
            <a:avLst/>
          </a:prstGeom>
          <a:ln w="0">
            <a:noFill/>
          </a:ln>
        </p:spPr>
      </p:pic>
      <p:pic>
        <p:nvPicPr>
          <p:cNvPr id="84" name="Imagem 2" descr=""/>
          <p:cNvPicPr/>
          <p:nvPr/>
        </p:nvPicPr>
        <p:blipFill>
          <a:blip r:embed="rId3"/>
          <a:stretch/>
        </p:blipFill>
        <p:spPr>
          <a:xfrm>
            <a:off x="1599840" y="3423240"/>
            <a:ext cx="9012600" cy="251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86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7" name="Imagem 3" descr=""/>
          <p:cNvPicPr/>
          <p:nvPr/>
        </p:nvPicPr>
        <p:blipFill>
          <a:blip r:embed="rId2"/>
          <a:stretch/>
        </p:blipFill>
        <p:spPr>
          <a:xfrm>
            <a:off x="1537560" y="799920"/>
            <a:ext cx="9080640" cy="2468880"/>
          </a:xfrm>
          <a:prstGeom prst="rect">
            <a:avLst/>
          </a:prstGeom>
          <a:ln w="0">
            <a:noFill/>
          </a:ln>
        </p:spPr>
      </p:pic>
      <p:pic>
        <p:nvPicPr>
          <p:cNvPr id="88" name="Imagem 5" descr=""/>
          <p:cNvPicPr/>
          <p:nvPr/>
        </p:nvPicPr>
        <p:blipFill>
          <a:blip r:embed="rId3"/>
          <a:stretch/>
        </p:blipFill>
        <p:spPr>
          <a:xfrm>
            <a:off x="1537560" y="3430800"/>
            <a:ext cx="9080640" cy="250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90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1" name="Imagem 1" descr=""/>
          <p:cNvPicPr/>
          <p:nvPr/>
        </p:nvPicPr>
        <p:blipFill>
          <a:blip r:embed="rId2"/>
          <a:stretch/>
        </p:blipFill>
        <p:spPr>
          <a:xfrm>
            <a:off x="1542240" y="796680"/>
            <a:ext cx="9068400" cy="2462760"/>
          </a:xfrm>
          <a:prstGeom prst="rect">
            <a:avLst/>
          </a:prstGeom>
          <a:ln w="0">
            <a:noFill/>
          </a:ln>
        </p:spPr>
      </p:pic>
      <p:pic>
        <p:nvPicPr>
          <p:cNvPr id="92" name="Imagem 2" descr=""/>
          <p:cNvPicPr/>
          <p:nvPr/>
        </p:nvPicPr>
        <p:blipFill>
          <a:blip r:embed="rId3"/>
          <a:stretch/>
        </p:blipFill>
        <p:spPr>
          <a:xfrm>
            <a:off x="1542240" y="3425400"/>
            <a:ext cx="9068400" cy="248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94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5" name="Imagem 1" descr=""/>
          <p:cNvPicPr/>
          <p:nvPr/>
        </p:nvPicPr>
        <p:blipFill>
          <a:blip r:embed="rId2"/>
          <a:stretch/>
        </p:blipFill>
        <p:spPr>
          <a:xfrm>
            <a:off x="1538280" y="792360"/>
            <a:ext cx="9081720" cy="2486880"/>
          </a:xfrm>
          <a:prstGeom prst="rect">
            <a:avLst/>
          </a:prstGeom>
          <a:ln w="0">
            <a:noFill/>
          </a:ln>
        </p:spPr>
      </p:pic>
      <p:pic>
        <p:nvPicPr>
          <p:cNvPr id="96" name="Imagem 3" descr=""/>
          <p:cNvPicPr/>
          <p:nvPr/>
        </p:nvPicPr>
        <p:blipFill>
          <a:blip r:embed="rId3"/>
          <a:stretch/>
        </p:blipFill>
        <p:spPr>
          <a:xfrm>
            <a:off x="1538280" y="3440520"/>
            <a:ext cx="9081720" cy="246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98" name="CaixaDeTexto 7"/>
          <p:cNvSpPr/>
          <p:nvPr/>
        </p:nvSpPr>
        <p:spPr>
          <a:xfrm>
            <a:off x="479520" y="199800"/>
            <a:ext cx="1051668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9" name="CaixaDeTexto 5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0" name="Imagem 1" descr=""/>
          <p:cNvPicPr/>
          <p:nvPr/>
        </p:nvPicPr>
        <p:blipFill>
          <a:blip r:embed="rId2"/>
          <a:stretch/>
        </p:blipFill>
        <p:spPr>
          <a:xfrm>
            <a:off x="1559520" y="1917000"/>
            <a:ext cx="9288720" cy="25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" descr=""/>
          <p:cNvPicPr/>
          <p:nvPr/>
        </p:nvPicPr>
        <p:blipFill>
          <a:blip r:embed="rId1"/>
          <a:srcRect l="0" t="3158" r="4523" b="0"/>
          <a:stretch/>
        </p:blipFill>
        <p:spPr>
          <a:xfrm>
            <a:off x="335520" y="797400"/>
            <a:ext cx="10613880" cy="5497560"/>
          </a:xfrm>
          <a:prstGeom prst="rect">
            <a:avLst/>
          </a:prstGeom>
          <a:ln w="0">
            <a:noFill/>
          </a:ln>
        </p:spPr>
      </p:pic>
      <p:pic>
        <p:nvPicPr>
          <p:cNvPr id="26" name="Imagem 4" descr=""/>
          <p:cNvPicPr/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27" name="Imagem 5" descr=""/>
          <p:cNvPicPr/>
          <p:nvPr/>
        </p:nvPicPr>
        <p:blipFill>
          <a:blip r:embed="rId4"/>
          <a:stretch/>
        </p:blipFill>
        <p:spPr>
          <a:xfrm>
            <a:off x="479520" y="908640"/>
            <a:ext cx="1950480" cy="475200"/>
          </a:xfrm>
          <a:prstGeom prst="rect">
            <a:avLst/>
          </a:prstGeom>
          <a:ln w="0">
            <a:noFill/>
          </a:ln>
        </p:spPr>
      </p:pic>
      <p:sp>
        <p:nvSpPr>
          <p:cNvPr id="28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Aspiração</a:t>
            </a:r>
            <a:r>
              <a:rPr b="1" lang="pt-BR" sz="3200" spc="-1" strike="noStrike">
                <a:solidFill>
                  <a:srgbClr val="006a6b"/>
                </a:solidFill>
                <a:latin typeface="Calibri"/>
              </a:rPr>
              <a:t>, Propósito, Valores e Jeito de Ser M’Boi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02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3" name="Imagem 1" descr=""/>
          <p:cNvPicPr/>
          <p:nvPr/>
        </p:nvPicPr>
        <p:blipFill>
          <a:blip r:embed="rId2"/>
          <a:stretch/>
        </p:blipFill>
        <p:spPr>
          <a:xfrm>
            <a:off x="1604520" y="797400"/>
            <a:ext cx="9012240" cy="2529360"/>
          </a:xfrm>
          <a:prstGeom prst="rect">
            <a:avLst/>
          </a:prstGeom>
          <a:ln w="0">
            <a:noFill/>
          </a:ln>
        </p:spPr>
      </p:pic>
      <p:pic>
        <p:nvPicPr>
          <p:cNvPr id="104" name="Imagem 6" descr=""/>
          <p:cNvPicPr/>
          <p:nvPr/>
        </p:nvPicPr>
        <p:blipFill>
          <a:blip r:embed="rId3"/>
          <a:stretch/>
        </p:blipFill>
        <p:spPr>
          <a:xfrm>
            <a:off x="1604520" y="3429000"/>
            <a:ext cx="9012240" cy="252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06" name="CaixaDeTexto 6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7" name="Imagem 1" descr=""/>
          <p:cNvPicPr/>
          <p:nvPr/>
        </p:nvPicPr>
        <p:blipFill>
          <a:blip r:embed="rId2"/>
          <a:stretch/>
        </p:blipFill>
        <p:spPr>
          <a:xfrm>
            <a:off x="1614960" y="808560"/>
            <a:ext cx="9016560" cy="2451600"/>
          </a:xfrm>
          <a:prstGeom prst="rect">
            <a:avLst/>
          </a:prstGeom>
          <a:ln w="0">
            <a:noFill/>
          </a:ln>
        </p:spPr>
      </p:pic>
      <p:pic>
        <p:nvPicPr>
          <p:cNvPr id="108" name="Imagem 2" descr=""/>
          <p:cNvPicPr/>
          <p:nvPr/>
        </p:nvPicPr>
        <p:blipFill>
          <a:blip r:embed="rId3"/>
          <a:stretch/>
        </p:blipFill>
        <p:spPr>
          <a:xfrm>
            <a:off x="1614960" y="3427560"/>
            <a:ext cx="9016560" cy="245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10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1" name="Imagem 2" descr=""/>
          <p:cNvPicPr/>
          <p:nvPr/>
        </p:nvPicPr>
        <p:blipFill>
          <a:blip r:embed="rId2"/>
          <a:stretch/>
        </p:blipFill>
        <p:spPr>
          <a:xfrm>
            <a:off x="1384200" y="1709280"/>
            <a:ext cx="9319680" cy="287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113" name="Imagem 2" descr=""/>
          <p:cNvPicPr/>
          <p:nvPr/>
        </p:nvPicPr>
        <p:blipFill>
          <a:blip r:embed="rId2"/>
          <a:stretch/>
        </p:blipFill>
        <p:spPr>
          <a:xfrm>
            <a:off x="28440" y="116640"/>
            <a:ext cx="10512720" cy="5900400"/>
          </a:xfrm>
          <a:prstGeom prst="rect">
            <a:avLst/>
          </a:prstGeom>
          <a:ln w="0">
            <a:noFill/>
          </a:ln>
        </p:spPr>
      </p:pic>
      <p:pic>
        <p:nvPicPr>
          <p:cNvPr id="114" name="Imagem 6" descr=""/>
          <p:cNvPicPr/>
          <p:nvPr/>
        </p:nvPicPr>
        <p:blipFill>
          <a:blip r:embed="rId3"/>
          <a:stretch/>
        </p:blipFill>
        <p:spPr>
          <a:xfrm>
            <a:off x="9408240" y="2205000"/>
            <a:ext cx="2496600" cy="219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116" name="Imagem 3" descr=""/>
          <p:cNvPicPr/>
          <p:nvPr/>
        </p:nvPicPr>
        <p:blipFill>
          <a:blip r:embed="rId2"/>
          <a:stretch/>
        </p:blipFill>
        <p:spPr>
          <a:xfrm>
            <a:off x="119160" y="116640"/>
            <a:ext cx="10440720" cy="589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18" name="CaixaDeTexto 7"/>
          <p:cNvSpPr/>
          <p:nvPr/>
        </p:nvSpPr>
        <p:spPr>
          <a:xfrm>
            <a:off x="475560" y="-28800"/>
            <a:ext cx="957672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Recursos Humanos | Julho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CaixaDeTexto 1"/>
          <p:cNvSpPr/>
          <p:nvPr/>
        </p:nvSpPr>
        <p:spPr>
          <a:xfrm>
            <a:off x="8256240" y="184320"/>
            <a:ext cx="2833560" cy="60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006a6b"/>
                </a:solidFill>
                <a:latin typeface="Calibri"/>
              </a:rPr>
              <a:t>Média HC 12 últimos meses 2363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0" name="Imagem 3" descr=""/>
          <p:cNvPicPr/>
          <p:nvPr/>
        </p:nvPicPr>
        <p:blipFill>
          <a:blip r:embed="rId2"/>
          <a:stretch/>
        </p:blipFill>
        <p:spPr>
          <a:xfrm>
            <a:off x="839520" y="4581000"/>
            <a:ext cx="10138320" cy="1440000"/>
          </a:xfrm>
          <a:prstGeom prst="rect">
            <a:avLst/>
          </a:prstGeom>
          <a:ln w="0">
            <a:noFill/>
          </a:ln>
        </p:spPr>
      </p:pic>
      <p:pic>
        <p:nvPicPr>
          <p:cNvPr id="121" name="Imagem 5" descr=""/>
          <p:cNvPicPr/>
          <p:nvPr/>
        </p:nvPicPr>
        <p:blipFill>
          <a:blip r:embed="rId3"/>
          <a:stretch/>
        </p:blipFill>
        <p:spPr>
          <a:xfrm>
            <a:off x="0" y="692640"/>
            <a:ext cx="12191760" cy="39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23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4" name="CaixaDeTexto 6"/>
          <p:cNvSpPr/>
          <p:nvPr/>
        </p:nvSpPr>
        <p:spPr>
          <a:xfrm>
            <a:off x="819000" y="797400"/>
            <a:ext cx="11372760" cy="58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Respostas e Informes aos Conselheiros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Luana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Demonstrativo de Resultados – Samara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paciente; fluxo interno da tomografia; pacientes inseridos no CROSS por outros serviços.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Lara / 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Apresentação dos dados sobre tempo de espera do paciente para avaliação psiquiátrica no pronto-socorro e dados de produção.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Isac: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Infraestrutura – Obras.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think-cell data - do not delete"/>
          <p:cNvGraphicFramePr/>
          <p:nvPr/>
        </p:nvGraphicFramePr>
        <p:xfrm>
          <a:off x="1440" y="1440"/>
          <a:ext cx="1080" cy="1080"/>
        </p:xfrm>
        <a:graphic>
          <a:graphicData uri="http://schemas.openxmlformats.org/presentationml/2006/ole">
            <p:oleObj progId="TCLayout.ActiveDocument.1" r:id="rId1" spid="">
              <p:embed/>
              <p:pic>
                <p:nvPicPr>
                  <p:cNvPr id="126" name="think-cell data - do not delete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440" y="1440"/>
                    <a:ext cx="1080" cy="1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27" name="Imagem 4" descr=""/>
          <p:cNvPicPr/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28" name="Retângulo 1"/>
          <p:cNvSpPr/>
          <p:nvPr/>
        </p:nvSpPr>
        <p:spPr>
          <a:xfrm>
            <a:off x="8052840" y="44640"/>
            <a:ext cx="4091400" cy="7070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29" name="Imagem 3" descr=""/>
          <p:cNvPicPr/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136600" y="-2736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30" name="CaixaDeTexto 6"/>
          <p:cNvSpPr/>
          <p:nvPr/>
        </p:nvSpPr>
        <p:spPr>
          <a:xfrm>
            <a:off x="47160" y="97560"/>
            <a:ext cx="957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006a6b"/>
                </a:solidFill>
                <a:latin typeface="Trebuchet MS"/>
              </a:rPr>
              <a:t>Destaques Financeiros| Julho 2025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31" name="Group 149"/>
          <p:cNvGrpSpPr/>
          <p:nvPr/>
        </p:nvGrpSpPr>
        <p:grpSpPr>
          <a:xfrm>
            <a:off x="240480" y="999000"/>
            <a:ext cx="8159760" cy="3042720"/>
            <a:chOff x="240480" y="999000"/>
            <a:chExt cx="8159760" cy="3042720"/>
          </a:xfrm>
        </p:grpSpPr>
        <p:sp>
          <p:nvSpPr>
            <p:cNvPr id="132" name="Rectangle 150"/>
            <p:cNvSpPr/>
            <p:nvPr/>
          </p:nvSpPr>
          <p:spPr>
            <a:xfrm>
              <a:off x="246600" y="999360"/>
              <a:ext cx="8147520" cy="304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317520">
                <a:lnSpc>
                  <a:spcPct val="100000"/>
                </a:lnSpc>
              </a:pPr>
              <a:endParaRPr b="0" lang="en-US" sz="125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33" name="Straight Connector 151"/>
            <p:cNvCxnSpPr/>
            <p:nvPr/>
          </p:nvCxnSpPr>
          <p:spPr>
            <a:xfrm>
              <a:off x="240480" y="999000"/>
              <a:ext cx="8160120" cy="360"/>
            </a:xfrm>
            <a:prstGeom prst="straightConnector1">
              <a:avLst/>
            </a:prstGeom>
            <a:ln w="12700">
              <a:solidFill>
                <a:srgbClr val="399593"/>
              </a:solidFill>
              <a:round/>
            </a:ln>
          </p:spPr>
        </p:cxnSp>
        <p:cxnSp>
          <p:nvCxnSpPr>
            <p:cNvPr id="134" name="Straight Connector 152"/>
            <p:cNvCxnSpPr/>
            <p:nvPr/>
          </p:nvCxnSpPr>
          <p:spPr>
            <a:xfrm>
              <a:off x="240480" y="4041720"/>
              <a:ext cx="8160120" cy="360"/>
            </a:xfrm>
            <a:prstGeom prst="straightConnector1">
              <a:avLst/>
            </a:prstGeom>
            <a:ln w="12700">
              <a:solidFill>
                <a:srgbClr val="004f92"/>
              </a:solidFill>
              <a:round/>
            </a:ln>
          </p:spPr>
        </p:cxnSp>
      </p:grpSp>
      <p:sp>
        <p:nvSpPr>
          <p:cNvPr id="135" name="Retângulo 4"/>
          <p:cNvSpPr/>
          <p:nvPr/>
        </p:nvSpPr>
        <p:spPr>
          <a:xfrm>
            <a:off x="79200" y="673200"/>
            <a:ext cx="45403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1" lang="pt-BR" sz="1400" spc="-1" strike="noStrike">
                <a:solidFill>
                  <a:srgbClr val="399593"/>
                </a:solidFill>
                <a:latin typeface="Segoe UI"/>
                <a:ea typeface="Verdana"/>
              </a:rPr>
              <a:t>Demonstrativo de Resultado e Posição de Caixa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36" name="Chart 3"/>
          <p:cNvGraphicFramePr/>
          <p:nvPr/>
        </p:nvGraphicFramePr>
        <p:xfrm>
          <a:off x="193680" y="4530600"/>
          <a:ext cx="11804400" cy="99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7" name="Conector reto 88"/>
          <p:cNvCxnSpPr/>
          <p:nvPr/>
        </p:nvCxnSpPr>
        <p:spPr>
          <a:xfrm flipV="1">
            <a:off x="8132760" y="4533840"/>
            <a:ext cx="360" cy="13680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cxnSp>
        <p:nvCxnSpPr>
          <p:cNvPr id="138" name="Conector reto 89"/>
          <p:cNvCxnSpPr/>
          <p:nvPr/>
        </p:nvCxnSpPr>
        <p:spPr>
          <a:xfrm>
            <a:off x="8132760" y="4533840"/>
            <a:ext cx="581040" cy="36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cxnSp>
        <p:nvCxnSpPr>
          <p:cNvPr id="139" name="Conector reto 90"/>
          <p:cNvCxnSpPr/>
          <p:nvPr/>
        </p:nvCxnSpPr>
        <p:spPr>
          <a:xfrm>
            <a:off x="8713440" y="4533840"/>
            <a:ext cx="360" cy="152640"/>
          </a:xfrm>
          <a:prstGeom prst="straightConnector1">
            <a:avLst/>
          </a:prstGeom>
          <a:ln w="1270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40" name="Espaço Reservado para Texto 2"/>
          <p:cNvSpPr/>
          <p:nvPr/>
        </p:nvSpPr>
        <p:spPr>
          <a:xfrm>
            <a:off x="8280360" y="4425840"/>
            <a:ext cx="285480" cy="2156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-2,5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Retângulo 12"/>
          <p:cNvSpPr/>
          <p:nvPr/>
        </p:nvSpPr>
        <p:spPr>
          <a:xfrm>
            <a:off x="2381400" y="4200480"/>
            <a:ext cx="178920" cy="132840"/>
          </a:xfrm>
          <a:prstGeom prst="rect">
            <a:avLst/>
          </a:prstGeom>
          <a:solidFill>
            <a:srgbClr val="364d6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42" name="Conector reto 13"/>
          <p:cNvCxnSpPr/>
          <p:nvPr/>
        </p:nvCxnSpPr>
        <p:spPr>
          <a:xfrm>
            <a:off x="3466800" y="4267080"/>
            <a:ext cx="57600" cy="360"/>
          </a:xfrm>
          <a:prstGeom prst="straightConnector1">
            <a:avLst/>
          </a:prstGeom>
          <a:ln cap="rnd" w="19050">
            <a:solidFill>
              <a:srgbClr val="000000"/>
            </a:solidFill>
            <a:prstDash val="dash"/>
            <a:miter/>
          </a:ln>
        </p:spPr>
      </p:cxnSp>
      <p:cxnSp>
        <p:nvCxnSpPr>
          <p:cNvPr id="143" name="Conector reto 14"/>
          <p:cNvCxnSpPr/>
          <p:nvPr/>
        </p:nvCxnSpPr>
        <p:spPr>
          <a:xfrm flipH="1">
            <a:off x="3203280" y="4267080"/>
            <a:ext cx="57600" cy="360"/>
          </a:xfrm>
          <a:prstGeom prst="straightConnector1">
            <a:avLst/>
          </a:prstGeom>
          <a:ln cap="rnd" w="19050">
            <a:solidFill>
              <a:srgbClr val="000000"/>
            </a:solidFill>
            <a:prstDash val="dash"/>
            <a:miter/>
          </a:ln>
        </p:spPr>
      </p:cxnSp>
      <p:sp>
        <p:nvSpPr>
          <p:cNvPr id="144" name="Elipse 15"/>
          <p:cNvSpPr/>
          <p:nvPr/>
        </p:nvSpPr>
        <p:spPr>
          <a:xfrm>
            <a:off x="3332160" y="4235400"/>
            <a:ext cx="63000" cy="630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0" bIns="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5" name="Espaço Reservado para Texto 2"/>
          <p:cNvSpPr/>
          <p:nvPr/>
        </p:nvSpPr>
        <p:spPr>
          <a:xfrm>
            <a:off x="2611440" y="4208400"/>
            <a:ext cx="480600" cy="13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Repasses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6" name="Espaço Reservado para Texto 2"/>
          <p:cNvSpPr/>
          <p:nvPr/>
        </p:nvSpPr>
        <p:spPr>
          <a:xfrm>
            <a:off x="3584520" y="4208400"/>
            <a:ext cx="705960" cy="13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Gastos Totais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47" name="Chart 3"/>
          <p:cNvGraphicFramePr/>
          <p:nvPr/>
        </p:nvGraphicFramePr>
        <p:xfrm>
          <a:off x="181080" y="5197320"/>
          <a:ext cx="11817000" cy="83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8" name="Text Placeholder 2"/>
          <p:cNvSpPr/>
          <p:nvPr/>
        </p:nvSpPr>
        <p:spPr>
          <a:xfrm>
            <a:off x="365040" y="584820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mai-24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9" name="Text Placeholder 2"/>
          <p:cNvSpPr/>
          <p:nvPr/>
        </p:nvSpPr>
        <p:spPr>
          <a:xfrm>
            <a:off x="961920" y="5848200"/>
            <a:ext cx="348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jun-24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0" name="Text Placeholder 2"/>
          <p:cNvSpPr/>
          <p:nvPr/>
        </p:nvSpPr>
        <p:spPr>
          <a:xfrm>
            <a:off x="1563840" y="5848200"/>
            <a:ext cx="312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jul-24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1" name="Text Placeholder 2"/>
          <p:cNvSpPr/>
          <p:nvPr/>
        </p:nvSpPr>
        <p:spPr>
          <a:xfrm>
            <a:off x="2116080" y="5848200"/>
            <a:ext cx="3711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ago-24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2" name="Text Placeholder 2"/>
          <p:cNvSpPr/>
          <p:nvPr/>
        </p:nvSpPr>
        <p:spPr>
          <a:xfrm>
            <a:off x="2714760" y="5848200"/>
            <a:ext cx="339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set-24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3" name="Text Placeholder 2"/>
          <p:cNvSpPr/>
          <p:nvPr/>
        </p:nvSpPr>
        <p:spPr>
          <a:xfrm>
            <a:off x="3286080" y="5848200"/>
            <a:ext cx="3614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out-24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4" name="Text Placeholder 2"/>
          <p:cNvSpPr/>
          <p:nvPr/>
        </p:nvSpPr>
        <p:spPr>
          <a:xfrm>
            <a:off x="3860640" y="584820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nov-24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5" name="Text Placeholder 2"/>
          <p:cNvSpPr/>
          <p:nvPr/>
        </p:nvSpPr>
        <p:spPr>
          <a:xfrm>
            <a:off x="4451400" y="5848200"/>
            <a:ext cx="363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dez-24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Text Placeholder 2"/>
          <p:cNvSpPr/>
          <p:nvPr/>
        </p:nvSpPr>
        <p:spPr>
          <a:xfrm>
            <a:off x="5043600" y="5848200"/>
            <a:ext cx="3427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jan-25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7" name="Text Placeholder 2"/>
          <p:cNvSpPr/>
          <p:nvPr/>
        </p:nvSpPr>
        <p:spPr>
          <a:xfrm>
            <a:off x="5626080" y="5848200"/>
            <a:ext cx="3441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fev-25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8" name="Text Placeholder 2"/>
          <p:cNvSpPr/>
          <p:nvPr/>
        </p:nvSpPr>
        <p:spPr>
          <a:xfrm>
            <a:off x="6184800" y="5848200"/>
            <a:ext cx="390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mar-25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9" name="Text Placeholder 2"/>
          <p:cNvSpPr/>
          <p:nvPr/>
        </p:nvSpPr>
        <p:spPr>
          <a:xfrm>
            <a:off x="6784920" y="5848200"/>
            <a:ext cx="3553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abr-25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0" name="Espaço Reservado para Texto 2"/>
          <p:cNvSpPr/>
          <p:nvPr/>
        </p:nvSpPr>
        <p:spPr>
          <a:xfrm>
            <a:off x="7446960" y="5537160"/>
            <a:ext cx="198000" cy="136080"/>
          </a:xfrm>
          <a:prstGeom prst="rect">
            <a:avLst/>
          </a:prstGeom>
          <a:solidFill>
            <a:srgbClr val="c0c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9,4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Text Placeholder 2"/>
          <p:cNvSpPr/>
          <p:nvPr/>
        </p:nvSpPr>
        <p:spPr>
          <a:xfrm>
            <a:off x="7356600" y="584820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mai-25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Espaço Reservado para Texto 2"/>
          <p:cNvSpPr/>
          <p:nvPr/>
        </p:nvSpPr>
        <p:spPr>
          <a:xfrm>
            <a:off x="8029440" y="5543640"/>
            <a:ext cx="198000" cy="136080"/>
          </a:xfrm>
          <a:prstGeom prst="rect">
            <a:avLst/>
          </a:prstGeom>
          <a:solidFill>
            <a:srgbClr val="c0c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8,1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Text Placeholder 2"/>
          <p:cNvSpPr/>
          <p:nvPr/>
        </p:nvSpPr>
        <p:spPr>
          <a:xfrm>
            <a:off x="7953480" y="5848200"/>
            <a:ext cx="348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jun-25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Espaço Reservado para Texto 2"/>
          <p:cNvSpPr/>
          <p:nvPr/>
        </p:nvSpPr>
        <p:spPr>
          <a:xfrm>
            <a:off x="8612280" y="5545080"/>
            <a:ext cx="19800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7,6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Text Placeholder 2"/>
          <p:cNvSpPr/>
          <p:nvPr/>
        </p:nvSpPr>
        <p:spPr>
          <a:xfrm>
            <a:off x="8555040" y="5848200"/>
            <a:ext cx="312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jul-25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Espaço Reservado para Texto 2"/>
          <p:cNvSpPr/>
          <p:nvPr/>
        </p:nvSpPr>
        <p:spPr>
          <a:xfrm>
            <a:off x="9194760" y="5549760"/>
            <a:ext cx="19800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6,8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Text Placeholder 2"/>
          <p:cNvSpPr/>
          <p:nvPr/>
        </p:nvSpPr>
        <p:spPr>
          <a:xfrm>
            <a:off x="9107640" y="5848200"/>
            <a:ext cx="3711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ago-25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8" name="Espaço Reservado para Texto 2"/>
          <p:cNvSpPr/>
          <p:nvPr/>
        </p:nvSpPr>
        <p:spPr>
          <a:xfrm>
            <a:off x="9777240" y="5554800"/>
            <a:ext cx="19800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5,9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Text Placeholder 2"/>
          <p:cNvSpPr/>
          <p:nvPr/>
        </p:nvSpPr>
        <p:spPr>
          <a:xfrm>
            <a:off x="9705960" y="5848200"/>
            <a:ext cx="339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set-25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0" name="Espaço Reservado para Texto 2"/>
          <p:cNvSpPr/>
          <p:nvPr/>
        </p:nvSpPr>
        <p:spPr>
          <a:xfrm>
            <a:off x="10360080" y="5559480"/>
            <a:ext cx="19800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4,9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Text Placeholder 2"/>
          <p:cNvSpPr/>
          <p:nvPr/>
        </p:nvSpPr>
        <p:spPr>
          <a:xfrm>
            <a:off x="10277640" y="5848200"/>
            <a:ext cx="3614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out-25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2" name="Espaço Reservado para Texto 2"/>
          <p:cNvSpPr/>
          <p:nvPr/>
        </p:nvSpPr>
        <p:spPr>
          <a:xfrm>
            <a:off x="10923480" y="5610240"/>
            <a:ext cx="23616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rgbClr val="c30c3e"/>
                </a:solidFill>
                <a:latin typeface="Calibri"/>
              </a:rPr>
              <a:t>-4,6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Text Placeholder 2"/>
          <p:cNvSpPr/>
          <p:nvPr/>
        </p:nvSpPr>
        <p:spPr>
          <a:xfrm>
            <a:off x="10852200" y="584820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nov-25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4" name="Espaço Reservado para Texto 2"/>
          <p:cNvSpPr/>
          <p:nvPr/>
        </p:nvSpPr>
        <p:spPr>
          <a:xfrm>
            <a:off x="11472840" y="5661000"/>
            <a:ext cx="30132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rgbClr val="c30c3e"/>
                </a:solidFill>
                <a:latin typeface="Calibri"/>
              </a:rPr>
              <a:t>-14,4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 Placeholder 2"/>
          <p:cNvSpPr/>
          <p:nvPr/>
        </p:nvSpPr>
        <p:spPr>
          <a:xfrm>
            <a:off x="11442600" y="5848200"/>
            <a:ext cx="363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dez-25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Retângulo 32"/>
          <p:cNvSpPr/>
          <p:nvPr/>
        </p:nvSpPr>
        <p:spPr>
          <a:xfrm>
            <a:off x="4491000" y="4205160"/>
            <a:ext cx="178920" cy="132840"/>
          </a:xfrm>
          <a:prstGeom prst="rect">
            <a:avLst/>
          </a:prstGeom>
          <a:solidFill>
            <a:srgbClr val="96969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7" name="Text Placeholder 2"/>
          <p:cNvSpPr/>
          <p:nvPr/>
        </p:nvSpPr>
        <p:spPr>
          <a:xfrm>
            <a:off x="4721400" y="4200480"/>
            <a:ext cx="9583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Caixa e Aplicações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8" name="Retângulo 4"/>
          <p:cNvSpPr/>
          <p:nvPr/>
        </p:nvSpPr>
        <p:spPr>
          <a:xfrm>
            <a:off x="144360" y="4149360"/>
            <a:ext cx="45403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1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Evolução Mensal </a:t>
            </a:r>
            <a:r>
              <a:rPr b="0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(R$ MM)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0" i="1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Últimos 12 meses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9" name="Retângulo 4"/>
          <p:cNvSpPr/>
          <p:nvPr/>
        </p:nvSpPr>
        <p:spPr>
          <a:xfrm>
            <a:off x="8488080" y="937800"/>
            <a:ext cx="3522600" cy="32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O plano de trabalho permanece congelado com o mesmo valor de dez/24 (R$ 28,3MM) e, estão sendo negociados valores complementares para os acordos coletivos e inflações acumuladas para reequilíbrio do contrato.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No período acumulado até julho, os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gastos totais 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ficaram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3,9% acima do plano de trabalho pactuado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, sendo as linhas de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 Serviços e Outros Custos e Despesas 16,3% acima, Materiais e Medicamentos 7,2% acima e Mão de Obra, 5,3% acima.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O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déficit total 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foi de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R$ 13,1MM 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até julho.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O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Patrimônio Líquido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* é o saldo acumulado contemplando os períodos anteriores e o atual (repasses, gastos e resultado financeiro). Em dez/24, o saldo foi de -R$ 40,3MM e em junho/25, -R$ 53,4MM.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0" name="Retângulo 7"/>
          <p:cNvSpPr/>
          <p:nvPr/>
        </p:nvSpPr>
        <p:spPr>
          <a:xfrm>
            <a:off x="9023760" y="4611240"/>
            <a:ext cx="2915640" cy="1419480"/>
          </a:xfrm>
          <a:prstGeom prst="rect">
            <a:avLst/>
          </a:prstGeom>
          <a:noFill/>
          <a:ln w="19050">
            <a:solidFill>
              <a:srgbClr val="000000">
                <a:lumMod val="50000"/>
                <a:lumOff val="50000"/>
              </a:srgbClr>
            </a:solidFill>
            <a:prstDash val="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1" name="CaixaDeTexto 11"/>
          <p:cNvSpPr/>
          <p:nvPr/>
        </p:nvSpPr>
        <p:spPr>
          <a:xfrm>
            <a:off x="8925120" y="4128480"/>
            <a:ext cx="2717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2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Segoe UI"/>
                <a:ea typeface="Verdana"/>
              </a:rPr>
              <a:t>Projeção de Déficits Operacionais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2" name="Retângulo 4"/>
          <p:cNvSpPr/>
          <p:nvPr/>
        </p:nvSpPr>
        <p:spPr>
          <a:xfrm>
            <a:off x="276120" y="6093360"/>
            <a:ext cx="817344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Na projeção de Caixa, desconsiderando a reserva de investimento da UPA (R$ 3,2MM) em nov/25 o caixa será de –R$ 7,9MM.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3" name="CaixaDeTexto 64"/>
          <p:cNvSpPr/>
          <p:nvPr/>
        </p:nvSpPr>
        <p:spPr>
          <a:xfrm>
            <a:off x="9009360" y="4334400"/>
            <a:ext cx="5180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200" spc="-1" strike="noStrike">
                <a:solidFill>
                  <a:srgbClr val="ff0000"/>
                </a:solidFill>
                <a:latin typeface="Segoe UI"/>
                <a:ea typeface="Verdana"/>
              </a:rPr>
              <a:t>-3,1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4" name="CaixaDeTexto 65"/>
          <p:cNvSpPr/>
          <p:nvPr/>
        </p:nvSpPr>
        <p:spPr>
          <a:xfrm>
            <a:off x="9587160" y="4334400"/>
            <a:ext cx="5180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200" spc="-1" strike="noStrike">
                <a:solidFill>
                  <a:srgbClr val="ff0000"/>
                </a:solidFill>
                <a:latin typeface="Segoe UI"/>
                <a:ea typeface="Verdana"/>
              </a:rPr>
              <a:t>-3,8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CaixaDeTexto 66"/>
          <p:cNvSpPr/>
          <p:nvPr/>
        </p:nvSpPr>
        <p:spPr>
          <a:xfrm>
            <a:off x="10189800" y="4334400"/>
            <a:ext cx="5180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200" spc="-1" strike="noStrike">
                <a:solidFill>
                  <a:srgbClr val="ff0000"/>
                </a:solidFill>
                <a:latin typeface="Segoe UI"/>
                <a:ea typeface="Verdana"/>
              </a:rPr>
              <a:t>-3,3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CaixaDeTexto 67"/>
          <p:cNvSpPr/>
          <p:nvPr/>
        </p:nvSpPr>
        <p:spPr>
          <a:xfrm>
            <a:off x="10744200" y="4334400"/>
            <a:ext cx="5180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200" spc="-1" strike="noStrike">
                <a:solidFill>
                  <a:srgbClr val="ff0000"/>
                </a:solidFill>
                <a:latin typeface="Segoe UI"/>
                <a:ea typeface="Verdana"/>
              </a:rPr>
              <a:t>-3,3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7" name="CaixaDeTexto 69"/>
          <p:cNvSpPr/>
          <p:nvPr/>
        </p:nvSpPr>
        <p:spPr>
          <a:xfrm>
            <a:off x="11352600" y="4334400"/>
            <a:ext cx="5180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200" spc="-1" strike="noStrike">
                <a:solidFill>
                  <a:srgbClr val="ff0000"/>
                </a:solidFill>
                <a:latin typeface="Segoe UI"/>
                <a:ea typeface="Verdana"/>
              </a:rPr>
              <a:t>-3,6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8" name="Objeto 18" descr=""/>
          <p:cNvPicPr/>
          <p:nvPr/>
        </p:nvPicPr>
        <p:blipFill>
          <a:blip r:embed="rId7"/>
          <a:stretch/>
        </p:blipFill>
        <p:spPr>
          <a:xfrm>
            <a:off x="335520" y="1051920"/>
            <a:ext cx="7967520" cy="282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90" name="CaixaDeTexto 1"/>
          <p:cNvSpPr/>
          <p:nvPr/>
        </p:nvSpPr>
        <p:spPr>
          <a:xfrm>
            <a:off x="47160" y="97560"/>
            <a:ext cx="957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006a6b"/>
                </a:solidFill>
                <a:latin typeface="Trebuchet MS"/>
              </a:rPr>
              <a:t>Demonstrativo de Resultados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91" name="Objeto 3" descr=""/>
          <p:cNvPicPr/>
          <p:nvPr/>
        </p:nvPicPr>
        <p:blipFill>
          <a:blip r:embed="rId2"/>
          <a:stretch/>
        </p:blipFill>
        <p:spPr>
          <a:xfrm>
            <a:off x="1800000" y="692640"/>
            <a:ext cx="8591400" cy="526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hink-cell data - do not delete"/>
          <p:cNvGraphicFramePr/>
          <p:nvPr/>
        </p:nvGraphicFramePr>
        <p:xfrm>
          <a:off x="1440" y="1440"/>
          <a:ext cx="1080" cy="1080"/>
        </p:xfrm>
        <a:graphic>
          <a:graphicData uri="http://schemas.openxmlformats.org/presentationml/2006/ole">
            <p:oleObj progId="TCLayout.ActiveDocument.1" r:id="rId1" spid="">
              <p:embed/>
              <p:pic>
                <p:nvPicPr>
                  <p:cNvPr id="193" name="think-cell data - do not delete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440" y="1440"/>
                    <a:ext cx="1080" cy="1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94" name="Imagem 4" descr=""/>
          <p:cNvPicPr/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95" name="CaixaDeTexto 1"/>
          <p:cNvSpPr/>
          <p:nvPr/>
        </p:nvSpPr>
        <p:spPr>
          <a:xfrm>
            <a:off x="47160" y="97560"/>
            <a:ext cx="957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006a6b"/>
                </a:solidFill>
                <a:latin typeface="Trebuchet MS"/>
              </a:rPr>
              <a:t>Composição do Resultado | Repasses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96" name="Straight Connector 8"/>
          <p:cNvCxnSpPr/>
          <p:nvPr/>
        </p:nvCxnSpPr>
        <p:spPr>
          <a:xfrm>
            <a:off x="191160" y="1124640"/>
            <a:ext cx="3070800" cy="360"/>
          </a:xfrm>
          <a:prstGeom prst="straightConnector1">
            <a:avLst/>
          </a:prstGeom>
          <a:ln>
            <a:solidFill>
              <a:srgbClr val="ffffff">
                <a:lumMod val="85000"/>
              </a:srgbClr>
            </a:solidFill>
            <a:round/>
          </a:ln>
        </p:spPr>
      </p:cxnSp>
      <p:cxnSp>
        <p:nvCxnSpPr>
          <p:cNvPr id="197" name="Straight Connector 73"/>
          <p:cNvCxnSpPr/>
          <p:nvPr/>
        </p:nvCxnSpPr>
        <p:spPr>
          <a:xfrm>
            <a:off x="3575520" y="1124640"/>
            <a:ext cx="8363880" cy="360"/>
          </a:xfrm>
          <a:prstGeom prst="straightConnector1">
            <a:avLst/>
          </a:prstGeom>
          <a:ln>
            <a:solidFill>
              <a:srgbClr val="ffffff">
                <a:lumMod val="85000"/>
              </a:srgbClr>
            </a:solidFill>
            <a:round/>
          </a:ln>
        </p:spPr>
      </p:cxnSp>
      <p:sp>
        <p:nvSpPr>
          <p:cNvPr id="198" name="Retângulo 4"/>
          <p:cNvSpPr/>
          <p:nvPr/>
        </p:nvSpPr>
        <p:spPr>
          <a:xfrm>
            <a:off x="227880" y="702000"/>
            <a:ext cx="3081600" cy="43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17520">
              <a:lnSpc>
                <a:spcPct val="80000"/>
              </a:lnSpc>
            </a:pPr>
            <a:r>
              <a:rPr b="1" lang="pt-BR" sz="1400" spc="-1" strike="noStrike">
                <a:solidFill>
                  <a:srgbClr val="00b0f0"/>
                </a:solidFill>
                <a:latin typeface="Segoe UI"/>
                <a:ea typeface="Verdana"/>
              </a:rPr>
              <a:t>Repasses</a:t>
            </a:r>
            <a:r>
              <a:rPr b="1" lang="pt-BR" sz="1400" spc="-1" strike="noStrike">
                <a:solidFill>
                  <a:schemeClr val="accent1">
                    <a:lumMod val="50000"/>
                  </a:schemeClr>
                </a:solidFill>
                <a:latin typeface="Segoe UI"/>
                <a:ea typeface="Verdana"/>
              </a:rPr>
              <a:t>, Não Operacional e </a:t>
            </a:r>
            <a:r>
              <a:rPr b="1" lang="pt-BR" sz="1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Segoe UI"/>
                <a:ea typeface="Verdana"/>
              </a:rPr>
              <a:t>Deduções</a:t>
            </a:r>
            <a:r>
              <a:rPr b="1" lang="pt-BR" sz="1400" spc="-1" strike="noStrike">
                <a:solidFill>
                  <a:schemeClr val="accent1">
                    <a:lumMod val="50000"/>
                  </a:schemeClr>
                </a:solidFill>
                <a:latin typeface="Segoe UI"/>
                <a:ea typeface="Verdana"/>
              </a:rPr>
              <a:t> </a:t>
            </a:r>
            <a:r>
              <a:rPr b="0" lang="pt-BR" sz="1400" spc="-1" strike="noStrike">
                <a:solidFill>
                  <a:schemeClr val="accent1">
                    <a:lumMod val="50000"/>
                  </a:schemeClr>
                </a:solidFill>
                <a:latin typeface="Segoe UI"/>
                <a:ea typeface="Verdana"/>
              </a:rPr>
              <a:t>(R$MM)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9" name="Retângulo 4"/>
          <p:cNvSpPr/>
          <p:nvPr/>
        </p:nvSpPr>
        <p:spPr>
          <a:xfrm>
            <a:off x="3467880" y="712800"/>
            <a:ext cx="6767280" cy="25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17520">
              <a:lnSpc>
                <a:spcPct val="80000"/>
              </a:lnSpc>
            </a:pPr>
            <a:r>
              <a:rPr b="1" lang="pt-BR" sz="1400" spc="-1" strike="noStrike">
                <a:solidFill>
                  <a:schemeClr val="accent1">
                    <a:lumMod val="50000"/>
                  </a:schemeClr>
                </a:solidFill>
                <a:latin typeface="Segoe UI"/>
                <a:ea typeface="Verdana"/>
              </a:rPr>
              <a:t>Abertura Analítica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0" name="Google Shape;524;gf74a7e76c7_1_1123"/>
          <p:cNvSpPr/>
          <p:nvPr/>
        </p:nvSpPr>
        <p:spPr>
          <a:xfrm>
            <a:off x="227520" y="1245240"/>
            <a:ext cx="1190160" cy="239400"/>
          </a:xfrm>
          <a:prstGeom prst="rect">
            <a:avLst/>
          </a:prstGeom>
          <a:noFill/>
          <a:ln w="0">
            <a:solidFill>
              <a:srgbClr val="004f92"/>
            </a:solidFill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rgbClr val="004f92"/>
                </a:solidFill>
                <a:latin typeface="Segoe UI"/>
                <a:ea typeface="Lucida Sans"/>
              </a:rPr>
              <a:t>Mês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201" name="Chart 3"/>
          <p:cNvGraphicFramePr/>
          <p:nvPr/>
        </p:nvGraphicFramePr>
        <p:xfrm>
          <a:off x="630360" y="1916280"/>
          <a:ext cx="2138040" cy="151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2" name="Conector reto 9"/>
          <p:cNvCxnSpPr/>
          <p:nvPr/>
        </p:nvCxnSpPr>
        <p:spPr>
          <a:xfrm flipV="1">
            <a:off x="1041120" y="1742760"/>
            <a:ext cx="360" cy="25596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03" name="Conector reto 10"/>
          <p:cNvCxnSpPr/>
          <p:nvPr/>
        </p:nvCxnSpPr>
        <p:spPr>
          <a:xfrm>
            <a:off x="1041120" y="1742760"/>
            <a:ext cx="657720" cy="36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04" name="Conector reto 11"/>
          <p:cNvCxnSpPr/>
          <p:nvPr/>
        </p:nvCxnSpPr>
        <p:spPr>
          <a:xfrm flipV="1">
            <a:off x="2357280" y="1742760"/>
            <a:ext cx="360" cy="21168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05" name="Conector reto 12"/>
          <p:cNvCxnSpPr/>
          <p:nvPr/>
        </p:nvCxnSpPr>
        <p:spPr>
          <a:xfrm flipH="1">
            <a:off x="1698480" y="1742760"/>
            <a:ext cx="659160" cy="36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06" name="Conector reto 13"/>
          <p:cNvCxnSpPr/>
          <p:nvPr/>
        </p:nvCxnSpPr>
        <p:spPr>
          <a:xfrm>
            <a:off x="1698480" y="1742760"/>
            <a:ext cx="360" cy="211680"/>
          </a:xfrm>
          <a:prstGeom prst="straightConnector1">
            <a:avLst/>
          </a:prstGeom>
          <a:ln w="12700">
            <a:solidFill>
              <a:srgbClr val="969696"/>
            </a:solidFill>
            <a:miter/>
            <a:tailEnd len="med" type="triangle" w="med"/>
          </a:ln>
        </p:spPr>
      </p:cxnSp>
      <p:cxnSp>
        <p:nvCxnSpPr>
          <p:cNvPr id="207" name="Conector reto 14"/>
          <p:cNvCxnSpPr/>
          <p:nvPr/>
        </p:nvCxnSpPr>
        <p:spPr>
          <a:xfrm>
            <a:off x="741240" y="3012840"/>
            <a:ext cx="95400" cy="146520"/>
          </a:xfrm>
          <a:prstGeom prst="straightConnector1">
            <a:avLst/>
          </a:prstGeom>
          <a:ln w="6350">
            <a:solidFill>
              <a:srgbClr val="000000"/>
            </a:solidFill>
            <a:miter/>
          </a:ln>
        </p:spPr>
      </p:cxnSp>
      <p:sp>
        <p:nvSpPr>
          <p:cNvPr id="208" name="Retângulo 15"/>
          <p:cNvSpPr/>
          <p:nvPr/>
        </p:nvSpPr>
        <p:spPr>
          <a:xfrm>
            <a:off x="922320" y="3076560"/>
            <a:ext cx="239400" cy="164880"/>
          </a:xfrm>
          <a:prstGeom prst="rect">
            <a:avLst/>
          </a:prstGeom>
          <a:solidFill>
            <a:srgbClr val="00386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lt1"/>
                </a:solidFill>
                <a:latin typeface="Calibri"/>
              </a:rPr>
              <a:t>0,1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9" name="Retângulo 16"/>
          <p:cNvSpPr/>
          <p:nvPr/>
        </p:nvSpPr>
        <p:spPr>
          <a:xfrm>
            <a:off x="1579680" y="3076560"/>
            <a:ext cx="239400" cy="164880"/>
          </a:xfrm>
          <a:prstGeom prst="rect">
            <a:avLst/>
          </a:prstGeom>
          <a:solidFill>
            <a:srgbClr val="00386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lt1"/>
                </a:solidFill>
                <a:latin typeface="Calibri"/>
              </a:rPr>
              <a:t>0,0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0" name="Retângulo 17"/>
          <p:cNvSpPr/>
          <p:nvPr/>
        </p:nvSpPr>
        <p:spPr>
          <a:xfrm>
            <a:off x="2238480" y="3078000"/>
            <a:ext cx="239400" cy="164880"/>
          </a:xfrm>
          <a:prstGeom prst="rect">
            <a:avLst/>
          </a:prstGeom>
          <a:solidFill>
            <a:srgbClr val="00386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lt1"/>
                </a:solidFill>
                <a:latin typeface="Calibri"/>
              </a:rPr>
              <a:t>0,0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1" name="Retângulo 18"/>
          <p:cNvSpPr/>
          <p:nvPr/>
        </p:nvSpPr>
        <p:spPr>
          <a:xfrm>
            <a:off x="328680" y="2631960"/>
            <a:ext cx="387000" cy="122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2275ff"/>
                </a:solidFill>
                <a:latin typeface="Calibri"/>
              </a:rPr>
              <a:t>Repasses</a:t>
            </a:r>
            <a:endParaRPr b="0" lang="pt-BR" sz="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2" name="Retângulo 19"/>
          <p:cNvSpPr/>
          <p:nvPr/>
        </p:nvSpPr>
        <p:spPr>
          <a:xfrm>
            <a:off x="203040" y="2890800"/>
            <a:ext cx="512280" cy="244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800" spc="-1" strike="noStrike">
                <a:solidFill>
                  <a:srgbClr val="364d6e"/>
                </a:solidFill>
                <a:latin typeface="Calibri"/>
              </a:rPr>
              <a:t>Não </a:t>
            </a:r>
            <a:endParaRPr b="0" lang="pt-BR" sz="800" spc="-1" strike="noStrike">
              <a:solidFill>
                <a:srgbClr val="ffffff"/>
              </a:solidFill>
              <a:latin typeface="Calibri"/>
            </a:endParaRPr>
          </a:p>
          <a:p>
            <a:pPr algn="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364d6e"/>
                </a:solidFill>
                <a:latin typeface="Calibri"/>
              </a:rPr>
              <a:t>Operacional</a:t>
            </a:r>
            <a:endParaRPr b="0" lang="pt-BR" sz="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3" name="Retângulo 20"/>
          <p:cNvSpPr/>
          <p:nvPr/>
        </p:nvSpPr>
        <p:spPr>
          <a:xfrm>
            <a:off x="882720" y="2036880"/>
            <a:ext cx="317160" cy="1648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b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27,1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4" name="Retângulo 21"/>
          <p:cNvSpPr/>
          <p:nvPr/>
        </p:nvSpPr>
        <p:spPr>
          <a:xfrm>
            <a:off x="1539720" y="1992240"/>
            <a:ext cx="317160" cy="1648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b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28,4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5" name="Retângulo 22"/>
          <p:cNvSpPr/>
          <p:nvPr/>
        </p:nvSpPr>
        <p:spPr>
          <a:xfrm>
            <a:off x="2198520" y="1992240"/>
            <a:ext cx="317160" cy="1648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b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28,3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6" name="Elipse 23"/>
          <p:cNvSpPr/>
          <p:nvPr/>
        </p:nvSpPr>
        <p:spPr>
          <a:xfrm>
            <a:off x="1146240" y="1569960"/>
            <a:ext cx="448920" cy="345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969696"/>
            </a:solidFill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+1,3</a:t>
            </a:r>
            <a:br>
              <a:rPr sz="800"/>
            </a:b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(+4,7%)</a:t>
            </a:r>
            <a:endParaRPr b="0" lang="pt-BR" sz="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Elipse 24"/>
          <p:cNvSpPr/>
          <p:nvPr/>
        </p:nvSpPr>
        <p:spPr>
          <a:xfrm>
            <a:off x="1803240" y="1569960"/>
            <a:ext cx="448920" cy="345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969696"/>
            </a:solidFill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0,0</a:t>
            </a:r>
            <a:br>
              <a:rPr sz="800"/>
            </a:b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(+0,1%)</a:t>
            </a:r>
            <a:endParaRPr b="0" lang="pt-BR" sz="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18" name="Chart 3"/>
          <p:cNvGraphicFramePr/>
          <p:nvPr/>
        </p:nvGraphicFramePr>
        <p:xfrm>
          <a:off x="655560" y="3227400"/>
          <a:ext cx="2112480" cy="27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9" name="Retângulo 26"/>
          <p:cNvSpPr/>
          <p:nvPr/>
        </p:nvSpPr>
        <p:spPr>
          <a:xfrm>
            <a:off x="900000" y="3470400"/>
            <a:ext cx="323640" cy="18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2024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0" name="Retângulo 27"/>
          <p:cNvSpPr/>
          <p:nvPr/>
        </p:nvSpPr>
        <p:spPr>
          <a:xfrm>
            <a:off x="1549440" y="3470400"/>
            <a:ext cx="323640" cy="18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2025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1" name="Retângulo 28"/>
          <p:cNvSpPr/>
          <p:nvPr/>
        </p:nvSpPr>
        <p:spPr>
          <a:xfrm>
            <a:off x="2174760" y="3470400"/>
            <a:ext cx="371160" cy="18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Plano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2" name="Retângulo 29"/>
          <p:cNvSpPr/>
          <p:nvPr/>
        </p:nvSpPr>
        <p:spPr>
          <a:xfrm>
            <a:off x="2684520" y="3241800"/>
            <a:ext cx="51408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Deduções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223" name="Chart 3"/>
          <p:cNvGraphicFramePr/>
          <p:nvPr/>
        </p:nvGraphicFramePr>
        <p:xfrm>
          <a:off x="465120" y="4530600"/>
          <a:ext cx="2491920" cy="15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24" name="Conector reto 31"/>
          <p:cNvCxnSpPr/>
          <p:nvPr/>
        </p:nvCxnSpPr>
        <p:spPr>
          <a:xfrm flipV="1">
            <a:off x="1062000" y="4357440"/>
            <a:ext cx="360" cy="26064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25" name="Conector reto 32"/>
          <p:cNvCxnSpPr/>
          <p:nvPr/>
        </p:nvCxnSpPr>
        <p:spPr>
          <a:xfrm>
            <a:off x="1062000" y="4357440"/>
            <a:ext cx="649440" cy="36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26" name="Conector reto 33"/>
          <p:cNvCxnSpPr/>
          <p:nvPr/>
        </p:nvCxnSpPr>
        <p:spPr>
          <a:xfrm flipV="1">
            <a:off x="2360520" y="4357440"/>
            <a:ext cx="360" cy="21312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27" name="Conector reto 34"/>
          <p:cNvCxnSpPr/>
          <p:nvPr/>
        </p:nvCxnSpPr>
        <p:spPr>
          <a:xfrm flipH="1">
            <a:off x="1711080" y="4357440"/>
            <a:ext cx="649800" cy="360"/>
          </a:xfrm>
          <a:prstGeom prst="straightConnector1">
            <a:avLst/>
          </a:prstGeom>
          <a:ln w="12700">
            <a:solidFill>
              <a:srgbClr val="969696"/>
            </a:solidFill>
            <a:miter/>
          </a:ln>
        </p:spPr>
      </p:cxnSp>
      <p:cxnSp>
        <p:nvCxnSpPr>
          <p:cNvPr id="228" name="Conector reto 35"/>
          <p:cNvCxnSpPr/>
          <p:nvPr/>
        </p:nvCxnSpPr>
        <p:spPr>
          <a:xfrm>
            <a:off x="1711080" y="4357440"/>
            <a:ext cx="360" cy="211680"/>
          </a:xfrm>
          <a:prstGeom prst="straightConnector1">
            <a:avLst/>
          </a:prstGeom>
          <a:ln w="12700">
            <a:solidFill>
              <a:srgbClr val="969696"/>
            </a:solidFill>
            <a:miter/>
            <a:tailEnd len="med" type="triangle" w="med"/>
          </a:ln>
        </p:spPr>
      </p:cxnSp>
      <p:cxnSp>
        <p:nvCxnSpPr>
          <p:cNvPr id="229" name="Conector reto 36"/>
          <p:cNvCxnSpPr/>
          <p:nvPr/>
        </p:nvCxnSpPr>
        <p:spPr>
          <a:xfrm>
            <a:off x="763560" y="5644800"/>
            <a:ext cx="95400" cy="148320"/>
          </a:xfrm>
          <a:prstGeom prst="straightConnector1">
            <a:avLst/>
          </a:prstGeom>
          <a:ln w="6350">
            <a:solidFill>
              <a:srgbClr val="000000"/>
            </a:solidFill>
            <a:miter/>
          </a:ln>
        </p:spPr>
      </p:cxnSp>
      <p:sp>
        <p:nvSpPr>
          <p:cNvPr id="230" name="Retângulo 37"/>
          <p:cNvSpPr/>
          <p:nvPr/>
        </p:nvSpPr>
        <p:spPr>
          <a:xfrm>
            <a:off x="919080" y="5710320"/>
            <a:ext cx="285480" cy="164880"/>
          </a:xfrm>
          <a:prstGeom prst="rect">
            <a:avLst/>
          </a:prstGeom>
          <a:solidFill>
            <a:srgbClr val="00386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lt1"/>
                </a:solidFill>
                <a:latin typeface="Calibri"/>
              </a:rPr>
              <a:t>-0,4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1" name="Retângulo 38"/>
          <p:cNvSpPr/>
          <p:nvPr/>
        </p:nvSpPr>
        <p:spPr>
          <a:xfrm>
            <a:off x="1592280" y="5708520"/>
            <a:ext cx="239400" cy="164880"/>
          </a:xfrm>
          <a:prstGeom prst="rect">
            <a:avLst/>
          </a:prstGeom>
          <a:solidFill>
            <a:srgbClr val="00386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lt1"/>
                </a:solidFill>
                <a:latin typeface="Calibri"/>
              </a:rPr>
              <a:t>0,4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2" name="Retângulo 39"/>
          <p:cNvSpPr/>
          <p:nvPr/>
        </p:nvSpPr>
        <p:spPr>
          <a:xfrm>
            <a:off x="2241720" y="5710320"/>
            <a:ext cx="239400" cy="164880"/>
          </a:xfrm>
          <a:prstGeom prst="rect">
            <a:avLst/>
          </a:prstGeom>
          <a:solidFill>
            <a:srgbClr val="00386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lt1"/>
                </a:solidFill>
                <a:latin typeface="Calibri"/>
              </a:rPr>
              <a:t>0,0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3" name="Retângulo 40"/>
          <p:cNvSpPr/>
          <p:nvPr/>
        </p:nvSpPr>
        <p:spPr>
          <a:xfrm>
            <a:off x="351000" y="5259240"/>
            <a:ext cx="387000" cy="122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2275ff"/>
                </a:solidFill>
                <a:latin typeface="Calibri"/>
              </a:rPr>
              <a:t>Repasses</a:t>
            </a:r>
            <a:endParaRPr b="0" lang="pt-BR" sz="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4" name="Retângulo 41"/>
          <p:cNvSpPr/>
          <p:nvPr/>
        </p:nvSpPr>
        <p:spPr>
          <a:xfrm>
            <a:off x="225360" y="5522760"/>
            <a:ext cx="512280" cy="244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800" spc="-1" strike="noStrike">
                <a:solidFill>
                  <a:srgbClr val="364d6e"/>
                </a:solidFill>
                <a:latin typeface="Calibri"/>
              </a:rPr>
              <a:t>Não </a:t>
            </a:r>
            <a:endParaRPr b="0" lang="pt-BR" sz="800" spc="-1" strike="noStrike">
              <a:solidFill>
                <a:srgbClr val="ffffff"/>
              </a:solidFill>
              <a:latin typeface="Calibri"/>
            </a:endParaRPr>
          </a:p>
          <a:p>
            <a:pPr algn="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364d6e"/>
                </a:solidFill>
                <a:latin typeface="Calibri"/>
              </a:rPr>
              <a:t>Operacional</a:t>
            </a:r>
            <a:endParaRPr b="0" lang="pt-BR" sz="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5" name="Retângulo 42"/>
          <p:cNvSpPr/>
          <p:nvPr/>
        </p:nvSpPr>
        <p:spPr>
          <a:xfrm>
            <a:off x="865080" y="4656240"/>
            <a:ext cx="394920" cy="1648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b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188,6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6" name="Retângulo 43"/>
          <p:cNvSpPr/>
          <p:nvPr/>
        </p:nvSpPr>
        <p:spPr>
          <a:xfrm>
            <a:off x="1514520" y="4606920"/>
            <a:ext cx="394920" cy="1648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b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198,9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7" name="Retângulo 44"/>
          <p:cNvSpPr/>
          <p:nvPr/>
        </p:nvSpPr>
        <p:spPr>
          <a:xfrm>
            <a:off x="2163600" y="4608360"/>
            <a:ext cx="394920" cy="1648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22320" rIns="22320" tIns="0" bIns="0" anchor="b">
            <a:noAutofit/>
          </a:bodyPr>
          <a:p>
            <a:pPr algn="ctr" defTabSz="914400">
              <a:lnSpc>
                <a:spcPct val="9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198,4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8" name="Elipse 45"/>
          <p:cNvSpPr/>
          <p:nvPr/>
        </p:nvSpPr>
        <p:spPr>
          <a:xfrm>
            <a:off x="1162080" y="4184640"/>
            <a:ext cx="448920" cy="345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969696"/>
            </a:solidFill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+10,2</a:t>
            </a:r>
            <a:br>
              <a:rPr sz="800"/>
            </a:b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(+5,4%)</a:t>
            </a:r>
            <a:endParaRPr b="0" lang="pt-BR" sz="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Elipse 46"/>
          <p:cNvSpPr/>
          <p:nvPr/>
        </p:nvSpPr>
        <p:spPr>
          <a:xfrm>
            <a:off x="1811160" y="4184640"/>
            <a:ext cx="448920" cy="345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969696"/>
            </a:solidFill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+0,4</a:t>
            </a:r>
            <a:br>
              <a:rPr sz="800"/>
            </a:br>
            <a:r>
              <a:rPr b="1" lang="pt-BR" sz="800" spc="-1" strike="noStrike">
                <a:solidFill>
                  <a:srgbClr val="3d3d3d"/>
                </a:solidFill>
                <a:latin typeface="Calibri"/>
              </a:rPr>
              <a:t>(+0,2%)</a:t>
            </a:r>
            <a:endParaRPr b="0" lang="pt-BR" sz="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40" name="Chart 3"/>
          <p:cNvGraphicFramePr/>
          <p:nvPr/>
        </p:nvGraphicFramePr>
        <p:xfrm>
          <a:off x="681120" y="5651640"/>
          <a:ext cx="2087280" cy="541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1" name="Retângulo 48"/>
          <p:cNvSpPr/>
          <p:nvPr/>
        </p:nvSpPr>
        <p:spPr>
          <a:xfrm>
            <a:off x="920880" y="6161040"/>
            <a:ext cx="323640" cy="18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2024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2" name="Retângulo 49"/>
          <p:cNvSpPr/>
          <p:nvPr/>
        </p:nvSpPr>
        <p:spPr>
          <a:xfrm>
            <a:off x="1562040" y="6161040"/>
            <a:ext cx="323640" cy="18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2025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3" name="Retângulo 50"/>
          <p:cNvSpPr/>
          <p:nvPr/>
        </p:nvSpPr>
        <p:spPr>
          <a:xfrm>
            <a:off x="2178000" y="6161040"/>
            <a:ext cx="371160" cy="18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Plano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4" name="Retângulo 51"/>
          <p:cNvSpPr/>
          <p:nvPr/>
        </p:nvSpPr>
        <p:spPr>
          <a:xfrm>
            <a:off x="2685960" y="5932440"/>
            <a:ext cx="514080" cy="15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Deduções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5" name="Google Shape;524;gf74a7e76c7_1_1123"/>
          <p:cNvSpPr/>
          <p:nvPr/>
        </p:nvSpPr>
        <p:spPr>
          <a:xfrm>
            <a:off x="227880" y="3873240"/>
            <a:ext cx="1190160" cy="239400"/>
          </a:xfrm>
          <a:prstGeom prst="rect">
            <a:avLst/>
          </a:prstGeom>
          <a:noFill/>
          <a:ln w="0">
            <a:solidFill>
              <a:srgbClr val="004f92"/>
            </a:solidFill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rgbClr val="004f92"/>
                </a:solidFill>
                <a:latin typeface="Segoe UI"/>
                <a:ea typeface="Lucida Sans"/>
              </a:rPr>
              <a:t>Acumulado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46" name="Graphic 33"/>
          <p:cNvGrpSpPr/>
          <p:nvPr/>
        </p:nvGrpSpPr>
        <p:grpSpPr>
          <a:xfrm>
            <a:off x="3568320" y="3403440"/>
            <a:ext cx="304560" cy="304560"/>
            <a:chOff x="3568320" y="3403440"/>
            <a:chExt cx="304560" cy="304560"/>
          </a:xfrm>
        </p:grpSpPr>
        <p:sp>
          <p:nvSpPr>
            <p:cNvPr id="247" name="Freeform: Shape 35"/>
            <p:cNvSpPr/>
            <p:nvPr/>
          </p:nvSpPr>
          <p:spPr>
            <a:xfrm>
              <a:off x="3568320" y="3403440"/>
              <a:ext cx="304560" cy="304560"/>
            </a:xfrm>
            <a:custGeom>
              <a:avLst/>
              <a:gdLst>
                <a:gd name="textAreaLeft" fmla="*/ 0 w 304560"/>
                <a:gd name="textAreaRight" fmla="*/ 304920 w 304560"/>
                <a:gd name="textAreaTop" fmla="*/ 0 h 304560"/>
                <a:gd name="textAreaBottom" fmla="*/ 304920 h 304560"/>
              </a:gdLst>
              <a:ahLst/>
              <a:rect l="textAreaLeft" t="textAreaTop" r="textAreaRight" b="textAreaBottom"/>
              <a:pathLst>
                <a:path w="1725747" h="1729207">
                  <a:moveTo>
                    <a:pt x="1691163" y="1383367"/>
                  </a:moveTo>
                  <a:lnTo>
                    <a:pt x="1656579" y="1383367"/>
                  </a:lnTo>
                  <a:lnTo>
                    <a:pt x="1656579" y="587932"/>
                  </a:lnTo>
                  <a:cubicBezTo>
                    <a:pt x="1656579" y="578761"/>
                    <a:pt x="1652931" y="569966"/>
                    <a:pt x="1646446" y="563481"/>
                  </a:cubicBezTo>
                  <a:cubicBezTo>
                    <a:pt x="1639962" y="556997"/>
                    <a:pt x="1631167" y="553348"/>
                    <a:pt x="1621995" y="553348"/>
                  </a:cubicBezTo>
                  <a:lnTo>
                    <a:pt x="1414490" y="553348"/>
                  </a:lnTo>
                  <a:cubicBezTo>
                    <a:pt x="1395390" y="553348"/>
                    <a:pt x="1379906" y="568831"/>
                    <a:pt x="1379906" y="587932"/>
                  </a:cubicBezTo>
                  <a:lnTo>
                    <a:pt x="1379906" y="1383367"/>
                  </a:lnTo>
                  <a:lnTo>
                    <a:pt x="1310738" y="1383367"/>
                  </a:lnTo>
                  <a:lnTo>
                    <a:pt x="1310738" y="380428"/>
                  </a:lnTo>
                  <a:cubicBezTo>
                    <a:pt x="1310845" y="371256"/>
                    <a:pt x="1307076" y="362461"/>
                    <a:pt x="1300363" y="356219"/>
                  </a:cubicBezTo>
                  <a:lnTo>
                    <a:pt x="954522" y="10377"/>
                  </a:lnTo>
                  <a:cubicBezTo>
                    <a:pt x="948279" y="3663"/>
                    <a:pt x="939484" y="-106"/>
                    <a:pt x="930313" y="2"/>
                  </a:cubicBezTo>
                  <a:lnTo>
                    <a:pt x="138336" y="2"/>
                  </a:lnTo>
                  <a:cubicBezTo>
                    <a:pt x="101335" y="907"/>
                    <a:pt x="66156" y="16241"/>
                    <a:pt x="40297" y="42731"/>
                  </a:cubicBezTo>
                  <a:cubicBezTo>
                    <a:pt x="14453" y="69223"/>
                    <a:pt x="-14" y="104778"/>
                    <a:pt x="0" y="141797"/>
                  </a:cubicBezTo>
                  <a:lnTo>
                    <a:pt x="0" y="1587413"/>
                  </a:lnTo>
                  <a:cubicBezTo>
                    <a:pt x="-14" y="1624429"/>
                    <a:pt x="14456" y="1659984"/>
                    <a:pt x="40297" y="1686479"/>
                  </a:cubicBezTo>
                  <a:cubicBezTo>
                    <a:pt x="66156" y="1712971"/>
                    <a:pt x="101331" y="1728305"/>
                    <a:pt x="138336" y="1729208"/>
                  </a:cubicBezTo>
                  <a:lnTo>
                    <a:pt x="1168943" y="1729208"/>
                  </a:lnTo>
                  <a:cubicBezTo>
                    <a:pt x="1206553" y="1729208"/>
                    <a:pt x="1242611" y="1714268"/>
                    <a:pt x="1269209" y="1687679"/>
                  </a:cubicBezTo>
                  <a:cubicBezTo>
                    <a:pt x="1295798" y="1661081"/>
                    <a:pt x="1310738" y="1625023"/>
                    <a:pt x="1310738" y="1587413"/>
                  </a:cubicBezTo>
                  <a:lnTo>
                    <a:pt x="1310738" y="1452535"/>
                  </a:lnTo>
                  <a:lnTo>
                    <a:pt x="1691163" y="1452535"/>
                  </a:lnTo>
                  <a:cubicBezTo>
                    <a:pt x="1710264" y="1452535"/>
                    <a:pt x="1725747" y="1437052"/>
                    <a:pt x="1725747" y="1417951"/>
                  </a:cubicBezTo>
                  <a:cubicBezTo>
                    <a:pt x="1725747" y="1398850"/>
                    <a:pt x="1710264" y="1383367"/>
                    <a:pt x="1691163" y="1383367"/>
                  </a:cubicBezTo>
                  <a:close/>
                  <a:moveTo>
                    <a:pt x="964897" y="118280"/>
                  </a:moveTo>
                  <a:lnTo>
                    <a:pt x="1192464" y="345847"/>
                  </a:lnTo>
                  <a:lnTo>
                    <a:pt x="964897" y="345847"/>
                  </a:lnTo>
                  <a:close/>
                  <a:moveTo>
                    <a:pt x="1241570" y="864605"/>
                  </a:moveTo>
                  <a:lnTo>
                    <a:pt x="1241570" y="1383367"/>
                  </a:lnTo>
                  <a:lnTo>
                    <a:pt x="1103233" y="1383367"/>
                  </a:lnTo>
                  <a:lnTo>
                    <a:pt x="1103233" y="830021"/>
                  </a:lnTo>
                  <a:lnTo>
                    <a:pt x="1241570" y="830021"/>
                  </a:lnTo>
                  <a:close/>
                  <a:moveTo>
                    <a:pt x="1168943" y="1660040"/>
                  </a:moveTo>
                  <a:lnTo>
                    <a:pt x="138336" y="1660040"/>
                  </a:lnTo>
                  <a:cubicBezTo>
                    <a:pt x="119384" y="1660067"/>
                    <a:pt x="101238" y="1652300"/>
                    <a:pt x="88162" y="1638573"/>
                  </a:cubicBezTo>
                  <a:cubicBezTo>
                    <a:pt x="75086" y="1624847"/>
                    <a:pt x="68221" y="1606355"/>
                    <a:pt x="69168" y="1587413"/>
                  </a:cubicBezTo>
                  <a:lnTo>
                    <a:pt x="69168" y="141797"/>
                  </a:lnTo>
                  <a:cubicBezTo>
                    <a:pt x="69168" y="123451"/>
                    <a:pt x="76448" y="105861"/>
                    <a:pt x="89431" y="92892"/>
                  </a:cubicBezTo>
                  <a:cubicBezTo>
                    <a:pt x="102400" y="79909"/>
                    <a:pt x="119990" y="72628"/>
                    <a:pt x="138336" y="72628"/>
                  </a:cubicBezTo>
                  <a:lnTo>
                    <a:pt x="899187" y="72628"/>
                  </a:lnTo>
                  <a:lnTo>
                    <a:pt x="899187" y="380428"/>
                  </a:lnTo>
                  <a:cubicBezTo>
                    <a:pt x="899187" y="389599"/>
                    <a:pt x="902836" y="398394"/>
                    <a:pt x="909320" y="404879"/>
                  </a:cubicBezTo>
                  <a:cubicBezTo>
                    <a:pt x="915805" y="411363"/>
                    <a:pt x="924599" y="415012"/>
                    <a:pt x="933771" y="415012"/>
                  </a:cubicBezTo>
                  <a:lnTo>
                    <a:pt x="1245028" y="415012"/>
                  </a:lnTo>
                  <a:lnTo>
                    <a:pt x="1245028" y="760853"/>
                  </a:lnTo>
                  <a:lnTo>
                    <a:pt x="1068649" y="760853"/>
                  </a:lnTo>
                  <a:cubicBezTo>
                    <a:pt x="1049548" y="760853"/>
                    <a:pt x="1034065" y="776333"/>
                    <a:pt x="1034065" y="795437"/>
                  </a:cubicBezTo>
                  <a:lnTo>
                    <a:pt x="1034065" y="1383367"/>
                  </a:lnTo>
                  <a:lnTo>
                    <a:pt x="964897" y="1383367"/>
                  </a:lnTo>
                  <a:lnTo>
                    <a:pt x="964897" y="1002942"/>
                  </a:lnTo>
                  <a:cubicBezTo>
                    <a:pt x="964897" y="993766"/>
                    <a:pt x="961248" y="984972"/>
                    <a:pt x="954764" y="978487"/>
                  </a:cubicBezTo>
                  <a:cubicBezTo>
                    <a:pt x="948279" y="972003"/>
                    <a:pt x="939484" y="968357"/>
                    <a:pt x="930313" y="968357"/>
                  </a:cubicBezTo>
                  <a:lnTo>
                    <a:pt x="722808" y="968357"/>
                  </a:lnTo>
                  <a:cubicBezTo>
                    <a:pt x="703707" y="968357"/>
                    <a:pt x="688224" y="983837"/>
                    <a:pt x="688224" y="1002942"/>
                  </a:cubicBezTo>
                  <a:lnTo>
                    <a:pt x="688224" y="1383367"/>
                  </a:lnTo>
                  <a:lnTo>
                    <a:pt x="653640" y="1383367"/>
                  </a:lnTo>
                  <a:cubicBezTo>
                    <a:pt x="634539" y="1383367"/>
                    <a:pt x="619056" y="1398847"/>
                    <a:pt x="619056" y="1417951"/>
                  </a:cubicBezTo>
                  <a:cubicBezTo>
                    <a:pt x="619056" y="1437052"/>
                    <a:pt x="634539" y="1452535"/>
                    <a:pt x="653640" y="1452535"/>
                  </a:cubicBezTo>
                  <a:lnTo>
                    <a:pt x="1241570" y="1452535"/>
                  </a:lnTo>
                  <a:lnTo>
                    <a:pt x="1241570" y="1587413"/>
                  </a:lnTo>
                  <a:cubicBezTo>
                    <a:pt x="1242569" y="1606960"/>
                    <a:pt x="1235248" y="1626023"/>
                    <a:pt x="1221400" y="1639870"/>
                  </a:cubicBezTo>
                  <a:cubicBezTo>
                    <a:pt x="1207553" y="1653718"/>
                    <a:pt x="1188494" y="1661039"/>
                    <a:pt x="1168943" y="1660040"/>
                  </a:cubicBezTo>
                  <a:close/>
                  <a:moveTo>
                    <a:pt x="895729" y="1383367"/>
                  </a:moveTo>
                  <a:lnTo>
                    <a:pt x="757392" y="1383367"/>
                  </a:lnTo>
                  <a:lnTo>
                    <a:pt x="757392" y="1037526"/>
                  </a:lnTo>
                  <a:lnTo>
                    <a:pt x="895729" y="1037526"/>
                  </a:lnTo>
                  <a:close/>
                  <a:moveTo>
                    <a:pt x="1449074" y="1383367"/>
                  </a:moveTo>
                  <a:lnTo>
                    <a:pt x="1449074" y="622516"/>
                  </a:lnTo>
                  <a:lnTo>
                    <a:pt x="1587411" y="622516"/>
                  </a:lnTo>
                  <a:lnTo>
                    <a:pt x="1587411" y="1383367"/>
                  </a:lnTo>
                  <a:close/>
                </a:path>
              </a:pathLst>
            </a:custGeom>
            <a:solidFill>
              <a:srgbClr val="004f92"/>
            </a:solidFill>
            <a:ln w="3456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8" name="Freeform: Shape 36"/>
            <p:cNvSpPr/>
            <p:nvPr/>
          </p:nvSpPr>
          <p:spPr>
            <a:xfrm>
              <a:off x="3604320" y="3501000"/>
              <a:ext cx="158400" cy="11880"/>
            </a:xfrm>
            <a:custGeom>
              <a:avLst/>
              <a:gdLst>
                <a:gd name="textAreaLeft" fmla="*/ 0 w 158400"/>
                <a:gd name="textAreaRight" fmla="*/ 158760 w 158400"/>
                <a:gd name="textAreaTop" fmla="*/ 0 h 11880"/>
                <a:gd name="textAreaBottom" fmla="*/ 12240 h 11880"/>
              </a:gdLst>
              <a:ahLst/>
              <a:rect l="textAreaLeft" t="textAreaTop" r="textAreaRight" b="textAreaBottom"/>
              <a:pathLst>
                <a:path w="899186" h="69168">
                  <a:moveTo>
                    <a:pt x="34584" y="69168"/>
                  </a:moveTo>
                  <a:lnTo>
                    <a:pt x="864603" y="69168"/>
                  </a:lnTo>
                  <a:cubicBezTo>
                    <a:pt x="883704" y="69168"/>
                    <a:pt x="899187" y="53685"/>
                    <a:pt x="899187" y="34584"/>
                  </a:cubicBezTo>
                  <a:cubicBezTo>
                    <a:pt x="899187" y="15483"/>
                    <a:pt x="883704" y="0"/>
                    <a:pt x="864603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2760" bIns="-3276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9" name="Freeform: Shape 37"/>
            <p:cNvSpPr/>
            <p:nvPr/>
          </p:nvSpPr>
          <p:spPr>
            <a:xfrm>
              <a:off x="3604320" y="3525480"/>
              <a:ext cx="121680" cy="11880"/>
            </a:xfrm>
            <a:custGeom>
              <a:avLst/>
              <a:gdLst>
                <a:gd name="textAreaLeft" fmla="*/ 0 w 121680"/>
                <a:gd name="textAreaRight" fmla="*/ 122040 w 121680"/>
                <a:gd name="textAreaTop" fmla="*/ 0 h 11880"/>
                <a:gd name="textAreaBottom" fmla="*/ 12240 h 11880"/>
              </a:gdLst>
              <a:ahLst/>
              <a:rect l="textAreaLeft" t="textAreaTop" r="textAreaRight" b="textAreaBottom"/>
              <a:pathLst>
                <a:path w="691682" h="69168">
                  <a:moveTo>
                    <a:pt x="34584" y="69168"/>
                  </a:moveTo>
                  <a:lnTo>
                    <a:pt x="657098" y="69168"/>
                  </a:lnTo>
                  <a:cubicBezTo>
                    <a:pt x="676199" y="69168"/>
                    <a:pt x="691682" y="53685"/>
                    <a:pt x="691682" y="34584"/>
                  </a:cubicBezTo>
                  <a:cubicBezTo>
                    <a:pt x="691682" y="15483"/>
                    <a:pt x="676199" y="0"/>
                    <a:pt x="657098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2760" bIns="-3276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0" name="Freeform: Shape 38"/>
            <p:cNvSpPr/>
            <p:nvPr/>
          </p:nvSpPr>
          <p:spPr>
            <a:xfrm>
              <a:off x="3604320" y="3549960"/>
              <a:ext cx="73080" cy="11880"/>
            </a:xfrm>
            <a:custGeom>
              <a:avLst/>
              <a:gdLst>
                <a:gd name="textAreaLeft" fmla="*/ 0 w 73080"/>
                <a:gd name="textAreaRight" fmla="*/ 73440 w 73080"/>
                <a:gd name="textAreaTop" fmla="*/ 0 h 11880"/>
                <a:gd name="textAreaBottom" fmla="*/ 12240 h 11880"/>
              </a:gdLst>
              <a:ahLst/>
              <a:rect l="textAreaLeft" t="textAreaTop" r="textAreaRight" b="textAreaBottom"/>
              <a:pathLst>
                <a:path w="415009" h="69168">
                  <a:moveTo>
                    <a:pt x="380425" y="0"/>
                  </a:move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lnTo>
                    <a:pt x="380425" y="69168"/>
                  </a:lnTo>
                  <a:cubicBezTo>
                    <a:pt x="399526" y="69168"/>
                    <a:pt x="415009" y="53685"/>
                    <a:pt x="415009" y="34584"/>
                  </a:cubicBezTo>
                  <a:cubicBezTo>
                    <a:pt x="415009" y="15483"/>
                    <a:pt x="399526" y="0"/>
                    <a:pt x="380425" y="0"/>
                  </a:cubicBezTo>
                  <a:close/>
                </a:path>
              </a:pathLst>
            </a:custGeom>
            <a:solidFill>
              <a:srgbClr val="004f92"/>
            </a:solidFill>
            <a:ln w="3456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2760" bIns="-3276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51" name="Retângulo 4"/>
          <p:cNvSpPr/>
          <p:nvPr/>
        </p:nvSpPr>
        <p:spPr>
          <a:xfrm>
            <a:off x="3861360" y="3466080"/>
            <a:ext cx="6767280" cy="28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17520">
              <a:lnSpc>
                <a:spcPct val="80000"/>
              </a:lnSpc>
            </a:pPr>
            <a:r>
              <a:rPr b="1" lang="pt-BR" sz="1600" spc="-1" strike="noStrike">
                <a:solidFill>
                  <a:schemeClr val="accent1">
                    <a:lumMod val="50000"/>
                  </a:schemeClr>
                </a:solidFill>
                <a:latin typeface="Segoe UI"/>
                <a:ea typeface="Verdana"/>
              </a:rPr>
              <a:t>Aquisição de Imobilizado </a:t>
            </a:r>
            <a:r>
              <a:rPr b="0" lang="pt-BR" sz="1200" spc="-1" strike="noStrike">
                <a:solidFill>
                  <a:schemeClr val="accent1">
                    <a:lumMod val="50000"/>
                  </a:schemeClr>
                </a:solidFill>
                <a:latin typeface="Segoe UI"/>
                <a:ea typeface="Verdana"/>
              </a:rPr>
              <a:t>(R$ Mil)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252" name="Chart 3"/>
          <p:cNvGraphicFramePr/>
          <p:nvPr/>
        </p:nvGraphicFramePr>
        <p:xfrm>
          <a:off x="3681360" y="3833640"/>
          <a:ext cx="8257680" cy="113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3" name="Retângulo 84"/>
          <p:cNvSpPr/>
          <p:nvPr/>
        </p:nvSpPr>
        <p:spPr>
          <a:xfrm>
            <a:off x="3700440" y="4861080"/>
            <a:ext cx="18396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Jan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4" name="Retângulo 85"/>
          <p:cNvSpPr/>
          <p:nvPr/>
        </p:nvSpPr>
        <p:spPr>
          <a:xfrm>
            <a:off x="4425840" y="4861080"/>
            <a:ext cx="19476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Fev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5" name="Retângulo 86"/>
          <p:cNvSpPr/>
          <p:nvPr/>
        </p:nvSpPr>
        <p:spPr>
          <a:xfrm>
            <a:off x="5138640" y="4861080"/>
            <a:ext cx="22968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Mar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6" name="Retângulo 87"/>
          <p:cNvSpPr/>
          <p:nvPr/>
        </p:nvSpPr>
        <p:spPr>
          <a:xfrm>
            <a:off x="5884920" y="4861080"/>
            <a:ext cx="20124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Abr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7" name="Retângulo 88"/>
          <p:cNvSpPr/>
          <p:nvPr/>
        </p:nvSpPr>
        <p:spPr>
          <a:xfrm>
            <a:off x="6607080" y="4861080"/>
            <a:ext cx="21708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Mai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8" name="Retângulo 90"/>
          <p:cNvSpPr/>
          <p:nvPr/>
        </p:nvSpPr>
        <p:spPr>
          <a:xfrm>
            <a:off x="7350120" y="4861080"/>
            <a:ext cx="19008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Jun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9" name="Retângulo 91"/>
          <p:cNvSpPr/>
          <p:nvPr/>
        </p:nvSpPr>
        <p:spPr>
          <a:xfrm>
            <a:off x="8099280" y="4861080"/>
            <a:ext cx="15372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Jul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0" name="Retângulo 92"/>
          <p:cNvSpPr/>
          <p:nvPr/>
        </p:nvSpPr>
        <p:spPr>
          <a:xfrm>
            <a:off x="8798040" y="4861080"/>
            <a:ext cx="21708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Ago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1" name="Retângulo 93"/>
          <p:cNvSpPr/>
          <p:nvPr/>
        </p:nvSpPr>
        <p:spPr>
          <a:xfrm>
            <a:off x="9545760" y="4861080"/>
            <a:ext cx="18072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Set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2" name="Retângulo 94"/>
          <p:cNvSpPr/>
          <p:nvPr/>
        </p:nvSpPr>
        <p:spPr>
          <a:xfrm>
            <a:off x="10263240" y="4861080"/>
            <a:ext cx="21060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Out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3" name="Retângulo 95"/>
          <p:cNvSpPr/>
          <p:nvPr/>
        </p:nvSpPr>
        <p:spPr>
          <a:xfrm>
            <a:off x="10985400" y="4861080"/>
            <a:ext cx="22500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Nov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4" name="Retângulo 96"/>
          <p:cNvSpPr/>
          <p:nvPr/>
        </p:nvSpPr>
        <p:spPr>
          <a:xfrm>
            <a:off x="11725200" y="4861080"/>
            <a:ext cx="205920" cy="151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3d3d3d"/>
                </a:solidFill>
                <a:latin typeface="Calibri"/>
              </a:rPr>
              <a:t>Dez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265" name="Conector reto 97"/>
          <p:cNvCxnSpPr/>
          <p:nvPr/>
        </p:nvCxnSpPr>
        <p:spPr>
          <a:xfrm>
            <a:off x="7488000" y="3576600"/>
            <a:ext cx="66960" cy="360"/>
          </a:xfrm>
          <a:prstGeom prst="straightConnector1">
            <a:avLst/>
          </a:prstGeom>
          <a:ln cap="rnd">
            <a:solidFill>
              <a:srgbClr val="969696"/>
            </a:solidFill>
            <a:prstDash val="lgDash"/>
            <a:miter/>
          </a:ln>
        </p:spPr>
      </p:cxnSp>
      <p:cxnSp>
        <p:nvCxnSpPr>
          <p:cNvPr id="266" name="Conector reto 98"/>
          <p:cNvCxnSpPr/>
          <p:nvPr/>
        </p:nvCxnSpPr>
        <p:spPr>
          <a:xfrm flipH="1">
            <a:off x="7281720" y="3576600"/>
            <a:ext cx="66960" cy="360"/>
          </a:xfrm>
          <a:prstGeom prst="straightConnector1">
            <a:avLst/>
          </a:prstGeom>
          <a:ln cap="rnd">
            <a:solidFill>
              <a:srgbClr val="969696"/>
            </a:solidFill>
            <a:prstDash val="lgDash"/>
            <a:miter/>
          </a:ln>
        </p:spPr>
      </p:cxnSp>
      <p:cxnSp>
        <p:nvCxnSpPr>
          <p:cNvPr id="267" name="Conector reto 99"/>
          <p:cNvCxnSpPr/>
          <p:nvPr/>
        </p:nvCxnSpPr>
        <p:spPr>
          <a:xfrm>
            <a:off x="7981920" y="3576600"/>
            <a:ext cx="263880" cy="360"/>
          </a:xfrm>
          <a:prstGeom prst="straightConnector1">
            <a:avLst/>
          </a:prstGeom>
          <a:ln cap="rnd" w="19050">
            <a:solidFill>
              <a:srgbClr val="0000ff"/>
            </a:solidFill>
            <a:miter/>
          </a:ln>
        </p:spPr>
      </p:cxnSp>
      <p:sp>
        <p:nvSpPr>
          <p:cNvPr id="268" name="Elipse 100"/>
          <p:cNvSpPr/>
          <p:nvPr/>
        </p:nvSpPr>
        <p:spPr>
          <a:xfrm>
            <a:off x="7386480" y="3544920"/>
            <a:ext cx="63000" cy="63000"/>
          </a:xfrm>
          <a:prstGeom prst="ellipse">
            <a:avLst/>
          </a:prstGeom>
          <a:solidFill>
            <a:srgbClr val="969696"/>
          </a:solidFill>
          <a:ln w="9525">
            <a:solidFill>
              <a:srgbClr val="96969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22320" bIns="2232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t-BR" sz="1000" spc="-1" strike="noStrike">
              <a:solidFill>
                <a:srgbClr val="004f92"/>
              </a:solidFill>
              <a:latin typeface="Segoe UI"/>
            </a:endParaRPr>
          </a:p>
        </p:txBody>
      </p:sp>
      <p:sp>
        <p:nvSpPr>
          <p:cNvPr id="269" name="Triângulo isósceles 101"/>
          <p:cNvSpPr/>
          <p:nvPr/>
        </p:nvSpPr>
        <p:spPr>
          <a:xfrm>
            <a:off x="8082000" y="3544920"/>
            <a:ext cx="63000" cy="63000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9525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5840" bIns="1584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t-BR" sz="1000" spc="-1" strike="noStrike">
              <a:solidFill>
                <a:srgbClr val="004f92"/>
              </a:solidFill>
              <a:latin typeface="Segoe UI"/>
            </a:endParaRPr>
          </a:p>
        </p:txBody>
      </p:sp>
      <p:sp>
        <p:nvSpPr>
          <p:cNvPr id="270" name="Retângulo 102"/>
          <p:cNvSpPr/>
          <p:nvPr/>
        </p:nvSpPr>
        <p:spPr>
          <a:xfrm>
            <a:off x="7610400" y="3505320"/>
            <a:ext cx="259920" cy="151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2024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1" name="Retângulo 103"/>
          <p:cNvSpPr/>
          <p:nvPr/>
        </p:nvSpPr>
        <p:spPr>
          <a:xfrm>
            <a:off x="8305920" y="3505320"/>
            <a:ext cx="259920" cy="151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2025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2" name="CaixaDeTexto 105"/>
          <p:cNvSpPr/>
          <p:nvPr/>
        </p:nvSpPr>
        <p:spPr>
          <a:xfrm>
            <a:off x="3595320" y="5116320"/>
            <a:ext cx="4804560" cy="11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Jan/25: </a:t>
            </a:r>
            <a:r>
              <a:rPr b="0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2 Intercomunicadores Pedestal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Fev/25:</a:t>
            </a:r>
            <a:r>
              <a:rPr b="0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 2 leitores biométricos, 2 ventiladores, 2 bombas centrífugas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Mar/25: </a:t>
            </a:r>
            <a:r>
              <a:rPr b="0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1 micro-ondas, 1 ar condicionado, 1 cofre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Abr/25: </a:t>
            </a:r>
            <a:r>
              <a:rPr b="0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1 picador de carne, 1 cooktop de indução 2 bocas e 1 bomba centrífuga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Mai/25: </a:t>
            </a:r>
            <a:r>
              <a:rPr b="0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1 bomba centrífuga e 1 serra elétrica para gesso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Jun/25: </a:t>
            </a:r>
            <a:r>
              <a:rPr b="0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1 fogão, 1 estufa e 1 bomba a vácuo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73" name="Objeto 62" descr=""/>
          <p:cNvPicPr/>
          <p:nvPr/>
        </p:nvPicPr>
        <p:blipFill>
          <a:blip r:embed="rId9"/>
          <a:stretch/>
        </p:blipFill>
        <p:spPr>
          <a:xfrm>
            <a:off x="3584520" y="1124640"/>
            <a:ext cx="8457840" cy="1891080"/>
          </a:xfrm>
          <a:prstGeom prst="rect">
            <a:avLst/>
          </a:prstGeom>
          <a:ln w="0">
            <a:noFill/>
          </a:ln>
        </p:spPr>
      </p:pic>
      <p:sp>
        <p:nvSpPr>
          <p:cNvPr id="274" name="CaixaDeTexto 74"/>
          <p:cNvSpPr/>
          <p:nvPr/>
        </p:nvSpPr>
        <p:spPr>
          <a:xfrm>
            <a:off x="8176320" y="5111280"/>
            <a:ext cx="386568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Jul/25: </a:t>
            </a:r>
            <a:r>
              <a:rPr b="0" lang="pt-BR" sz="1000" spc="-1" strike="noStrike">
                <a:solidFill>
                  <a:schemeClr val="accent1">
                    <a:lumMod val="50000"/>
                  </a:schemeClr>
                </a:solidFill>
                <a:latin typeface="Segoe UI"/>
              </a:rPr>
              <a:t>3 carrinhos de emergência, 1 cofre e 5 memórias SSD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0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CaixaDeTexto 6"/>
          <p:cNvSpPr/>
          <p:nvPr/>
        </p:nvSpPr>
        <p:spPr>
          <a:xfrm>
            <a:off x="695520" y="797400"/>
            <a:ext cx="11372760" cy="58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Luana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Samara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paciente; fluxo interno da tomografia; pacientes inseridos no CROSS por outros serviços.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Lara /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Apresentação dos dados sobre tempo de espera do paciente para avaliação psiquiátrica no pronto-socorro e dados de produção.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Isac: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Infraestrutura – Obras.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 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76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7" name="CaixaDeTexto 6"/>
          <p:cNvSpPr/>
          <p:nvPr/>
        </p:nvSpPr>
        <p:spPr>
          <a:xfrm>
            <a:off x="819000" y="797400"/>
            <a:ext cx="11372760" cy="612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Respostas e Informes aos Conselheiros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Luana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Samara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paciente; fluxo interno da tomografia; pacientes inseridos no CROSS por outros serviços.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Lara / 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Apresentação dos dados sobre tempo de espera do paciente para avaliação psiquiátrica no pronto-socorro e dados de produção.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Isac: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Infraestrutura – Obras.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79" name="CaixaDeTexto 7"/>
          <p:cNvSpPr/>
          <p:nvPr/>
        </p:nvSpPr>
        <p:spPr>
          <a:xfrm>
            <a:off x="475560" y="-28800"/>
            <a:ext cx="10228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Cliente | Manifestações Ouvidoria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80" name="Imagem 5" descr=""/>
          <p:cNvPicPr/>
          <p:nvPr/>
        </p:nvPicPr>
        <p:blipFill>
          <a:blip r:embed="rId2"/>
          <a:stretch/>
        </p:blipFill>
        <p:spPr>
          <a:xfrm>
            <a:off x="285120" y="620640"/>
            <a:ext cx="9936720" cy="2679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81" name="Gráfico 9"/>
          <p:cNvGraphicFramePr/>
          <p:nvPr/>
        </p:nvGraphicFramePr>
        <p:xfrm>
          <a:off x="0" y="3576960"/>
          <a:ext cx="9186120" cy="258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2" name="Imagem 10" descr=""/>
          <p:cNvPicPr/>
          <p:nvPr/>
        </p:nvPicPr>
        <p:blipFill>
          <a:blip r:embed="rId4"/>
          <a:stretch/>
        </p:blipFill>
        <p:spPr>
          <a:xfrm>
            <a:off x="9095760" y="3717000"/>
            <a:ext cx="2976480" cy="126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84" name="CaixaDeTexto 7"/>
          <p:cNvSpPr/>
          <p:nvPr/>
        </p:nvSpPr>
        <p:spPr>
          <a:xfrm>
            <a:off x="475560" y="-28800"/>
            <a:ext cx="10228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Conselho Gestor | Julho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285" name="Gráfico 8"/>
          <p:cNvGraphicFramePr/>
          <p:nvPr/>
        </p:nvGraphicFramePr>
        <p:xfrm>
          <a:off x="335520" y="620640"/>
          <a:ext cx="10757880" cy="294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6" name="Gráfico 9"/>
          <p:cNvGraphicFramePr/>
          <p:nvPr/>
        </p:nvGraphicFramePr>
        <p:xfrm>
          <a:off x="-600840" y="3413520"/>
          <a:ext cx="8639280" cy="28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7" name="Tabela 5"/>
          <p:cNvGraphicFramePr/>
          <p:nvPr/>
        </p:nvGraphicFramePr>
        <p:xfrm>
          <a:off x="7746840" y="3287880"/>
          <a:ext cx="4444560" cy="1076760"/>
        </p:xfrm>
        <a:graphic>
          <a:graphicData uri="http://schemas.openxmlformats.org/drawingml/2006/table">
            <a:tbl>
              <a:tblPr/>
              <a:tblGrid>
                <a:gridCol w="1204200"/>
                <a:gridCol w="1080000"/>
                <a:gridCol w="955800"/>
                <a:gridCol w="1204200"/>
              </a:tblGrid>
              <a:tr h="413280"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Maior tempo de espera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Menor tempo de espera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3616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12/07/2025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02:58:00</a:t>
                      </a:r>
                      <a:endParaRPr b="0" lang="pt-BR" sz="11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05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15/07/2025</a:t>
                      </a:r>
                      <a:endParaRPr b="0" lang="pt-BR" sz="105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00:00:00</a:t>
                      </a:r>
                      <a:endParaRPr b="0" lang="pt-BR" sz="11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27320"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Motivo:Gestor Assistencial , demandas variadas</a:t>
                      </a:r>
                      <a:endParaRPr b="0" lang="pt-BR" sz="11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Motivo: Atendimento Liderança Experiência da Saúde  </a:t>
                      </a:r>
                      <a:endParaRPr b="0" lang="pt-BR" sz="11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89" name="CaixaDeTexto 7"/>
          <p:cNvSpPr/>
          <p:nvPr/>
        </p:nvSpPr>
        <p:spPr>
          <a:xfrm>
            <a:off x="475560" y="-28800"/>
            <a:ext cx="101566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Conselho Gestor | Julho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290" name="Gráfico 10"/>
          <p:cNvGraphicFramePr/>
          <p:nvPr/>
        </p:nvGraphicFramePr>
        <p:xfrm>
          <a:off x="191520" y="692640"/>
          <a:ext cx="4824000" cy="309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1" name="Gráfico 11"/>
          <p:cNvGraphicFramePr/>
          <p:nvPr/>
        </p:nvGraphicFramePr>
        <p:xfrm>
          <a:off x="5015880" y="692640"/>
          <a:ext cx="6984360" cy="309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2" name="Gráfico 12"/>
          <p:cNvGraphicFramePr/>
          <p:nvPr/>
        </p:nvGraphicFramePr>
        <p:xfrm>
          <a:off x="0" y="3925080"/>
          <a:ext cx="11424240" cy="209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tângulo 5"/>
          <p:cNvSpPr/>
          <p:nvPr/>
        </p:nvSpPr>
        <p:spPr>
          <a:xfrm>
            <a:off x="-1259640" y="216000"/>
            <a:ext cx="13389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CLIENTE</a:t>
            </a:r>
            <a:r>
              <a:rPr b="1" lang="pt-BR" sz="3200" spc="-1" strike="noStrike">
                <a:solidFill>
                  <a:srgbClr val="296d6b"/>
                </a:solidFill>
                <a:latin typeface="Eurostile"/>
              </a:rPr>
              <a:t> – </a:t>
            </a: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MANIFESTAÇÕES</a:t>
            </a:r>
            <a:r>
              <a:rPr b="1" lang="pt-BR" sz="3200" spc="-1" strike="noStrike">
                <a:solidFill>
                  <a:srgbClr val="296d6b"/>
                </a:solidFill>
                <a:latin typeface="Eurostile"/>
              </a:rPr>
              <a:t> </a:t>
            </a: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OUVIDORIA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94" name="Imagem 2" descr=""/>
          <p:cNvPicPr/>
          <p:nvPr/>
        </p:nvPicPr>
        <p:blipFill>
          <a:blip r:embed="rId1"/>
          <a:stretch/>
        </p:blipFill>
        <p:spPr>
          <a:xfrm>
            <a:off x="335520" y="1022040"/>
            <a:ext cx="11031120" cy="481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m 2" descr=""/>
          <p:cNvPicPr/>
          <p:nvPr/>
        </p:nvPicPr>
        <p:blipFill>
          <a:blip r:embed="rId1"/>
          <a:stretch/>
        </p:blipFill>
        <p:spPr>
          <a:xfrm>
            <a:off x="51480" y="51840"/>
            <a:ext cx="12088440" cy="675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370080" y="-102240"/>
            <a:ext cx="6653520" cy="1230480"/>
          </a:xfrm>
          <a:prstGeom prst="rect">
            <a:avLst/>
          </a:prstGeom>
          <a:noFill/>
          <a:ln w="0">
            <a:noFill/>
          </a:ln>
        </p:spPr>
        <p:txBody>
          <a:bodyPr lIns="0" rIns="0" tIns="85320" bIns="0" anchor="ctr">
            <a:noAutofit/>
          </a:bodyPr>
          <a:p>
            <a:pPr marL="435960" indent="0" defTabSz="914400">
              <a:lnSpc>
                <a:spcPct val="100000"/>
              </a:lnSpc>
              <a:spcBef>
                <a:spcPts val="62"/>
              </a:spcBef>
              <a:buNone/>
            </a:pPr>
            <a:r>
              <a:rPr b="1" lang="pt-BR" sz="2700" spc="299" strike="noStrike">
                <a:solidFill>
                  <a:srgbClr val="084f92"/>
                </a:solidFill>
                <a:latin typeface="Calibri"/>
              </a:rPr>
              <a:t>Evolutivo</a:t>
            </a:r>
            <a:r>
              <a:rPr b="1" lang="pt-BR" sz="2700" spc="160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460" strike="noStrike">
                <a:solidFill>
                  <a:srgbClr val="084f92"/>
                </a:solidFill>
                <a:latin typeface="Calibri"/>
              </a:rPr>
              <a:t>NPS</a:t>
            </a:r>
            <a:r>
              <a:rPr b="1" lang="pt-BR" sz="2700" spc="162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318" strike="noStrike">
                <a:solidFill>
                  <a:srgbClr val="084f92"/>
                </a:solidFill>
                <a:latin typeface="Calibri"/>
              </a:rPr>
              <a:t>Ambulatório</a:t>
            </a:r>
            <a:r>
              <a:rPr b="1" lang="pt-BR" sz="2700" spc="160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214" strike="noStrike">
                <a:solidFill>
                  <a:srgbClr val="084f92"/>
                </a:solidFill>
                <a:latin typeface="Calibri"/>
              </a:rPr>
              <a:t>2025:</a:t>
            </a:r>
            <a:endParaRPr b="0" lang="pt-BR" sz="27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297" name="object 3"/>
          <p:cNvGrpSpPr/>
          <p:nvPr/>
        </p:nvGrpSpPr>
        <p:grpSpPr>
          <a:xfrm>
            <a:off x="696240" y="2094480"/>
            <a:ext cx="10914840" cy="1693440"/>
            <a:chOff x="696240" y="2094480"/>
            <a:chExt cx="10914840" cy="1693440"/>
          </a:xfrm>
        </p:grpSpPr>
        <p:sp>
          <p:nvSpPr>
            <p:cNvPr id="298" name="object 4"/>
            <p:cNvSpPr/>
            <p:nvPr/>
          </p:nvSpPr>
          <p:spPr>
            <a:xfrm>
              <a:off x="897840" y="2094480"/>
              <a:ext cx="3233520" cy="1692720"/>
            </a:xfrm>
            <a:custGeom>
              <a:avLst/>
              <a:gdLst>
                <a:gd name="textAreaLeft" fmla="*/ 0 w 3233520"/>
                <a:gd name="textAreaRight" fmla="*/ 3233880 w 3233520"/>
                <a:gd name="textAreaTop" fmla="*/ 0 h 1692720"/>
                <a:gd name="textAreaBottom" fmla="*/ 1693080 h 1692720"/>
              </a:gdLst>
              <a:ahLst/>
              <a:rect l="textAreaLeft" t="textAreaTop" r="textAreaRight" b="textAreaBottom"/>
              <a:pathLst>
                <a:path w="5332730" h="2792095">
                  <a:moveTo>
                    <a:pt x="833056" y="0"/>
                  </a:moveTo>
                  <a:lnTo>
                    <a:pt x="0" y="0"/>
                  </a:lnTo>
                  <a:lnTo>
                    <a:pt x="0" y="2791955"/>
                  </a:lnTo>
                  <a:lnTo>
                    <a:pt x="833056" y="2791955"/>
                  </a:lnTo>
                  <a:lnTo>
                    <a:pt x="833056" y="0"/>
                  </a:lnTo>
                  <a:close/>
                </a:path>
                <a:path w="5332730" h="2792095">
                  <a:moveTo>
                    <a:pt x="2333333" y="185966"/>
                  </a:moveTo>
                  <a:lnTo>
                    <a:pt x="1500263" y="185966"/>
                  </a:lnTo>
                  <a:lnTo>
                    <a:pt x="1500263" y="2791955"/>
                  </a:lnTo>
                  <a:lnTo>
                    <a:pt x="2333333" y="2791955"/>
                  </a:lnTo>
                  <a:lnTo>
                    <a:pt x="2333333" y="185966"/>
                  </a:lnTo>
                  <a:close/>
                </a:path>
                <a:path w="5332730" h="2792095">
                  <a:moveTo>
                    <a:pt x="3833596" y="360616"/>
                  </a:moveTo>
                  <a:lnTo>
                    <a:pt x="2999282" y="360616"/>
                  </a:lnTo>
                  <a:lnTo>
                    <a:pt x="2999282" y="2791955"/>
                  </a:lnTo>
                  <a:lnTo>
                    <a:pt x="3833596" y="2791955"/>
                  </a:lnTo>
                  <a:lnTo>
                    <a:pt x="3833596" y="360616"/>
                  </a:lnTo>
                  <a:close/>
                </a:path>
                <a:path w="5332730" h="2792095">
                  <a:moveTo>
                    <a:pt x="5332615" y="211099"/>
                  </a:moveTo>
                  <a:lnTo>
                    <a:pt x="4499546" y="211099"/>
                  </a:lnTo>
                  <a:lnTo>
                    <a:pt x="4499546" y="2791955"/>
                  </a:lnTo>
                  <a:lnTo>
                    <a:pt x="5332615" y="2791955"/>
                  </a:lnTo>
                  <a:lnTo>
                    <a:pt x="5332615" y="211099"/>
                  </a:lnTo>
                  <a:close/>
                </a:path>
              </a:pathLst>
            </a:custGeom>
            <a:solidFill>
              <a:srgbClr val="0994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9" name="object 5"/>
            <p:cNvSpPr/>
            <p:nvPr/>
          </p:nvSpPr>
          <p:spPr>
            <a:xfrm>
              <a:off x="696240" y="3787560"/>
              <a:ext cx="10914840" cy="360"/>
            </a:xfrm>
            <a:custGeom>
              <a:avLst/>
              <a:gdLst>
                <a:gd name="textAreaLeft" fmla="*/ 0 w 10914840"/>
                <a:gd name="textAreaRight" fmla="*/ 10915200 w 1091484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7999710" h="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noFill/>
            <a:ln w="1047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00" name="object 6"/>
          <p:cNvSpPr/>
          <p:nvPr/>
        </p:nvSpPr>
        <p:spPr>
          <a:xfrm>
            <a:off x="986400" y="177984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69.0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1" name="object 7"/>
          <p:cNvSpPr/>
          <p:nvPr/>
        </p:nvSpPr>
        <p:spPr>
          <a:xfrm>
            <a:off x="1879920" y="198036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64.4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2" name="object 8"/>
          <p:cNvSpPr/>
          <p:nvPr/>
        </p:nvSpPr>
        <p:spPr>
          <a:xfrm>
            <a:off x="2789640" y="204372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60.1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3" name="object 9"/>
          <p:cNvSpPr/>
          <p:nvPr/>
        </p:nvSpPr>
        <p:spPr>
          <a:xfrm>
            <a:off x="3686760" y="195336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63.8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4" name="object 10"/>
          <p:cNvSpPr/>
          <p:nvPr/>
        </p:nvSpPr>
        <p:spPr>
          <a:xfrm>
            <a:off x="5453640" y="3838320"/>
            <a:ext cx="13543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  <a:tabLst>
                <a:tab algn="l" pos="980280"/>
              </a:tabLst>
            </a:pPr>
            <a:r>
              <a:rPr b="0" lang="pt-BR" sz="2000" spc="290" strike="noStrike">
                <a:solidFill>
                  <a:srgbClr val="f1f1f1"/>
                </a:solidFill>
                <a:latin typeface="Calibri"/>
              </a:rPr>
              <a:t>Jun</a:t>
            </a:r>
            <a:r>
              <a:rPr b="0" lang="pt-BR" sz="2000" spc="-1" strike="noStrike">
                <a:solidFill>
                  <a:srgbClr val="f1f1f1"/>
                </a:solidFill>
                <a:latin typeface="Calibri"/>
              </a:rPr>
              <a:t>	</a:t>
            </a:r>
            <a:r>
              <a:rPr b="0" lang="pt-BR" sz="2000" spc="219" strike="noStrike">
                <a:solidFill>
                  <a:srgbClr val="f1f1f1"/>
                </a:solidFill>
                <a:latin typeface="Calibri"/>
              </a:rPr>
              <a:t>Jul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5" name="object 11"/>
          <p:cNvSpPr/>
          <p:nvPr/>
        </p:nvSpPr>
        <p:spPr>
          <a:xfrm>
            <a:off x="998640" y="3775320"/>
            <a:ext cx="490680" cy="72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9760" bIns="0" anchor="t">
            <a:spAutoFit/>
          </a:bodyPr>
          <a:p>
            <a:pPr marL="34200" defTabSz="914400">
              <a:lnSpc>
                <a:spcPct val="100000"/>
              </a:lnSpc>
              <a:spcBef>
                <a:spcPts val="471"/>
              </a:spcBef>
            </a:pPr>
            <a:r>
              <a:rPr b="0" lang="pt-BR" sz="2000" spc="270" strike="noStrike">
                <a:solidFill>
                  <a:srgbClr val="0d0d0d"/>
                </a:solidFill>
                <a:latin typeface="Calibri"/>
              </a:rPr>
              <a:t>Jan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7560" defTabSz="914400">
              <a:lnSpc>
                <a:spcPct val="100000"/>
              </a:lnSpc>
              <a:spcBef>
                <a:spcPts val="411"/>
              </a:spcBef>
            </a:pPr>
            <a:r>
              <a:rPr b="1" lang="pt-BR" sz="2000" spc="83" strike="noStrike">
                <a:solidFill>
                  <a:srgbClr val="0d0d0d"/>
                </a:solidFill>
                <a:latin typeface="Calibri"/>
              </a:rPr>
              <a:t>168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6" name="object 12"/>
          <p:cNvSpPr/>
          <p:nvPr/>
        </p:nvSpPr>
        <p:spPr>
          <a:xfrm>
            <a:off x="4559040" y="3842640"/>
            <a:ext cx="47556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137" strike="noStrike">
                <a:solidFill>
                  <a:srgbClr val="f1f1f1"/>
                </a:solidFill>
                <a:latin typeface="Calibri"/>
              </a:rPr>
              <a:t>Mai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" name="object 13"/>
          <p:cNvSpPr/>
          <p:nvPr/>
        </p:nvSpPr>
        <p:spPr>
          <a:xfrm>
            <a:off x="1769400" y="3775680"/>
            <a:ext cx="1426680" cy="85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9680" bIns="0" anchor="t">
            <a:spAutoFit/>
          </a:bodyPr>
          <a:p>
            <a:pPr marL="69840" defTabSz="914400">
              <a:lnSpc>
                <a:spcPct val="100000"/>
              </a:lnSpc>
              <a:spcBef>
                <a:spcPts val="391"/>
              </a:spcBef>
              <a:tabLst>
                <a:tab algn="l" pos="925200"/>
              </a:tabLst>
            </a:pPr>
            <a:r>
              <a:rPr b="0" lang="pt-BR" sz="2000" spc="225" strike="noStrike">
                <a:solidFill>
                  <a:srgbClr val="252525"/>
                </a:solidFill>
                <a:latin typeface="Calibri"/>
              </a:rPr>
              <a:t>Fev</a:t>
            </a:r>
            <a:r>
              <a:rPr b="0" lang="pt-BR" sz="2000" spc="-1" strike="noStrike">
                <a:solidFill>
                  <a:srgbClr val="252525"/>
                </a:solidFill>
                <a:latin typeface="Calibri"/>
              </a:rPr>
              <a:t>	</a:t>
            </a:r>
            <a:r>
              <a:rPr b="0" lang="pt-BR" sz="3000" spc="225" strike="noStrike" baseline="-1000">
                <a:solidFill>
                  <a:schemeClr val="dk1"/>
                </a:solidFill>
                <a:latin typeface="Calibri"/>
              </a:rPr>
              <a:t>Mar</a:t>
            </a:r>
            <a:endParaRPr b="0" lang="pt-BR" sz="3000" spc="-1" strike="noStrike">
              <a:solidFill>
                <a:srgbClr val="ffffff"/>
              </a:solidFill>
              <a:latin typeface="Calibri"/>
            </a:endParaRPr>
          </a:p>
          <a:p>
            <a:pPr marL="7560" defTabSz="914400">
              <a:lnSpc>
                <a:spcPct val="100000"/>
              </a:lnSpc>
              <a:spcBef>
                <a:spcPts val="334"/>
              </a:spcBef>
              <a:tabLst>
                <a:tab algn="l" pos="960120"/>
              </a:tabLst>
            </a:pPr>
            <a:r>
              <a:rPr b="1" lang="pt-BR" sz="2000" spc="63" strike="noStrike">
                <a:solidFill>
                  <a:srgbClr val="0d0d0d"/>
                </a:solidFill>
                <a:latin typeface="Calibri"/>
              </a:rPr>
              <a:t>176</a:t>
            </a:r>
            <a:r>
              <a:rPr b="1" lang="pt-BR" sz="2000" spc="-1" strike="noStrike">
                <a:solidFill>
                  <a:srgbClr val="0d0d0d"/>
                </a:solidFill>
                <a:latin typeface="Calibri"/>
              </a:rPr>
              <a:t>	</a:t>
            </a:r>
            <a:r>
              <a:rPr b="1" lang="pt-BR" sz="2000" spc="43" strike="noStrike">
                <a:solidFill>
                  <a:srgbClr val="0d0d0d"/>
                </a:solidFill>
                <a:latin typeface="Calibri"/>
              </a:rPr>
              <a:t>193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8" name="object 14"/>
          <p:cNvSpPr/>
          <p:nvPr/>
        </p:nvSpPr>
        <p:spPr>
          <a:xfrm>
            <a:off x="7238880" y="3792960"/>
            <a:ext cx="53028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276" strike="noStrike">
                <a:solidFill>
                  <a:srgbClr val="f1f1f1"/>
                </a:solidFill>
                <a:latin typeface="Calibri"/>
              </a:rPr>
              <a:t>Ago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9" name="object 15"/>
          <p:cNvSpPr/>
          <p:nvPr/>
        </p:nvSpPr>
        <p:spPr>
          <a:xfrm>
            <a:off x="3582000" y="3831120"/>
            <a:ext cx="518760" cy="66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2040" bIns="0" anchor="t">
            <a:spAutoFit/>
          </a:bodyPr>
          <a:p>
            <a:pPr marL="54720" defTabSz="914400">
              <a:lnSpc>
                <a:spcPct val="100000"/>
              </a:lnSpc>
              <a:spcBef>
                <a:spcPts val="252"/>
              </a:spcBef>
            </a:pPr>
            <a:r>
              <a:rPr b="0" lang="pt-BR" sz="2000" spc="205" strike="noStrike">
                <a:solidFill>
                  <a:schemeClr val="dk1"/>
                </a:solidFill>
                <a:latin typeface="Calibri"/>
              </a:rPr>
              <a:t>Abr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7560" defTabSz="914400">
              <a:lnSpc>
                <a:spcPct val="100000"/>
              </a:lnSpc>
              <a:spcBef>
                <a:spcPts val="190"/>
              </a:spcBef>
            </a:pPr>
            <a:r>
              <a:rPr b="1" lang="pt-BR" sz="2000" spc="75" strike="noStrike">
                <a:solidFill>
                  <a:srgbClr val="0d0d0d"/>
                </a:solidFill>
                <a:latin typeface="Calibri"/>
              </a:rPr>
              <a:t>199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0" name="object 16"/>
          <p:cNvSpPr/>
          <p:nvPr/>
        </p:nvSpPr>
        <p:spPr>
          <a:xfrm>
            <a:off x="8205840" y="3826440"/>
            <a:ext cx="4273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194" strike="noStrike">
                <a:solidFill>
                  <a:srgbClr val="f1f1f1"/>
                </a:solidFill>
                <a:latin typeface="Calibri"/>
              </a:rPr>
              <a:t>Set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1" name="object 17"/>
          <p:cNvSpPr/>
          <p:nvPr/>
        </p:nvSpPr>
        <p:spPr>
          <a:xfrm>
            <a:off x="370800" y="4240440"/>
            <a:ext cx="202320" cy="1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7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77"/>
              </a:spcBef>
            </a:pPr>
            <a:r>
              <a:rPr b="1" lang="pt-BR" sz="1180" spc="123" strike="noStrike">
                <a:solidFill>
                  <a:srgbClr val="5e5e5e"/>
                </a:solidFill>
                <a:latin typeface="Calibri"/>
              </a:rPr>
              <a:t>N°</a:t>
            </a:r>
            <a:endParaRPr b="0" lang="pt-BR" sz="118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2" name="object 18"/>
          <p:cNvSpPr/>
          <p:nvPr/>
        </p:nvSpPr>
        <p:spPr>
          <a:xfrm>
            <a:off x="9108360" y="3838320"/>
            <a:ext cx="2256840" cy="4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  <a:tabLst>
                <a:tab algn="l" pos="909360"/>
                <a:tab algn="l" pos="1756800"/>
              </a:tabLst>
            </a:pPr>
            <a:r>
              <a:rPr b="0" lang="pt-BR" sz="3000" spc="352" strike="noStrike" baseline="1000">
                <a:solidFill>
                  <a:srgbClr val="f1f1f1"/>
                </a:solidFill>
                <a:latin typeface="Calibri"/>
              </a:rPr>
              <a:t>Out</a:t>
            </a:r>
            <a:r>
              <a:rPr b="0" lang="pt-BR" sz="3000" spc="-1" strike="noStrike" baseline="1000">
                <a:solidFill>
                  <a:srgbClr val="f1f1f1"/>
                </a:solidFill>
                <a:latin typeface="Calibri"/>
              </a:rPr>
              <a:t>	</a:t>
            </a:r>
            <a:r>
              <a:rPr b="0" lang="pt-BR" sz="2000" spc="140" strike="noStrike">
                <a:solidFill>
                  <a:srgbClr val="f1f1f1"/>
                </a:solidFill>
                <a:latin typeface="Calibri"/>
              </a:rPr>
              <a:t>Nov</a:t>
            </a:r>
            <a:r>
              <a:rPr b="0" lang="pt-BR" sz="2000" spc="140" strike="noStrike">
                <a:solidFill>
                  <a:srgbClr val="cccccc"/>
                </a:solidFill>
                <a:latin typeface="Calibri"/>
              </a:rPr>
              <a:t>.</a:t>
            </a:r>
            <a:r>
              <a:rPr b="0" lang="pt-BR" sz="2000" spc="-1" strike="noStrike">
                <a:solidFill>
                  <a:srgbClr val="cccccc"/>
                </a:solidFill>
                <a:latin typeface="Calibri"/>
              </a:rPr>
              <a:t>	</a:t>
            </a:r>
            <a:r>
              <a:rPr b="0" lang="pt-BR" sz="2000" spc="259" strike="noStrike">
                <a:solidFill>
                  <a:srgbClr val="f1f1f1"/>
                </a:solidFill>
                <a:latin typeface="Calibri"/>
              </a:rPr>
              <a:t>Dez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3" name="object 19"/>
          <p:cNvSpPr/>
          <p:nvPr/>
        </p:nvSpPr>
        <p:spPr>
          <a:xfrm>
            <a:off x="10145880" y="1163880"/>
            <a:ext cx="1439280" cy="28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0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8"/>
              </a:spcBef>
            </a:pPr>
            <a:r>
              <a:rPr b="1" lang="pt-BR" sz="1790" spc="205" strike="noStrike">
                <a:solidFill>
                  <a:srgbClr val="1b170f"/>
                </a:solidFill>
                <a:latin typeface="Calibri"/>
              </a:rPr>
              <a:t>YTD:</a:t>
            </a:r>
            <a:r>
              <a:rPr b="1" lang="pt-BR" sz="1790" spc="106" strike="noStrike">
                <a:solidFill>
                  <a:srgbClr val="1b170f"/>
                </a:solidFill>
                <a:latin typeface="Calibri"/>
              </a:rPr>
              <a:t> </a:t>
            </a:r>
            <a:r>
              <a:rPr b="1" lang="pt-BR" sz="1790" spc="202" strike="noStrike">
                <a:solidFill>
                  <a:srgbClr val="1b170f"/>
                </a:solidFill>
                <a:latin typeface="Calibri"/>
              </a:rPr>
              <a:t>64,3pp</a:t>
            </a:r>
            <a:endParaRPr b="0" lang="pt-BR" sz="17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4" name="object 20"/>
          <p:cNvSpPr/>
          <p:nvPr/>
        </p:nvSpPr>
        <p:spPr>
          <a:xfrm>
            <a:off x="567360" y="732600"/>
            <a:ext cx="2218680" cy="1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7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77"/>
              </a:spcBef>
            </a:pPr>
            <a:r>
              <a:rPr b="0" lang="pt-BR" sz="1180" spc="165" strike="noStrike">
                <a:solidFill>
                  <a:srgbClr val="5e5e5e"/>
                </a:solidFill>
                <a:latin typeface="Calibri"/>
              </a:rPr>
              <a:t>Queda</a:t>
            </a:r>
            <a:r>
              <a:rPr b="0" lang="pt-BR" sz="1180" spc="35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51" strike="noStrike">
                <a:solidFill>
                  <a:srgbClr val="5e5e5e"/>
                </a:solidFill>
                <a:latin typeface="Calibri"/>
              </a:rPr>
              <a:t>do</a:t>
            </a:r>
            <a:r>
              <a:rPr b="0" lang="pt-BR" sz="1180" spc="49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208" strike="noStrike">
                <a:solidFill>
                  <a:srgbClr val="5e5e5e"/>
                </a:solidFill>
                <a:latin typeface="Calibri"/>
              </a:rPr>
              <a:t>NPS</a:t>
            </a:r>
            <a:r>
              <a:rPr b="0" lang="pt-BR" sz="1180" spc="43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57" strike="noStrike">
                <a:solidFill>
                  <a:srgbClr val="5e5e5e"/>
                </a:solidFill>
                <a:latin typeface="Calibri"/>
              </a:rPr>
              <a:t>de</a:t>
            </a:r>
            <a:r>
              <a:rPr b="0" lang="pt-BR" sz="1180" spc="41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32" strike="noStrike">
                <a:solidFill>
                  <a:srgbClr val="5e5e5e"/>
                </a:solidFill>
                <a:latin typeface="Calibri"/>
              </a:rPr>
              <a:t>3,3</a:t>
            </a:r>
            <a:r>
              <a:rPr b="0" lang="pt-BR" sz="1180" spc="49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03" strike="noStrike">
                <a:solidFill>
                  <a:srgbClr val="5e5e5e"/>
                </a:solidFill>
                <a:latin typeface="Calibri"/>
              </a:rPr>
              <a:t>pontos.</a:t>
            </a:r>
            <a:endParaRPr b="0" lang="pt-BR" sz="118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5" name="object 21"/>
          <p:cNvSpPr/>
          <p:nvPr/>
        </p:nvSpPr>
        <p:spPr>
          <a:xfrm>
            <a:off x="12013920" y="5138640"/>
            <a:ext cx="177480" cy="1719000"/>
          </a:xfrm>
          <a:custGeom>
            <a:avLst/>
            <a:gdLst>
              <a:gd name="textAreaLeft" fmla="*/ 0 w 177480"/>
              <a:gd name="textAreaRight" fmla="*/ 177840 w 177480"/>
              <a:gd name="textAreaTop" fmla="*/ 0 h 1719000"/>
              <a:gd name="textAreaBottom" fmla="*/ 1719360 h 1719000"/>
            </a:gdLst>
            <a:ahLst/>
            <a:rect l="textAreaLeft" t="textAreaTop" r="textAreaRight" b="textAreaBottom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BR" sz="109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316" name="object 22"/>
          <p:cNvGrpSpPr/>
          <p:nvPr/>
        </p:nvGrpSpPr>
        <p:grpSpPr>
          <a:xfrm>
            <a:off x="10891080" y="0"/>
            <a:ext cx="1165680" cy="761760"/>
            <a:chOff x="10891080" y="0"/>
            <a:chExt cx="1165680" cy="761760"/>
          </a:xfrm>
        </p:grpSpPr>
        <p:pic>
          <p:nvPicPr>
            <p:cNvPr id="317" name="object 23" descr=""/>
            <p:cNvPicPr/>
            <p:nvPr/>
          </p:nvPicPr>
          <p:blipFill>
            <a:blip r:embed="rId1"/>
            <a:stretch/>
          </p:blipFill>
          <p:spPr>
            <a:xfrm>
              <a:off x="11655000" y="166320"/>
              <a:ext cx="401760" cy="401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8" name="object 24" descr=""/>
            <p:cNvPicPr/>
            <p:nvPr/>
          </p:nvPicPr>
          <p:blipFill>
            <a:blip r:embed="rId2"/>
            <a:stretch/>
          </p:blipFill>
          <p:spPr>
            <a:xfrm>
              <a:off x="10891080" y="0"/>
              <a:ext cx="762480" cy="761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19" name="object 25"/>
          <p:cNvGrpSpPr/>
          <p:nvPr/>
        </p:nvGrpSpPr>
        <p:grpSpPr>
          <a:xfrm>
            <a:off x="360" y="0"/>
            <a:ext cx="156600" cy="1479600"/>
            <a:chOff x="360" y="0"/>
            <a:chExt cx="156600" cy="1479600"/>
          </a:xfrm>
        </p:grpSpPr>
        <p:sp>
          <p:nvSpPr>
            <p:cNvPr id="320" name="object 26"/>
            <p:cNvSpPr/>
            <p:nvPr/>
          </p:nvSpPr>
          <p:spPr>
            <a:xfrm>
              <a:off x="360" y="0"/>
              <a:ext cx="156600" cy="1479600"/>
            </a:xfrm>
            <a:custGeom>
              <a:avLst/>
              <a:gdLst>
                <a:gd name="textAreaLeft" fmla="*/ 0 w 156600"/>
                <a:gd name="textAreaRight" fmla="*/ 156960 w 156600"/>
                <a:gd name="textAreaTop" fmla="*/ 0 h 1479600"/>
                <a:gd name="textAreaBottom" fmla="*/ 1479960 h 1479600"/>
              </a:gdLst>
              <a:ahLst/>
              <a:rect l="textAreaLeft" t="textAreaTop" r="textAreaRight" b="textAreaBottom"/>
              <a:pathLst>
                <a:path w="259079" h="2440305">
                  <a:moveTo>
                    <a:pt x="258740" y="0"/>
                  </a:moveTo>
                  <a:lnTo>
                    <a:pt x="0" y="0"/>
                  </a:lnTo>
                  <a:lnTo>
                    <a:pt x="0" y="2440138"/>
                  </a:lnTo>
                  <a:lnTo>
                    <a:pt x="258740" y="0"/>
                  </a:lnTo>
                  <a:close/>
                </a:path>
              </a:pathLst>
            </a:custGeom>
            <a:solidFill>
              <a:srgbClr val="2a928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1" name="object 27"/>
            <p:cNvSpPr/>
            <p:nvPr/>
          </p:nvSpPr>
          <p:spPr>
            <a:xfrm>
              <a:off x="360" y="0"/>
              <a:ext cx="156600" cy="1479600"/>
            </a:xfrm>
            <a:custGeom>
              <a:avLst/>
              <a:gdLst>
                <a:gd name="textAreaLeft" fmla="*/ 0 w 156600"/>
                <a:gd name="textAreaRight" fmla="*/ 156960 w 156600"/>
                <a:gd name="textAreaTop" fmla="*/ 0 h 1479600"/>
                <a:gd name="textAreaBottom" fmla="*/ 1479960 h 1479600"/>
              </a:gdLst>
              <a:ahLst/>
              <a:rect l="textAreaLeft" t="textAreaTop" r="textAreaRight" b="textAreaBottom"/>
              <a:pathLst>
                <a:path w="259079" h="2440305">
                  <a:moveTo>
                    <a:pt x="258740" y="0"/>
                  </a:moveTo>
                  <a:lnTo>
                    <a:pt x="0" y="2440138"/>
                  </a:lnTo>
                </a:path>
              </a:pathLst>
            </a:custGeom>
            <a:noFill/>
            <a:ln w="15706">
              <a:solidFill>
                <a:srgbClr val="004b4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aphicFrame>
        <p:nvGraphicFramePr>
          <p:cNvPr id="322" name="object 28"/>
          <p:cNvGraphicFramePr/>
          <p:nvPr/>
        </p:nvGraphicFramePr>
        <p:xfrm>
          <a:off x="92160" y="5382360"/>
          <a:ext cx="11557080" cy="1116000"/>
        </p:xfrm>
        <a:graphic>
          <a:graphicData uri="http://schemas.openxmlformats.org/drawingml/2006/table">
            <a:tbl>
              <a:tblPr/>
              <a:tblGrid>
                <a:gridCol w="860760"/>
                <a:gridCol w="659160"/>
                <a:gridCol w="776160"/>
                <a:gridCol w="967320"/>
                <a:gridCol w="947520"/>
                <a:gridCol w="882360"/>
                <a:gridCol w="983160"/>
                <a:gridCol w="919440"/>
                <a:gridCol w="849960"/>
                <a:gridCol w="860760"/>
                <a:gridCol w="973800"/>
                <a:gridCol w="907560"/>
                <a:gridCol w="966960"/>
              </a:tblGrid>
              <a:tr h="326880">
                <a:tc>
                  <a:txBody>
                    <a:bodyPr lIns="0" rIns="0" tIns="838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091"/>
                        </a:spcBef>
                      </a:pPr>
                      <a:r>
                        <a:rPr b="0" lang="pt-BR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Promotor</a:t>
                      </a:r>
                      <a:r>
                        <a:rPr b="0" lang="pt-BR" sz="1000" spc="-80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78,5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d0d0d"/>
                          </a:solidFill>
                          <a:latin typeface="Calibri"/>
                        </a:rPr>
                        <a:t>74,9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72,5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76,9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62,9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61,2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68,4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67,8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71,6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66,7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69,4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82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79880">
                <a:tc>
                  <a:txBody>
                    <a:bodyPr lIns="0" rIns="0" tIns="1440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Neutro</a:t>
                      </a:r>
                      <a:r>
                        <a:rPr b="0" lang="pt-BR" sz="10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12,0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d0d0d"/>
                          </a:solidFill>
                          <a:latin typeface="Calibri"/>
                        </a:rPr>
                        <a:t>14,8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15,1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10,1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21,2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17,1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20,3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16,7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23,6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52" strike="noStrike">
                          <a:solidFill>
                            <a:srgbClr val="f1f1f1"/>
                          </a:solidFill>
                          <a:latin typeface="Calibri"/>
                        </a:rPr>
                        <a:t>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08880">
                <a:tc>
                  <a:txBody>
                    <a:bodyPr lIns="0" rIns="0" tIns="748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b="0" lang="pt-BR" sz="10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Detrator</a:t>
                      </a:r>
                      <a:r>
                        <a:rPr b="0" lang="pt-BR" sz="10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9,5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0d0d0d"/>
                          </a:solidFill>
                          <a:latin typeface="Calibri"/>
                        </a:rPr>
                        <a:t>10,1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12,4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13,1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17,6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14,5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13,6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8,1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16,7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52" strike="noStrike">
                          <a:solidFill>
                            <a:srgbClr val="f1f1f1"/>
                          </a:solidFill>
                          <a:latin typeface="Calibri"/>
                        </a:rPr>
                        <a:t>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10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3" name="object 29"/>
          <p:cNvGraphicFramePr/>
          <p:nvPr/>
        </p:nvGraphicFramePr>
        <p:xfrm>
          <a:off x="92160" y="4868640"/>
          <a:ext cx="11518200" cy="611280"/>
        </p:xfrm>
        <a:graphic>
          <a:graphicData uri="http://schemas.openxmlformats.org/drawingml/2006/table">
            <a:tbl>
              <a:tblPr/>
              <a:tblGrid>
                <a:gridCol w="860760"/>
                <a:gridCol w="659160"/>
                <a:gridCol w="776160"/>
                <a:gridCol w="967320"/>
                <a:gridCol w="936720"/>
                <a:gridCol w="903600"/>
                <a:gridCol w="962640"/>
                <a:gridCol w="930240"/>
                <a:gridCol w="861120"/>
                <a:gridCol w="850680"/>
                <a:gridCol w="964080"/>
                <a:gridCol w="918720"/>
                <a:gridCol w="925200"/>
              </a:tblGrid>
              <a:tr h="312840">
                <a:tc>
                  <a:txBody>
                    <a:bodyPr lIns="0" rIns="0" tIns="360" bIns="0" anchor="t">
                      <a:noAutofit/>
                    </a:bodyPr>
                    <a:p>
                      <a:pPr marL="331560" indent="-113760" defTabSz="914400">
                        <a:lnSpc>
                          <a:spcPct val="100000"/>
                        </a:lnSpc>
                        <a:spcBef>
                          <a:spcPts val="6"/>
                        </a:spcBef>
                        <a:tabLst>
                          <a:tab algn="l" pos="0"/>
                        </a:tabLst>
                      </a:pPr>
                      <a:r>
                        <a:rPr b="0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Margem</a:t>
                      </a:r>
                      <a:r>
                        <a:rPr b="0" lang="pt-BR" sz="1000" spc="-46" strike="noStrike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ffffff"/>
                          </a:solidFill>
                          <a:latin typeface="Calibri"/>
                        </a:rPr>
                        <a:t>de </a:t>
                      </a:r>
                      <a:r>
                        <a:rPr b="0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erro</a:t>
                      </a:r>
                      <a:r>
                        <a:rPr b="0" lang="pt-BR" sz="1000" spc="-75" strike="noStrike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1" strike="noStrike">
                          <a:solidFill>
                            <a:srgbClr val="ffffff"/>
                          </a:solidFill>
                          <a:latin typeface="Calibri"/>
                        </a:rPr>
                        <a:t>(pp</a:t>
                      </a:r>
                      <a:r>
                        <a:rPr b="0" lang="pt-BR" sz="10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7,3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d0d0d"/>
                          </a:solidFill>
                          <a:latin typeface="Calibri"/>
                        </a:rPr>
                        <a:t>7,0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6,6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6,5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8,7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10,4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10,9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12,4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11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11,7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11,2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13,5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pic>
        <p:nvPicPr>
          <p:cNvPr id="324" name="Imagem 30" descr=""/>
          <p:cNvPicPr/>
          <p:nvPr/>
        </p:nvPicPr>
        <p:blipFill>
          <a:blip r:embed="rId3"/>
          <a:stretch/>
        </p:blipFill>
        <p:spPr>
          <a:xfrm>
            <a:off x="89640" y="132840"/>
            <a:ext cx="12012480" cy="659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370080" y="-105840"/>
            <a:ext cx="6653520" cy="1238040"/>
          </a:xfrm>
          <a:prstGeom prst="rect">
            <a:avLst/>
          </a:prstGeom>
          <a:noFill/>
          <a:ln w="0">
            <a:noFill/>
          </a:ln>
        </p:spPr>
        <p:txBody>
          <a:bodyPr lIns="0" rIns="0" tIns="92880" bIns="0" anchor="ctr">
            <a:noAutofit/>
          </a:bodyPr>
          <a:p>
            <a:pPr marL="474480" indent="0" defTabSz="914400">
              <a:lnSpc>
                <a:spcPct val="100000"/>
              </a:lnSpc>
              <a:spcBef>
                <a:spcPts val="62"/>
              </a:spcBef>
              <a:buNone/>
            </a:pPr>
            <a:r>
              <a:rPr b="1" lang="pt-BR" sz="2700" spc="299" strike="noStrike">
                <a:solidFill>
                  <a:srgbClr val="084f92"/>
                </a:solidFill>
                <a:latin typeface="Calibri"/>
              </a:rPr>
              <a:t>Evolutivo</a:t>
            </a:r>
            <a:r>
              <a:rPr b="1" lang="pt-BR" sz="2700" spc="157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460" strike="noStrike">
                <a:solidFill>
                  <a:srgbClr val="084f92"/>
                </a:solidFill>
                <a:latin typeface="Calibri"/>
              </a:rPr>
              <a:t>NPS</a:t>
            </a:r>
            <a:r>
              <a:rPr b="1" lang="pt-BR" sz="2700" spc="160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327" strike="noStrike">
                <a:solidFill>
                  <a:srgbClr val="084f92"/>
                </a:solidFill>
                <a:latin typeface="Calibri"/>
              </a:rPr>
              <a:t>Pronto</a:t>
            </a:r>
            <a:r>
              <a:rPr b="1" lang="pt-BR" sz="2700" spc="148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318" strike="noStrike">
                <a:solidFill>
                  <a:srgbClr val="084f92"/>
                </a:solidFill>
                <a:latin typeface="Calibri"/>
              </a:rPr>
              <a:t>Socorro</a:t>
            </a:r>
            <a:r>
              <a:rPr b="1" lang="pt-BR" sz="2700" spc="165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211" strike="noStrike">
                <a:solidFill>
                  <a:srgbClr val="084f92"/>
                </a:solidFill>
                <a:latin typeface="Calibri"/>
              </a:rPr>
              <a:t>-</a:t>
            </a:r>
            <a:r>
              <a:rPr b="1" lang="pt-BR" sz="2700" spc="160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211" strike="noStrike">
                <a:solidFill>
                  <a:srgbClr val="084f92"/>
                </a:solidFill>
                <a:latin typeface="Calibri"/>
              </a:rPr>
              <a:t>2025:</a:t>
            </a:r>
            <a:endParaRPr b="0" lang="pt-BR" sz="27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326" name="object 3"/>
          <p:cNvGrpSpPr/>
          <p:nvPr/>
        </p:nvGrpSpPr>
        <p:grpSpPr>
          <a:xfrm>
            <a:off x="495000" y="2886120"/>
            <a:ext cx="10914840" cy="546120"/>
            <a:chOff x="495000" y="2886120"/>
            <a:chExt cx="10914840" cy="546120"/>
          </a:xfrm>
        </p:grpSpPr>
        <p:sp>
          <p:nvSpPr>
            <p:cNvPr id="327" name="object 4"/>
            <p:cNvSpPr/>
            <p:nvPr/>
          </p:nvSpPr>
          <p:spPr>
            <a:xfrm>
              <a:off x="696960" y="2886120"/>
              <a:ext cx="3234240" cy="546120"/>
            </a:xfrm>
            <a:custGeom>
              <a:avLst/>
              <a:gdLst>
                <a:gd name="textAreaLeft" fmla="*/ 0 w 3234240"/>
                <a:gd name="textAreaRight" fmla="*/ 3234600 w 3234240"/>
                <a:gd name="textAreaTop" fmla="*/ 0 h 546120"/>
                <a:gd name="textAreaBottom" fmla="*/ 546480 h 546120"/>
              </a:gdLst>
              <a:ahLst/>
              <a:rect l="textAreaLeft" t="textAreaTop" r="textAreaRight" b="textAreaBottom"/>
              <a:pathLst>
                <a:path w="5334000" h="901064">
                  <a:moveTo>
                    <a:pt x="834326" y="0"/>
                  </a:moveTo>
                  <a:lnTo>
                    <a:pt x="0" y="0"/>
                  </a:lnTo>
                  <a:lnTo>
                    <a:pt x="0" y="894638"/>
                  </a:lnTo>
                  <a:lnTo>
                    <a:pt x="834326" y="894638"/>
                  </a:lnTo>
                  <a:lnTo>
                    <a:pt x="834326" y="0"/>
                  </a:lnTo>
                  <a:close/>
                </a:path>
                <a:path w="5334000" h="901064">
                  <a:moveTo>
                    <a:pt x="2333333" y="218630"/>
                  </a:moveTo>
                  <a:lnTo>
                    <a:pt x="1500276" y="218630"/>
                  </a:lnTo>
                  <a:lnTo>
                    <a:pt x="1500276" y="894638"/>
                  </a:lnTo>
                  <a:lnTo>
                    <a:pt x="2333333" y="894638"/>
                  </a:lnTo>
                  <a:lnTo>
                    <a:pt x="2333333" y="218630"/>
                  </a:lnTo>
                  <a:close/>
                </a:path>
                <a:path w="5334000" h="901064">
                  <a:moveTo>
                    <a:pt x="3833609" y="541553"/>
                  </a:moveTo>
                  <a:lnTo>
                    <a:pt x="3000540" y="541553"/>
                  </a:lnTo>
                  <a:lnTo>
                    <a:pt x="3000540" y="894638"/>
                  </a:lnTo>
                  <a:lnTo>
                    <a:pt x="3833609" y="894638"/>
                  </a:lnTo>
                  <a:lnTo>
                    <a:pt x="3833609" y="541553"/>
                  </a:lnTo>
                  <a:close/>
                </a:path>
                <a:path w="5334000" h="901064">
                  <a:moveTo>
                    <a:pt x="5333873" y="894638"/>
                  </a:moveTo>
                  <a:lnTo>
                    <a:pt x="4500816" y="894638"/>
                  </a:lnTo>
                  <a:lnTo>
                    <a:pt x="4500816" y="900912"/>
                  </a:lnTo>
                  <a:lnTo>
                    <a:pt x="5333873" y="900912"/>
                  </a:lnTo>
                  <a:lnTo>
                    <a:pt x="5333873" y="894638"/>
                  </a:lnTo>
                  <a:close/>
                </a:path>
              </a:pathLst>
            </a:custGeom>
            <a:solidFill>
              <a:srgbClr val="4b6c9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8" name="object 5"/>
            <p:cNvSpPr/>
            <p:nvPr/>
          </p:nvSpPr>
          <p:spPr>
            <a:xfrm>
              <a:off x="495000" y="3428640"/>
              <a:ext cx="10914840" cy="360"/>
            </a:xfrm>
            <a:custGeom>
              <a:avLst/>
              <a:gdLst>
                <a:gd name="textAreaLeft" fmla="*/ 0 w 10914840"/>
                <a:gd name="textAreaRight" fmla="*/ 10915200 w 1091484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7999710" h="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noFill/>
            <a:ln w="1047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29" name="object 6"/>
          <p:cNvSpPr/>
          <p:nvPr/>
        </p:nvSpPr>
        <p:spPr>
          <a:xfrm>
            <a:off x="1620720" y="2723400"/>
            <a:ext cx="46440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-12" strike="noStrike">
                <a:solidFill>
                  <a:schemeClr val="dk1"/>
                </a:solidFill>
                <a:latin typeface="Calibri"/>
              </a:rPr>
              <a:t>16,7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0" name="object 7"/>
          <p:cNvSpPr/>
          <p:nvPr/>
        </p:nvSpPr>
        <p:spPr>
          <a:xfrm>
            <a:off x="2534040" y="2854080"/>
            <a:ext cx="3805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92" strike="noStrike">
                <a:solidFill>
                  <a:schemeClr val="dk1"/>
                </a:solidFill>
                <a:latin typeface="Calibri"/>
              </a:rPr>
              <a:t>8,7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1" name="object 8"/>
          <p:cNvSpPr/>
          <p:nvPr/>
        </p:nvSpPr>
        <p:spPr>
          <a:xfrm>
            <a:off x="3531600" y="3137400"/>
            <a:ext cx="45360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140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0" lang="pt-BR" sz="2000" spc="32" strike="noStrike">
                <a:solidFill>
                  <a:schemeClr val="dk1"/>
                </a:solidFill>
                <a:latin typeface="Calibri"/>
              </a:rPr>
              <a:t>2,5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2" name="object 9"/>
          <p:cNvSpPr/>
          <p:nvPr/>
        </p:nvSpPr>
        <p:spPr>
          <a:xfrm>
            <a:off x="721080" y="2477160"/>
            <a:ext cx="4489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-32" strike="noStrike">
                <a:solidFill>
                  <a:schemeClr val="dk1"/>
                </a:solidFill>
                <a:latin typeface="Calibri"/>
              </a:rPr>
              <a:t>22,1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3" name="object 10"/>
          <p:cNvSpPr/>
          <p:nvPr/>
        </p:nvSpPr>
        <p:spPr>
          <a:xfrm>
            <a:off x="674640" y="3302640"/>
            <a:ext cx="496800" cy="84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1680" bIns="0" anchor="t">
            <a:spAutoFit/>
          </a:bodyPr>
          <a:p>
            <a:pPr marL="40320" defTabSz="914400">
              <a:lnSpc>
                <a:spcPct val="100000"/>
              </a:lnSpc>
              <a:spcBef>
                <a:spcPts val="958"/>
              </a:spcBef>
            </a:pPr>
            <a:r>
              <a:rPr b="0" lang="pt-BR" sz="2000" spc="270" strike="noStrike">
                <a:solidFill>
                  <a:srgbClr val="0d0d0d"/>
                </a:solidFill>
                <a:latin typeface="Calibri"/>
              </a:rPr>
              <a:t>Jan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7560" defTabSz="914400">
              <a:lnSpc>
                <a:spcPct val="100000"/>
              </a:lnSpc>
              <a:spcBef>
                <a:spcPts val="896"/>
              </a:spcBef>
            </a:pPr>
            <a:r>
              <a:rPr b="1" lang="pt-BR" sz="2000" spc="165" strike="noStrike">
                <a:solidFill>
                  <a:srgbClr val="0d0d0d"/>
                </a:solidFill>
                <a:latin typeface="Calibri"/>
              </a:rPr>
              <a:t>575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4" name="object 11"/>
          <p:cNvSpPr/>
          <p:nvPr/>
        </p:nvSpPr>
        <p:spPr>
          <a:xfrm>
            <a:off x="258840" y="3956400"/>
            <a:ext cx="202320" cy="1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7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77"/>
              </a:spcBef>
            </a:pPr>
            <a:r>
              <a:rPr b="1" lang="pt-BR" sz="1180" spc="123" strike="noStrike">
                <a:solidFill>
                  <a:srgbClr val="5e5e5e"/>
                </a:solidFill>
                <a:latin typeface="Calibri"/>
              </a:rPr>
              <a:t>N°</a:t>
            </a:r>
            <a:endParaRPr b="0" lang="pt-BR" sz="118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5" name="object 12"/>
          <p:cNvSpPr/>
          <p:nvPr/>
        </p:nvSpPr>
        <p:spPr>
          <a:xfrm>
            <a:off x="609480" y="931320"/>
            <a:ext cx="4460400" cy="37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720" bIns="0" anchor="t">
            <a:spAutoFit/>
          </a:bodyPr>
          <a:p>
            <a:pPr marL="236160" indent="-228240" defTabSz="914400">
              <a:lnSpc>
                <a:spcPct val="100000"/>
              </a:lnSpc>
              <a:spcBef>
                <a:spcPts val="77"/>
              </a:spcBef>
              <a:buClr>
                <a:srgbClr val="5e5e5e"/>
              </a:buClr>
              <a:buFont typeface="OpenSymbol"/>
              <a:buAutoNum type="arabicPeriod"/>
              <a:tabLst>
                <a:tab algn="l" pos="236160"/>
                <a:tab algn="l" pos="1554840"/>
              </a:tabLst>
            </a:pPr>
            <a:r>
              <a:rPr b="0" lang="pt-BR" sz="1180" spc="214" strike="noStrike">
                <a:solidFill>
                  <a:srgbClr val="5e5e5e"/>
                </a:solidFill>
                <a:latin typeface="Calibri"/>
              </a:rPr>
              <a:t>NPS</a:t>
            </a:r>
            <a:r>
              <a:rPr b="0" lang="pt-BR" sz="1180" spc="35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205" strike="noStrike">
                <a:solidFill>
                  <a:srgbClr val="5e5e5e"/>
                </a:solidFill>
                <a:latin typeface="Calibri"/>
              </a:rPr>
              <a:t>com</a:t>
            </a:r>
            <a:r>
              <a:rPr b="0" lang="pt-BR" sz="1180" spc="43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57" strike="noStrike">
                <a:solidFill>
                  <a:srgbClr val="5e5e5e"/>
                </a:solidFill>
                <a:latin typeface="Calibri"/>
              </a:rPr>
              <a:t>queda</a:t>
            </a:r>
            <a:r>
              <a:rPr b="0" lang="pt-BR" sz="1180" spc="-1" strike="noStrike">
                <a:solidFill>
                  <a:srgbClr val="5e5e5e"/>
                </a:solidFill>
                <a:latin typeface="Calibri"/>
              </a:rPr>
              <a:t>	</a:t>
            </a:r>
            <a:r>
              <a:rPr b="0" lang="pt-BR" sz="1180" spc="157" strike="noStrike">
                <a:solidFill>
                  <a:srgbClr val="5e5e5e"/>
                </a:solidFill>
                <a:latin typeface="Calibri"/>
              </a:rPr>
              <a:t>de</a:t>
            </a:r>
            <a:r>
              <a:rPr b="0" lang="pt-BR" sz="1180" spc="38" strike="noStrike">
                <a:solidFill>
                  <a:srgbClr val="5e5e5e"/>
                </a:solidFill>
                <a:latin typeface="Calibri"/>
              </a:rPr>
              <a:t> 8,6.</a:t>
            </a:r>
            <a:endParaRPr b="0" lang="pt-BR" sz="1180" spc="-1" strike="noStrike">
              <a:solidFill>
                <a:srgbClr val="ffffff"/>
              </a:solidFill>
              <a:latin typeface="Calibri"/>
            </a:endParaRPr>
          </a:p>
          <a:p>
            <a:pPr marL="236160" indent="-228240" defTabSz="914400">
              <a:lnSpc>
                <a:spcPct val="100000"/>
              </a:lnSpc>
              <a:spcBef>
                <a:spcPts val="20"/>
              </a:spcBef>
              <a:buClr>
                <a:srgbClr val="5e5e5e"/>
              </a:buClr>
              <a:buFont typeface="OpenSymbol"/>
              <a:buAutoNum type="arabicPeriod"/>
              <a:tabLst>
                <a:tab algn="l" pos="236160"/>
              </a:tabLst>
            </a:pPr>
            <a:r>
              <a:rPr b="0" lang="pt-BR" sz="1180" spc="128" strike="noStrike">
                <a:solidFill>
                  <a:srgbClr val="5e5e5e"/>
                </a:solidFill>
                <a:latin typeface="Calibri"/>
              </a:rPr>
              <a:t>Volumetria</a:t>
            </a:r>
            <a:r>
              <a:rPr b="0" lang="pt-BR" sz="1180" spc="46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28" strike="noStrike">
                <a:solidFill>
                  <a:srgbClr val="5e5e5e"/>
                </a:solidFill>
                <a:latin typeface="Calibri"/>
              </a:rPr>
              <a:t>dentro</a:t>
            </a:r>
            <a:r>
              <a:rPr b="0" lang="pt-BR" sz="1180" spc="43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57" strike="noStrike">
                <a:solidFill>
                  <a:srgbClr val="5e5e5e"/>
                </a:solidFill>
                <a:latin typeface="Calibri"/>
              </a:rPr>
              <a:t>da</a:t>
            </a:r>
            <a:r>
              <a:rPr b="0" lang="pt-BR" sz="1180" spc="41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205" strike="noStrike">
                <a:solidFill>
                  <a:srgbClr val="5e5e5e"/>
                </a:solidFill>
                <a:latin typeface="Calibri"/>
              </a:rPr>
              <a:t>margem</a:t>
            </a:r>
            <a:r>
              <a:rPr b="0" lang="pt-BR" sz="1180" spc="52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57" strike="noStrike">
                <a:solidFill>
                  <a:srgbClr val="5e5e5e"/>
                </a:solidFill>
                <a:latin typeface="Calibri"/>
              </a:rPr>
              <a:t>de</a:t>
            </a:r>
            <a:r>
              <a:rPr b="0" lang="pt-BR" sz="1180" spc="43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97" strike="noStrike">
                <a:solidFill>
                  <a:srgbClr val="5e5e5e"/>
                </a:solidFill>
                <a:latin typeface="Calibri"/>
              </a:rPr>
              <a:t>erro</a:t>
            </a:r>
            <a:r>
              <a:rPr b="0" lang="pt-BR" sz="1180" spc="43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31" strike="noStrike">
                <a:solidFill>
                  <a:srgbClr val="5e5e5e"/>
                </a:solidFill>
                <a:latin typeface="Calibri"/>
              </a:rPr>
              <a:t>para</a:t>
            </a:r>
            <a:r>
              <a:rPr b="0" lang="pt-BR" sz="1180" spc="35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28" strike="noStrike">
                <a:solidFill>
                  <a:srgbClr val="5e5e5e"/>
                </a:solidFill>
                <a:latin typeface="Calibri"/>
              </a:rPr>
              <a:t>o</a:t>
            </a:r>
            <a:r>
              <a:rPr b="0" lang="pt-BR" sz="1180" spc="49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48" strike="noStrike">
                <a:solidFill>
                  <a:srgbClr val="5e5e5e"/>
                </a:solidFill>
                <a:latin typeface="Calibri"/>
              </a:rPr>
              <a:t>ano</a:t>
            </a:r>
            <a:r>
              <a:rPr b="0" lang="pt-BR" sz="1180" spc="43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60" strike="noStrike">
                <a:solidFill>
                  <a:srgbClr val="5e5e5e"/>
                </a:solidFill>
                <a:latin typeface="Calibri"/>
              </a:rPr>
              <a:t>2025.</a:t>
            </a:r>
            <a:endParaRPr b="0" lang="pt-BR" sz="118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6" name="object 13"/>
          <p:cNvSpPr/>
          <p:nvPr/>
        </p:nvSpPr>
        <p:spPr>
          <a:xfrm>
            <a:off x="10943280" y="1389600"/>
            <a:ext cx="822960" cy="55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000" bIns="0" anchor="t">
            <a:spAutoFit/>
          </a:bodyPr>
          <a:p>
            <a:pPr marL="1440" algn="ctr" defTabSz="914400">
              <a:lnSpc>
                <a:spcPct val="100000"/>
              </a:lnSpc>
              <a:spcBef>
                <a:spcPts val="68"/>
              </a:spcBef>
            </a:pPr>
            <a:r>
              <a:rPr b="1" lang="pt-BR" sz="1790" spc="267" strike="noStrike">
                <a:solidFill>
                  <a:srgbClr val="1b170f"/>
                </a:solidFill>
                <a:latin typeface="Calibri"/>
              </a:rPr>
              <a:t>YTD</a:t>
            </a:r>
            <a:endParaRPr b="0" lang="pt-BR" sz="179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spcBef>
                <a:spcPts val="14"/>
              </a:spcBef>
            </a:pPr>
            <a:r>
              <a:rPr b="1" lang="pt-BR" sz="1790" spc="35" strike="noStrike">
                <a:solidFill>
                  <a:srgbClr val="1b170f"/>
                </a:solidFill>
                <a:latin typeface="Calibri"/>
              </a:rPr>
              <a:t>15,7</a:t>
            </a:r>
            <a:r>
              <a:rPr b="1" lang="pt-BR" sz="1790" spc="106" strike="noStrike">
                <a:solidFill>
                  <a:srgbClr val="1b170f"/>
                </a:solidFill>
                <a:latin typeface="Calibri"/>
              </a:rPr>
              <a:t> </a:t>
            </a:r>
            <a:r>
              <a:rPr b="1" lang="pt-BR" sz="1790" spc="262" strike="noStrike">
                <a:solidFill>
                  <a:srgbClr val="1b170f"/>
                </a:solidFill>
                <a:latin typeface="Calibri"/>
              </a:rPr>
              <a:t>pp</a:t>
            </a:r>
            <a:endParaRPr b="0" lang="pt-BR" sz="179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37" name="object 14"/>
          <p:cNvGrpSpPr/>
          <p:nvPr/>
        </p:nvGrpSpPr>
        <p:grpSpPr>
          <a:xfrm>
            <a:off x="360" y="0"/>
            <a:ext cx="232920" cy="2197440"/>
            <a:chOff x="360" y="0"/>
            <a:chExt cx="232920" cy="2197440"/>
          </a:xfrm>
        </p:grpSpPr>
        <p:sp>
          <p:nvSpPr>
            <p:cNvPr id="338" name="object 15"/>
            <p:cNvSpPr/>
            <p:nvPr/>
          </p:nvSpPr>
          <p:spPr>
            <a:xfrm>
              <a:off x="360" y="0"/>
              <a:ext cx="232920" cy="2197440"/>
            </a:xfrm>
            <a:custGeom>
              <a:avLst/>
              <a:gdLst>
                <a:gd name="textAreaLeft" fmla="*/ 0 w 232920"/>
                <a:gd name="textAreaRight" fmla="*/ 233280 w 232920"/>
                <a:gd name="textAreaTop" fmla="*/ 0 h 2197440"/>
                <a:gd name="textAreaBottom" fmla="*/ 2197800 h 2197440"/>
              </a:gdLst>
              <a:ahLst/>
              <a:rect l="textAreaLeft" t="textAreaTop" r="textAreaRight" b="textAreaBottom"/>
              <a:pathLst>
                <a:path w="384810" h="3624579">
                  <a:moveTo>
                    <a:pt x="384318" y="0"/>
                  </a:moveTo>
                  <a:lnTo>
                    <a:pt x="0" y="0"/>
                  </a:lnTo>
                  <a:lnTo>
                    <a:pt x="0" y="3624454"/>
                  </a:lnTo>
                  <a:lnTo>
                    <a:pt x="384318" y="0"/>
                  </a:lnTo>
                  <a:close/>
                </a:path>
              </a:pathLst>
            </a:custGeom>
            <a:solidFill>
              <a:srgbClr val="2a928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9" name="object 16"/>
            <p:cNvSpPr/>
            <p:nvPr/>
          </p:nvSpPr>
          <p:spPr>
            <a:xfrm>
              <a:off x="360" y="0"/>
              <a:ext cx="232920" cy="2197440"/>
            </a:xfrm>
            <a:custGeom>
              <a:avLst/>
              <a:gdLst>
                <a:gd name="textAreaLeft" fmla="*/ 0 w 232920"/>
                <a:gd name="textAreaRight" fmla="*/ 233280 w 232920"/>
                <a:gd name="textAreaTop" fmla="*/ 0 h 2197440"/>
                <a:gd name="textAreaBottom" fmla="*/ 2197800 h 2197440"/>
              </a:gdLst>
              <a:ahLst/>
              <a:rect l="textAreaLeft" t="textAreaTop" r="textAreaRight" b="textAreaBottom"/>
              <a:pathLst>
                <a:path w="384810" h="3624579">
                  <a:moveTo>
                    <a:pt x="384318" y="0"/>
                  </a:moveTo>
                  <a:lnTo>
                    <a:pt x="0" y="3624454"/>
                  </a:lnTo>
                </a:path>
              </a:pathLst>
            </a:custGeom>
            <a:noFill/>
            <a:ln w="15706">
              <a:solidFill>
                <a:srgbClr val="004b4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40" name="object 17"/>
          <p:cNvSpPr/>
          <p:nvPr/>
        </p:nvSpPr>
        <p:spPr>
          <a:xfrm>
            <a:off x="12013920" y="5138640"/>
            <a:ext cx="177480" cy="1719000"/>
          </a:xfrm>
          <a:custGeom>
            <a:avLst/>
            <a:gdLst>
              <a:gd name="textAreaLeft" fmla="*/ 0 w 177480"/>
              <a:gd name="textAreaRight" fmla="*/ 177840 w 177480"/>
              <a:gd name="textAreaTop" fmla="*/ 0 h 1719000"/>
              <a:gd name="textAreaBottom" fmla="*/ 1719360 h 1719000"/>
            </a:gdLst>
            <a:ahLst/>
            <a:rect l="textAreaLeft" t="textAreaTop" r="textAreaRight" b="textAreaBottom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BR" sz="109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41" name="object 18" descr=""/>
          <p:cNvPicPr/>
          <p:nvPr/>
        </p:nvPicPr>
        <p:blipFill>
          <a:blip r:embed="rId1"/>
          <a:stretch/>
        </p:blipFill>
        <p:spPr>
          <a:xfrm>
            <a:off x="11655000" y="166320"/>
            <a:ext cx="401760" cy="401760"/>
          </a:xfrm>
          <a:prstGeom prst="rect">
            <a:avLst/>
          </a:prstGeom>
          <a:ln w="0">
            <a:noFill/>
          </a:ln>
        </p:spPr>
      </p:pic>
      <p:pic>
        <p:nvPicPr>
          <p:cNvPr id="342" name="object 19" descr=""/>
          <p:cNvPicPr/>
          <p:nvPr/>
        </p:nvPicPr>
        <p:blipFill>
          <a:blip r:embed="rId2"/>
          <a:stretch/>
        </p:blipFill>
        <p:spPr>
          <a:xfrm>
            <a:off x="10834560" y="0"/>
            <a:ext cx="761760" cy="761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43" name="object 20"/>
          <p:cNvGraphicFramePr/>
          <p:nvPr/>
        </p:nvGraphicFramePr>
        <p:xfrm>
          <a:off x="109080" y="5081400"/>
          <a:ext cx="11221560" cy="1370160"/>
        </p:xfrm>
        <a:graphic>
          <a:graphicData uri="http://schemas.openxmlformats.org/drawingml/2006/table">
            <a:tbl>
              <a:tblPr/>
              <a:tblGrid>
                <a:gridCol w="563400"/>
                <a:gridCol w="716760"/>
                <a:gridCol w="1047600"/>
                <a:gridCol w="882360"/>
                <a:gridCol w="956880"/>
                <a:gridCol w="761760"/>
                <a:gridCol w="901800"/>
                <a:gridCol w="969840"/>
                <a:gridCol w="946080"/>
                <a:gridCol w="847800"/>
                <a:gridCol w="913680"/>
                <a:gridCol w="861480"/>
                <a:gridCol w="850320"/>
              </a:tblGrid>
              <a:tr h="318600">
                <a:tc>
                  <a:txBody>
                    <a:bodyPr lIns="0" rIns="0" tIns="3600" bIns="0" anchor="t">
                      <a:noAutofit/>
                    </a:bodyPr>
                    <a:p>
                      <a:pPr marL="301680" indent="-246240" defTabSz="914400">
                        <a:lnSpc>
                          <a:spcPct val="100000"/>
                        </a:lnSpc>
                        <a:spcBef>
                          <a:spcPts val="51"/>
                        </a:spcBef>
                        <a:tabLst>
                          <a:tab algn="l" pos="0"/>
                        </a:tabLst>
                      </a:pPr>
                      <a:r>
                        <a:rPr b="0" lang="pt-BR" sz="10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Promotor </a:t>
                      </a: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53,4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252525"/>
                          </a:solidFill>
                          <a:latin typeface="Calibri"/>
                        </a:rPr>
                        <a:t>49,2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44,9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40,6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38,7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47,8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48,1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50,6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47,9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48,6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46,7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408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836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37,2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2840">
                <a:tc>
                  <a:txBody>
                    <a:bodyPr lIns="0" rIns="0" tIns="72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b="0" lang="pt-BR" sz="10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Neutro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defTabSz="914400">
                        <a:lnSpc>
                          <a:spcPts val="1976"/>
                        </a:lnSpc>
                      </a:pP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15,3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252525"/>
                          </a:solidFill>
                          <a:latin typeface="Calibri"/>
                        </a:rPr>
                        <a:t>18,3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18,9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16,2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15,4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17,0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17,5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19,5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17,4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2840">
                <a:tc>
                  <a:txBody>
                    <a:bodyPr lIns="0" rIns="0" tIns="720" bIns="0" anchor="t">
                      <a:noAutofit/>
                    </a:bodyPr>
                    <a:p>
                      <a:pPr algn="ctr" defTabSz="914400">
                        <a:lnSpc>
                          <a:spcPts val="1981"/>
                        </a:lnSpc>
                        <a:spcBef>
                          <a:spcPts val="11"/>
                        </a:spcBef>
                      </a:pPr>
                      <a:r>
                        <a:rPr b="0" lang="pt-BR" sz="10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Detrator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defTabSz="914400">
                        <a:lnSpc>
                          <a:spcPts val="1976"/>
                        </a:lnSpc>
                      </a:pP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31,3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252525"/>
                          </a:solidFill>
                          <a:latin typeface="Calibri"/>
                        </a:rPr>
                        <a:t>32,5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36,2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43,2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45,9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33,3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34,8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31,4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34,6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31,9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34,7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45,5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4" name="object 21"/>
          <p:cNvGraphicFramePr/>
          <p:nvPr/>
        </p:nvGraphicFramePr>
        <p:xfrm>
          <a:off x="88200" y="4497840"/>
          <a:ext cx="11220480" cy="611280"/>
        </p:xfrm>
        <a:graphic>
          <a:graphicData uri="http://schemas.openxmlformats.org/drawingml/2006/table">
            <a:tbl>
              <a:tblPr/>
              <a:tblGrid>
                <a:gridCol w="605160"/>
                <a:gridCol w="695880"/>
                <a:gridCol w="1031760"/>
                <a:gridCol w="903600"/>
                <a:gridCol w="946440"/>
                <a:gridCol w="804240"/>
                <a:gridCol w="852480"/>
                <a:gridCol w="1035720"/>
                <a:gridCol w="866880"/>
                <a:gridCol w="881280"/>
                <a:gridCol w="892800"/>
                <a:gridCol w="871920"/>
                <a:gridCol w="830520"/>
              </a:tblGrid>
              <a:tr h="465480">
                <a:tc>
                  <a:txBody>
                    <a:bodyPr lIns="0" rIns="0" tIns="360" bIns="0" anchor="t">
                      <a:noAutofit/>
                    </a:bodyPr>
                    <a:p>
                      <a:pPr marL="138600" algn="ctr" defTabSz="914400"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r>
                        <a:rPr b="0" lang="pt-BR" sz="1000" spc="-12" strike="noStrike">
                          <a:solidFill>
                            <a:srgbClr val="ffffff"/>
                          </a:solidFill>
                          <a:latin typeface="Calibri"/>
                        </a:rPr>
                        <a:t>Margem </a:t>
                      </a:r>
                      <a:r>
                        <a:rPr b="0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de</a:t>
                      </a:r>
                      <a:r>
                        <a:rPr b="0" lang="pt-BR" sz="1000" spc="-7" strike="noStrike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1" strike="noStrike">
                          <a:solidFill>
                            <a:srgbClr val="ffffff"/>
                          </a:solidFill>
                          <a:latin typeface="Calibri"/>
                        </a:rPr>
                        <a:t>erro (pp)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84f92"/>
                    </a:solidFill>
                  </a:tcPr>
                </a:tc>
                <a:tc>
                  <a:txBody>
                    <a:bodyPr lIns="0" rIns="0" tIns="1371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786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4,0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371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786"/>
                        </a:spcBef>
                      </a:pPr>
                      <a:r>
                        <a:rPr b="0" lang="pt-BR" sz="1200" spc="-26" strike="noStrike">
                          <a:solidFill>
                            <a:srgbClr val="252525"/>
                          </a:solidFill>
                          <a:latin typeface="Calibri"/>
                        </a:rPr>
                        <a:t>3,8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371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1786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2,9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371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786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3,0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b="0" lang="pt-BR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345" name="object 22"/>
          <p:cNvSpPr/>
          <p:nvPr/>
        </p:nvSpPr>
        <p:spPr>
          <a:xfrm>
            <a:off x="5453640" y="3444840"/>
            <a:ext cx="13543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  <a:tabLst>
                <a:tab algn="l" pos="980280"/>
              </a:tabLst>
            </a:pPr>
            <a:r>
              <a:rPr b="0" lang="pt-BR" sz="2000" spc="290" strike="noStrike">
                <a:solidFill>
                  <a:srgbClr val="f1f1f1"/>
                </a:solidFill>
                <a:latin typeface="Calibri"/>
              </a:rPr>
              <a:t>Jun</a:t>
            </a:r>
            <a:r>
              <a:rPr b="0" lang="pt-BR" sz="2000" spc="-1" strike="noStrike">
                <a:solidFill>
                  <a:srgbClr val="f1f1f1"/>
                </a:solidFill>
                <a:latin typeface="Calibri"/>
              </a:rPr>
              <a:t>	</a:t>
            </a:r>
            <a:r>
              <a:rPr b="0" lang="pt-BR" sz="2000" spc="219" strike="noStrike">
                <a:solidFill>
                  <a:srgbClr val="f1f1f1"/>
                </a:solidFill>
                <a:latin typeface="Calibri"/>
              </a:rPr>
              <a:t>Jul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6" name="object 23"/>
          <p:cNvSpPr/>
          <p:nvPr/>
        </p:nvSpPr>
        <p:spPr>
          <a:xfrm>
            <a:off x="4559040" y="3449160"/>
            <a:ext cx="47556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137" strike="noStrike">
                <a:solidFill>
                  <a:srgbClr val="f1f1f1"/>
                </a:solidFill>
                <a:latin typeface="Calibri"/>
              </a:rPr>
              <a:t>Mai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7" name="object 24"/>
          <p:cNvSpPr/>
          <p:nvPr/>
        </p:nvSpPr>
        <p:spPr>
          <a:xfrm>
            <a:off x="7238880" y="3399480"/>
            <a:ext cx="53028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276" strike="noStrike">
                <a:solidFill>
                  <a:srgbClr val="f1f1f1"/>
                </a:solidFill>
                <a:latin typeface="Calibri"/>
              </a:rPr>
              <a:t>Ago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8" name="object 25"/>
          <p:cNvSpPr/>
          <p:nvPr/>
        </p:nvSpPr>
        <p:spPr>
          <a:xfrm>
            <a:off x="1619640" y="3362040"/>
            <a:ext cx="2439720" cy="92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1360" bIns="0" anchor="t">
            <a:spAutoFit/>
          </a:bodyPr>
          <a:p>
            <a:pPr marL="37080" defTabSz="914400">
              <a:lnSpc>
                <a:spcPct val="100000"/>
              </a:lnSpc>
              <a:spcBef>
                <a:spcPts val="641"/>
              </a:spcBef>
              <a:tabLst>
                <a:tab algn="l" pos="905040"/>
                <a:tab algn="l" pos="1953720"/>
              </a:tabLst>
            </a:pPr>
            <a:r>
              <a:rPr b="0" lang="pt-BR" sz="2000" spc="225" strike="noStrike">
                <a:solidFill>
                  <a:srgbClr val="252525"/>
                </a:solidFill>
                <a:latin typeface="Calibri"/>
              </a:rPr>
              <a:t>Fev</a:t>
            </a:r>
            <a:r>
              <a:rPr b="0" lang="pt-BR" sz="2000" spc="-1" strike="noStrike">
                <a:solidFill>
                  <a:srgbClr val="252525"/>
                </a:solidFill>
                <a:latin typeface="Calibri"/>
              </a:rPr>
              <a:t>	</a:t>
            </a:r>
            <a:r>
              <a:rPr b="0" lang="pt-BR" sz="3000" spc="225" strike="noStrike" baseline="-1000">
                <a:solidFill>
                  <a:schemeClr val="dk1"/>
                </a:solidFill>
                <a:latin typeface="Calibri"/>
              </a:rPr>
              <a:t>Mar</a:t>
            </a:r>
            <a:r>
              <a:rPr b="0" lang="pt-BR" sz="3000" spc="-1" strike="noStrike" baseline="-1000">
                <a:solidFill>
                  <a:schemeClr val="dk1"/>
                </a:solidFill>
                <a:latin typeface="Calibri"/>
              </a:rPr>
              <a:t>	</a:t>
            </a:r>
            <a:r>
              <a:rPr b="0" lang="pt-BR" sz="3000" spc="307" strike="noStrike" baseline="-10000">
                <a:solidFill>
                  <a:schemeClr val="dk1"/>
                </a:solidFill>
                <a:latin typeface="Calibri"/>
              </a:rPr>
              <a:t>Abr</a:t>
            </a:r>
            <a:endParaRPr b="0" lang="pt-BR" sz="3000" spc="-1" strike="noStrike">
              <a:solidFill>
                <a:srgbClr val="ffffff"/>
              </a:solidFill>
              <a:latin typeface="Calibri"/>
            </a:endParaRPr>
          </a:p>
          <a:p>
            <a:pPr marL="23040" defTabSz="914400">
              <a:lnSpc>
                <a:spcPct val="100000"/>
              </a:lnSpc>
              <a:spcBef>
                <a:spcPts val="578"/>
              </a:spcBef>
              <a:tabLst>
                <a:tab algn="l" pos="913680"/>
                <a:tab algn="l" pos="1947240"/>
              </a:tabLst>
            </a:pPr>
            <a:r>
              <a:rPr b="1" lang="pt-BR" sz="2000" spc="216" strike="noStrike">
                <a:solidFill>
                  <a:srgbClr val="0d0d0d"/>
                </a:solidFill>
                <a:latin typeface="Calibri"/>
              </a:rPr>
              <a:t>628</a:t>
            </a:r>
            <a:r>
              <a:rPr b="1" lang="pt-BR" sz="2000" spc="-1" strike="noStrike">
                <a:solidFill>
                  <a:srgbClr val="0d0d0d"/>
                </a:solidFill>
                <a:latin typeface="Calibri"/>
              </a:rPr>
              <a:t>	</a:t>
            </a:r>
            <a:r>
              <a:rPr b="1" lang="pt-BR" sz="2000" spc="137" strike="noStrike">
                <a:solidFill>
                  <a:srgbClr val="0d0d0d"/>
                </a:solidFill>
                <a:latin typeface="Calibri"/>
              </a:rPr>
              <a:t>1020</a:t>
            </a:r>
            <a:r>
              <a:rPr b="1" lang="pt-BR" sz="2000" spc="-1" strike="noStrike">
                <a:solidFill>
                  <a:srgbClr val="0d0d0d"/>
                </a:solidFill>
                <a:latin typeface="Calibri"/>
              </a:rPr>
              <a:t>	</a:t>
            </a:r>
            <a:r>
              <a:rPr b="1" lang="pt-BR" sz="2000" spc="191" strike="noStrike">
                <a:solidFill>
                  <a:srgbClr val="0d0d0d"/>
                </a:solidFill>
                <a:latin typeface="Calibri"/>
              </a:rPr>
              <a:t>957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9" name="object 26"/>
          <p:cNvSpPr/>
          <p:nvPr/>
        </p:nvSpPr>
        <p:spPr>
          <a:xfrm>
            <a:off x="8205840" y="3437640"/>
            <a:ext cx="14047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  <a:tabLst>
                <a:tab algn="l" pos="910080"/>
              </a:tabLst>
            </a:pPr>
            <a:r>
              <a:rPr b="0" lang="pt-BR" sz="2000" spc="194" strike="noStrike">
                <a:solidFill>
                  <a:srgbClr val="f1f1f1"/>
                </a:solidFill>
                <a:latin typeface="Calibri"/>
              </a:rPr>
              <a:t>Set</a:t>
            </a:r>
            <a:r>
              <a:rPr b="0" lang="pt-BR" sz="2000" spc="-1" strike="noStrike">
                <a:solidFill>
                  <a:srgbClr val="f1f1f1"/>
                </a:solidFill>
                <a:latin typeface="Calibri"/>
              </a:rPr>
              <a:t>	</a:t>
            </a:r>
            <a:r>
              <a:rPr b="0" lang="pt-BR" sz="2000" spc="233" strike="noStrike">
                <a:solidFill>
                  <a:srgbClr val="f1f1f1"/>
                </a:solidFill>
                <a:latin typeface="Calibri"/>
              </a:rPr>
              <a:t>Out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0" name="object 27"/>
          <p:cNvSpPr/>
          <p:nvPr/>
        </p:nvSpPr>
        <p:spPr>
          <a:xfrm>
            <a:off x="10010520" y="3444840"/>
            <a:ext cx="135468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  <a:tabLst>
                <a:tab algn="l" pos="854280"/>
              </a:tabLst>
            </a:pPr>
            <a:r>
              <a:rPr b="0" lang="pt-BR" sz="2000" spc="140" strike="noStrike">
                <a:solidFill>
                  <a:srgbClr val="f1f1f1"/>
                </a:solidFill>
                <a:latin typeface="Calibri"/>
              </a:rPr>
              <a:t>Nov</a:t>
            </a:r>
            <a:r>
              <a:rPr b="0" lang="pt-BR" sz="2000" spc="140" strike="noStrike">
                <a:solidFill>
                  <a:srgbClr val="cccccc"/>
                </a:solidFill>
                <a:latin typeface="Calibri"/>
              </a:rPr>
              <a:t>.</a:t>
            </a:r>
            <a:r>
              <a:rPr b="0" lang="pt-BR" sz="2000" spc="-1" strike="noStrike">
                <a:solidFill>
                  <a:srgbClr val="cccccc"/>
                </a:solidFill>
                <a:latin typeface="Calibri"/>
              </a:rPr>
              <a:t>	</a:t>
            </a:r>
            <a:r>
              <a:rPr b="0" lang="pt-BR" sz="2000" spc="259" strike="noStrike">
                <a:solidFill>
                  <a:srgbClr val="f1f1f1"/>
                </a:solidFill>
                <a:latin typeface="Calibri"/>
              </a:rPr>
              <a:t>Dez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51" name="Imagem 28" descr=""/>
          <p:cNvPicPr/>
          <p:nvPr/>
        </p:nvPicPr>
        <p:blipFill>
          <a:blip r:embed="rId3"/>
          <a:stretch/>
        </p:blipFill>
        <p:spPr>
          <a:xfrm>
            <a:off x="75240" y="51120"/>
            <a:ext cx="12040920" cy="634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53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4" name="CaixaDeTexto 6"/>
          <p:cNvSpPr/>
          <p:nvPr/>
        </p:nvSpPr>
        <p:spPr>
          <a:xfrm>
            <a:off x="481680" y="543240"/>
            <a:ext cx="11372760" cy="58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Respostas e Informes aos Conselheiros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Luana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Samara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paciente; fluxo interno da tomografia; pacientes inseridos no CROSS por outros serviços.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Lara /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Apresentação dos dados sobre tempo de espera do paciente para avaliação psiquiátrica no pronto-socorro e dados de produção.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Isac: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Infraestrutura – Obras.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 2"/>
          <p:cNvSpPr/>
          <p:nvPr/>
        </p:nvSpPr>
        <p:spPr>
          <a:xfrm>
            <a:off x="11096640" y="9360"/>
            <a:ext cx="1095120" cy="790200"/>
          </a:xfrm>
          <a:custGeom>
            <a:avLst/>
            <a:gdLst>
              <a:gd name="textAreaLeft" fmla="*/ 0 w 1095120"/>
              <a:gd name="textAreaRight" fmla="*/ 1095480 w 1095120"/>
              <a:gd name="textAreaTop" fmla="*/ 0 h 790200"/>
              <a:gd name="textAreaBottom" fmla="*/ 790560 h 790200"/>
            </a:gdLst>
            <a:ahLst/>
            <a:rect l="textAreaLeft" t="textAreaTop" r="textAreaRight" b="textAreaBottom"/>
            <a:pathLst>
              <a:path w="1095375" h="790575">
                <a:moveTo>
                  <a:pt x="0" y="0"/>
                </a:moveTo>
                <a:lnTo>
                  <a:pt x="1095375" y="0"/>
                </a:lnTo>
                <a:lnTo>
                  <a:pt x="1095375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Freeform 3"/>
          <p:cNvSpPr/>
          <p:nvPr/>
        </p:nvSpPr>
        <p:spPr>
          <a:xfrm>
            <a:off x="1353240" y="800280"/>
            <a:ext cx="9485280" cy="266364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3640"/>
              <a:gd name="textAreaBottom" fmla="*/ 2664000 h 2663640"/>
            </a:gdLst>
            <a:ahLst/>
            <a:rect l="textAreaLeft" t="textAreaTop" r="textAreaRight" b="textAreaBottom"/>
            <a:pathLst>
              <a:path w="9485540" h="2663856">
                <a:moveTo>
                  <a:pt x="0" y="0"/>
                </a:moveTo>
                <a:lnTo>
                  <a:pt x="9485540" y="0"/>
                </a:lnTo>
                <a:lnTo>
                  <a:pt x="9485540" y="2663856"/>
                </a:lnTo>
                <a:lnTo>
                  <a:pt x="0" y="26638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Freeform 4"/>
          <p:cNvSpPr/>
          <p:nvPr/>
        </p:nvSpPr>
        <p:spPr>
          <a:xfrm>
            <a:off x="1353240" y="3903840"/>
            <a:ext cx="9485280" cy="266760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7600"/>
              <a:gd name="textAreaBottom" fmla="*/ 2667960 h 2667600"/>
            </a:gdLst>
            <a:ahLst/>
            <a:rect l="textAreaLeft" t="textAreaTop" r="textAreaRight" b="textAreaBottom"/>
            <a:pathLst>
              <a:path w="9485540" h="2667808">
                <a:moveTo>
                  <a:pt x="0" y="0"/>
                </a:moveTo>
                <a:lnTo>
                  <a:pt x="9485540" y="0"/>
                </a:lnTo>
                <a:lnTo>
                  <a:pt x="9485540" y="2667808"/>
                </a:lnTo>
                <a:lnTo>
                  <a:pt x="0" y="26678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TextBox 5"/>
          <p:cNvSpPr/>
          <p:nvPr/>
        </p:nvSpPr>
        <p:spPr>
          <a:xfrm>
            <a:off x="567360" y="-56880"/>
            <a:ext cx="6779520" cy="5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21"/>
              </a:lnSpc>
            </a:pPr>
            <a:r>
              <a:rPr b="1" lang="en-US" sz="3230" spc="-1" strike="noStrike">
                <a:solidFill>
                  <a:srgbClr val="006a6b"/>
                </a:solidFill>
                <a:latin typeface="Trebuchet MS Bold"/>
                <a:ea typeface="Trebuchet MS Bold"/>
              </a:rPr>
              <a:t>Indicadores institucionais</a:t>
            </a:r>
            <a:endParaRPr b="0" lang="pt-BR" sz="323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3" name="CaixaDeTexto 16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Calibri"/>
              </a:rPr>
              <a:t>Alteração no Conselho Gestor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CaixaDeTexto 20"/>
          <p:cNvSpPr/>
          <p:nvPr/>
        </p:nvSpPr>
        <p:spPr>
          <a:xfrm>
            <a:off x="201600" y="751320"/>
            <a:ext cx="8656200" cy="530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pt-BR" sz="1800" spc="-1" strike="noStrike">
                <a:solidFill>
                  <a:schemeClr val="dk1"/>
                </a:solidFill>
                <a:latin typeface="Calibri"/>
              </a:rPr>
              <a:t>Jeanne Maria Barros </a:t>
            </a: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( Titular ) - Solicitou </a:t>
            </a:r>
            <a:r>
              <a:rPr b="1" lang="pt-BR" sz="1800" spc="-1" strike="noStrike">
                <a:solidFill>
                  <a:schemeClr val="dk1"/>
                </a:solidFill>
                <a:latin typeface="Calibri"/>
              </a:rPr>
              <a:t>desligamento</a:t>
            </a: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, sua vaga de </a:t>
            </a:r>
            <a:r>
              <a:rPr b="1" lang="pt-BR" sz="1800" spc="-1" strike="noStrike">
                <a:solidFill>
                  <a:schemeClr val="dk1"/>
                </a:solidFill>
                <a:latin typeface="Calibri"/>
              </a:rPr>
              <a:t>titular</a:t>
            </a: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 precisa ser preenchida.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pt-BR" sz="1800" spc="-1" strike="noStrike">
                <a:solidFill>
                  <a:schemeClr val="dk1"/>
                </a:solidFill>
                <a:latin typeface="Segoe UI Emoji"/>
                <a:ea typeface="Times New Roman"/>
              </a:rPr>
              <a:t>🧩 </a:t>
            </a:r>
            <a:r>
              <a:rPr b="1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Como preencher essa vaga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Conforme o parágrafo 5º: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“</a:t>
            </a: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Os suplentes passam a ser titulares, e as vagas de suplentes serão preenchidas pelos candidatos às vagas remanescentes, respeitando os critérios de representação dos titulares substituídos.”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pt-BR" sz="1800" spc="-1" strike="noStrike">
                <a:solidFill>
                  <a:schemeClr val="dk1"/>
                </a:solidFill>
                <a:latin typeface="Segoe UI Emoji"/>
                <a:ea typeface="Times New Roman"/>
              </a:rPr>
              <a:t>👤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</a:t>
            </a: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 </a:t>
            </a:r>
            <a:r>
              <a:rPr b="1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Substituição da Jeanne</a:t>
            </a:r>
            <a:br>
              <a:rPr sz="1800"/>
            </a:b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Rita de Cássia de Oliveira Saldanha foi a mulher mais bem votada na suplência.</a:t>
            </a:r>
            <a:br>
              <a:rPr sz="1800"/>
            </a:b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Ela assume como titular no lugar da Jeanne, mantendo a paridade de gênero.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pt-BR" sz="1800" spc="-1" strike="noStrike">
                <a:solidFill>
                  <a:schemeClr val="dk1"/>
                </a:solidFill>
                <a:latin typeface="Segoe UI Emoji"/>
                <a:ea typeface="Times New Roman"/>
              </a:rPr>
              <a:t>👤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</a:t>
            </a: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 </a:t>
            </a:r>
            <a:r>
              <a:rPr b="1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Substituição da Rita de Cássia</a:t>
            </a:r>
            <a:br>
              <a:rPr sz="1800"/>
            </a:br>
            <a:r>
              <a:rPr b="0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Seguindo a lista dos mais votados, a conselheira que aceitou o cargo de suplente foi </a:t>
            </a:r>
            <a:r>
              <a:rPr b="1" lang="pt-BR" sz="1800" spc="-1" strike="noStrike">
                <a:solidFill>
                  <a:schemeClr val="dk1"/>
                </a:solidFill>
                <a:latin typeface="Calibri"/>
                <a:ea typeface="Times New Roman"/>
              </a:rPr>
              <a:t>Edileide Oliveira Cruz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5" name="Picture 2" descr="Imagem gerada"/>
          <p:cNvPicPr/>
          <p:nvPr/>
        </p:nvPicPr>
        <p:blipFill>
          <a:blip r:embed="rId2"/>
          <a:stretch/>
        </p:blipFill>
        <p:spPr>
          <a:xfrm>
            <a:off x="8904240" y="846000"/>
            <a:ext cx="3149640" cy="472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reeform 2"/>
          <p:cNvSpPr/>
          <p:nvPr/>
        </p:nvSpPr>
        <p:spPr>
          <a:xfrm>
            <a:off x="11096640" y="9360"/>
            <a:ext cx="1095120" cy="790200"/>
          </a:xfrm>
          <a:custGeom>
            <a:avLst/>
            <a:gdLst>
              <a:gd name="textAreaLeft" fmla="*/ 0 w 1095120"/>
              <a:gd name="textAreaRight" fmla="*/ 1095480 w 1095120"/>
              <a:gd name="textAreaTop" fmla="*/ 0 h 790200"/>
              <a:gd name="textAreaBottom" fmla="*/ 790560 h 790200"/>
            </a:gdLst>
            <a:ahLst/>
            <a:rect l="textAreaLeft" t="textAreaTop" r="textAreaRight" b="textAreaBottom"/>
            <a:pathLst>
              <a:path w="1095375" h="790575">
                <a:moveTo>
                  <a:pt x="0" y="0"/>
                </a:moveTo>
                <a:lnTo>
                  <a:pt x="1095375" y="0"/>
                </a:lnTo>
                <a:lnTo>
                  <a:pt x="1095375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Freeform 3"/>
          <p:cNvSpPr/>
          <p:nvPr/>
        </p:nvSpPr>
        <p:spPr>
          <a:xfrm>
            <a:off x="1353240" y="800280"/>
            <a:ext cx="9485280" cy="266364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3640"/>
              <a:gd name="textAreaBottom" fmla="*/ 2664000 h 2663640"/>
            </a:gdLst>
            <a:ahLst/>
            <a:rect l="textAreaLeft" t="textAreaTop" r="textAreaRight" b="textAreaBottom"/>
            <a:pathLst>
              <a:path w="9485540" h="2663856">
                <a:moveTo>
                  <a:pt x="0" y="0"/>
                </a:moveTo>
                <a:lnTo>
                  <a:pt x="9485540" y="0"/>
                </a:lnTo>
                <a:lnTo>
                  <a:pt x="9485540" y="2663856"/>
                </a:lnTo>
                <a:lnTo>
                  <a:pt x="0" y="26638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Freeform 4"/>
          <p:cNvSpPr/>
          <p:nvPr/>
        </p:nvSpPr>
        <p:spPr>
          <a:xfrm>
            <a:off x="1353240" y="3903840"/>
            <a:ext cx="9485280" cy="266760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7600"/>
              <a:gd name="textAreaBottom" fmla="*/ 2667960 h 2667600"/>
            </a:gdLst>
            <a:ahLst/>
            <a:rect l="textAreaLeft" t="textAreaTop" r="textAreaRight" b="textAreaBottom"/>
            <a:pathLst>
              <a:path w="9485540" h="2667808">
                <a:moveTo>
                  <a:pt x="0" y="0"/>
                </a:moveTo>
                <a:lnTo>
                  <a:pt x="9485540" y="0"/>
                </a:lnTo>
                <a:lnTo>
                  <a:pt x="9485540" y="2667808"/>
                </a:lnTo>
                <a:lnTo>
                  <a:pt x="0" y="26678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TextBox 5"/>
          <p:cNvSpPr/>
          <p:nvPr/>
        </p:nvSpPr>
        <p:spPr>
          <a:xfrm>
            <a:off x="567360" y="-56880"/>
            <a:ext cx="6779520" cy="5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21"/>
              </a:lnSpc>
            </a:pPr>
            <a:r>
              <a:rPr b="1" lang="en-US" sz="3230" spc="-1" strike="noStrike">
                <a:solidFill>
                  <a:srgbClr val="006a6b"/>
                </a:solidFill>
                <a:latin typeface="Trebuchet MS Bold"/>
                <a:ea typeface="Trebuchet MS Bold"/>
              </a:rPr>
              <a:t>Indicadores institucionais</a:t>
            </a:r>
            <a:endParaRPr b="0" lang="pt-BR" sz="323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Freeform 2"/>
          <p:cNvSpPr/>
          <p:nvPr/>
        </p:nvSpPr>
        <p:spPr>
          <a:xfrm>
            <a:off x="11096640" y="9360"/>
            <a:ext cx="1095120" cy="790200"/>
          </a:xfrm>
          <a:custGeom>
            <a:avLst/>
            <a:gdLst>
              <a:gd name="textAreaLeft" fmla="*/ 0 w 1095120"/>
              <a:gd name="textAreaRight" fmla="*/ 1095480 w 1095120"/>
              <a:gd name="textAreaTop" fmla="*/ 0 h 790200"/>
              <a:gd name="textAreaBottom" fmla="*/ 790560 h 790200"/>
            </a:gdLst>
            <a:ahLst/>
            <a:rect l="textAreaLeft" t="textAreaTop" r="textAreaRight" b="textAreaBottom"/>
            <a:pathLst>
              <a:path w="1095375" h="790575">
                <a:moveTo>
                  <a:pt x="0" y="0"/>
                </a:moveTo>
                <a:lnTo>
                  <a:pt x="1095375" y="0"/>
                </a:lnTo>
                <a:lnTo>
                  <a:pt x="1095375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Freeform 3"/>
          <p:cNvSpPr/>
          <p:nvPr/>
        </p:nvSpPr>
        <p:spPr>
          <a:xfrm>
            <a:off x="1353240" y="800280"/>
            <a:ext cx="9485280" cy="266364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3640"/>
              <a:gd name="textAreaBottom" fmla="*/ 2664000 h 2663640"/>
            </a:gdLst>
            <a:ahLst/>
            <a:rect l="textAreaLeft" t="textAreaTop" r="textAreaRight" b="textAreaBottom"/>
            <a:pathLst>
              <a:path w="9485540" h="2663856">
                <a:moveTo>
                  <a:pt x="0" y="0"/>
                </a:moveTo>
                <a:lnTo>
                  <a:pt x="9485540" y="0"/>
                </a:lnTo>
                <a:lnTo>
                  <a:pt x="9485540" y="2663856"/>
                </a:lnTo>
                <a:lnTo>
                  <a:pt x="0" y="26638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TextBox 4"/>
          <p:cNvSpPr/>
          <p:nvPr/>
        </p:nvSpPr>
        <p:spPr>
          <a:xfrm>
            <a:off x="567360" y="-56880"/>
            <a:ext cx="6779520" cy="5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21"/>
              </a:lnSpc>
            </a:pPr>
            <a:r>
              <a:rPr b="1" lang="en-US" sz="3230" spc="-1" strike="noStrike">
                <a:solidFill>
                  <a:srgbClr val="006a6b"/>
                </a:solidFill>
                <a:latin typeface="Trebuchet MS Bold"/>
                <a:ea typeface="Trebuchet MS Bold"/>
              </a:rPr>
              <a:t>Indicadores institucionais</a:t>
            </a:r>
            <a:endParaRPr b="0" lang="pt-BR" sz="323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6" name="Freeform 5"/>
          <p:cNvSpPr/>
          <p:nvPr/>
        </p:nvSpPr>
        <p:spPr>
          <a:xfrm>
            <a:off x="1353240" y="3768840"/>
            <a:ext cx="9485280" cy="266364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3640"/>
              <a:gd name="textAreaBottom" fmla="*/ 2664000 h 2663640"/>
            </a:gdLst>
            <a:ahLst/>
            <a:rect l="textAreaLeft" t="textAreaTop" r="textAreaRight" b="textAreaBottom"/>
            <a:pathLst>
              <a:path w="9485540" h="2663856">
                <a:moveTo>
                  <a:pt x="0" y="0"/>
                </a:moveTo>
                <a:lnTo>
                  <a:pt x="9485540" y="0"/>
                </a:lnTo>
                <a:lnTo>
                  <a:pt x="9485540" y="2663856"/>
                </a:lnTo>
                <a:lnTo>
                  <a:pt x="0" y="26638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Freeform 2"/>
          <p:cNvSpPr/>
          <p:nvPr/>
        </p:nvSpPr>
        <p:spPr>
          <a:xfrm>
            <a:off x="11096640" y="9360"/>
            <a:ext cx="1095120" cy="790200"/>
          </a:xfrm>
          <a:custGeom>
            <a:avLst/>
            <a:gdLst>
              <a:gd name="textAreaLeft" fmla="*/ 0 w 1095120"/>
              <a:gd name="textAreaRight" fmla="*/ 1095480 w 1095120"/>
              <a:gd name="textAreaTop" fmla="*/ 0 h 790200"/>
              <a:gd name="textAreaBottom" fmla="*/ 790560 h 790200"/>
            </a:gdLst>
            <a:ahLst/>
            <a:rect l="textAreaLeft" t="textAreaTop" r="textAreaRight" b="textAreaBottom"/>
            <a:pathLst>
              <a:path w="1095375" h="790575">
                <a:moveTo>
                  <a:pt x="0" y="0"/>
                </a:moveTo>
                <a:lnTo>
                  <a:pt x="1095375" y="0"/>
                </a:lnTo>
                <a:lnTo>
                  <a:pt x="1095375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Freeform 3"/>
          <p:cNvSpPr/>
          <p:nvPr/>
        </p:nvSpPr>
        <p:spPr>
          <a:xfrm>
            <a:off x="1353240" y="800280"/>
            <a:ext cx="9485280" cy="266364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3640"/>
              <a:gd name="textAreaBottom" fmla="*/ 2664000 h 2663640"/>
            </a:gdLst>
            <a:ahLst/>
            <a:rect l="textAreaLeft" t="textAreaTop" r="textAreaRight" b="textAreaBottom"/>
            <a:pathLst>
              <a:path w="9485540" h="2663856">
                <a:moveTo>
                  <a:pt x="0" y="0"/>
                </a:moveTo>
                <a:lnTo>
                  <a:pt x="9485540" y="0"/>
                </a:lnTo>
                <a:lnTo>
                  <a:pt x="9485540" y="2663856"/>
                </a:lnTo>
                <a:lnTo>
                  <a:pt x="0" y="26638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Freeform 4"/>
          <p:cNvSpPr/>
          <p:nvPr/>
        </p:nvSpPr>
        <p:spPr>
          <a:xfrm>
            <a:off x="1353240" y="3645720"/>
            <a:ext cx="9485280" cy="302292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3022920"/>
              <a:gd name="textAreaBottom" fmla="*/ 3023280 h 3022920"/>
            </a:gdLst>
            <a:ahLst/>
            <a:rect l="textAreaLeft" t="textAreaTop" r="textAreaRight" b="textAreaBottom"/>
            <a:pathLst>
              <a:path w="9485540" h="3023459">
                <a:moveTo>
                  <a:pt x="0" y="0"/>
                </a:moveTo>
                <a:lnTo>
                  <a:pt x="9485540" y="0"/>
                </a:lnTo>
                <a:lnTo>
                  <a:pt x="9485540" y="3023459"/>
                </a:lnTo>
                <a:lnTo>
                  <a:pt x="0" y="302345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TextBox 5"/>
          <p:cNvSpPr/>
          <p:nvPr/>
        </p:nvSpPr>
        <p:spPr>
          <a:xfrm>
            <a:off x="567360" y="-56880"/>
            <a:ext cx="6779520" cy="5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21"/>
              </a:lnSpc>
            </a:pPr>
            <a:r>
              <a:rPr b="1" lang="en-US" sz="3230" spc="-1" strike="noStrike">
                <a:solidFill>
                  <a:srgbClr val="006a6b"/>
                </a:solidFill>
                <a:latin typeface="Trebuchet MS Bold"/>
                <a:ea typeface="Trebuchet MS Bold"/>
              </a:rPr>
              <a:t>Indicadores institucionais</a:t>
            </a:r>
            <a:endParaRPr b="0" lang="pt-BR" sz="323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Freeform 2"/>
          <p:cNvSpPr/>
          <p:nvPr/>
        </p:nvSpPr>
        <p:spPr>
          <a:xfrm>
            <a:off x="11096640" y="9360"/>
            <a:ext cx="1095120" cy="790200"/>
          </a:xfrm>
          <a:custGeom>
            <a:avLst/>
            <a:gdLst>
              <a:gd name="textAreaLeft" fmla="*/ 0 w 1095120"/>
              <a:gd name="textAreaRight" fmla="*/ 1095480 w 1095120"/>
              <a:gd name="textAreaTop" fmla="*/ 0 h 790200"/>
              <a:gd name="textAreaBottom" fmla="*/ 790560 h 790200"/>
            </a:gdLst>
            <a:ahLst/>
            <a:rect l="textAreaLeft" t="textAreaTop" r="textAreaRight" b="textAreaBottom"/>
            <a:pathLst>
              <a:path w="1095375" h="790575">
                <a:moveTo>
                  <a:pt x="0" y="0"/>
                </a:moveTo>
                <a:lnTo>
                  <a:pt x="1095375" y="0"/>
                </a:lnTo>
                <a:lnTo>
                  <a:pt x="1095375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Freeform 3"/>
          <p:cNvSpPr/>
          <p:nvPr/>
        </p:nvSpPr>
        <p:spPr>
          <a:xfrm>
            <a:off x="1353240" y="800280"/>
            <a:ext cx="9485280" cy="266364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2663640"/>
              <a:gd name="textAreaBottom" fmla="*/ 2664000 h 2663640"/>
            </a:gdLst>
            <a:ahLst/>
            <a:rect l="textAreaLeft" t="textAreaTop" r="textAreaRight" b="textAreaBottom"/>
            <a:pathLst>
              <a:path w="9485540" h="2663856">
                <a:moveTo>
                  <a:pt x="0" y="0"/>
                </a:moveTo>
                <a:lnTo>
                  <a:pt x="9485540" y="0"/>
                </a:lnTo>
                <a:lnTo>
                  <a:pt x="9485540" y="2663856"/>
                </a:lnTo>
                <a:lnTo>
                  <a:pt x="0" y="26638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Freeform 4"/>
          <p:cNvSpPr/>
          <p:nvPr/>
        </p:nvSpPr>
        <p:spPr>
          <a:xfrm>
            <a:off x="1353240" y="3645720"/>
            <a:ext cx="9485280" cy="3022920"/>
          </a:xfrm>
          <a:custGeom>
            <a:avLst/>
            <a:gdLst>
              <a:gd name="textAreaLeft" fmla="*/ 0 w 9485280"/>
              <a:gd name="textAreaRight" fmla="*/ 9485640 w 9485280"/>
              <a:gd name="textAreaTop" fmla="*/ 0 h 3022920"/>
              <a:gd name="textAreaBottom" fmla="*/ 3023280 h 3022920"/>
            </a:gdLst>
            <a:ahLst/>
            <a:rect l="textAreaLeft" t="textAreaTop" r="textAreaRight" b="textAreaBottom"/>
            <a:pathLst>
              <a:path w="9485540" h="3023459">
                <a:moveTo>
                  <a:pt x="0" y="0"/>
                </a:moveTo>
                <a:lnTo>
                  <a:pt x="9485540" y="0"/>
                </a:lnTo>
                <a:lnTo>
                  <a:pt x="9485540" y="3023459"/>
                </a:lnTo>
                <a:lnTo>
                  <a:pt x="0" y="302345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TextBox 5"/>
          <p:cNvSpPr/>
          <p:nvPr/>
        </p:nvSpPr>
        <p:spPr>
          <a:xfrm>
            <a:off x="567360" y="-56880"/>
            <a:ext cx="6779520" cy="5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21"/>
              </a:lnSpc>
            </a:pPr>
            <a:r>
              <a:rPr b="1" lang="en-US" sz="3230" spc="-1" strike="noStrike">
                <a:solidFill>
                  <a:srgbClr val="006a6b"/>
                </a:solidFill>
                <a:latin typeface="Trebuchet MS Bold"/>
                <a:ea typeface="Trebuchet MS Bold"/>
              </a:rPr>
              <a:t>Indicadores institucionais</a:t>
            </a:r>
            <a:endParaRPr b="0" lang="pt-BR" sz="323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aixaDeTexto 1"/>
          <p:cNvSpPr/>
          <p:nvPr/>
        </p:nvSpPr>
        <p:spPr>
          <a:xfrm>
            <a:off x="3107520" y="908640"/>
            <a:ext cx="5976360" cy="66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399593"/>
                </a:solidFill>
                <a:latin typeface="Eurostile"/>
              </a:rPr>
              <a:t>Atualização Sobre as </a:t>
            </a:r>
            <a:endParaRPr b="0" lang="pt-BR" sz="4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399593"/>
                </a:solidFill>
                <a:latin typeface="Eurostile"/>
              </a:rPr>
              <a:t>Obras e Reformas   </a:t>
            </a:r>
            <a:endParaRPr b="0" lang="pt-BR" sz="4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   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Isac Ferreira Pereira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 </a:t>
            </a:r>
            <a:r>
              <a:rPr b="0" lang="pt-BR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Coordenador de Manutenção e Engenharia Clínica 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76" name="Imagem 2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aixaDeTexto 4"/>
          <p:cNvSpPr/>
          <p:nvPr/>
        </p:nvSpPr>
        <p:spPr>
          <a:xfrm>
            <a:off x="11120760" y="8703720"/>
            <a:ext cx="3546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729" spc="-1" strike="noStrike">
                <a:solidFill>
                  <a:schemeClr val="lt1"/>
                </a:solidFill>
                <a:latin typeface="Segoe UI"/>
                <a:ea typeface="Segoe UI"/>
              </a:rPr>
              <a:t>2</a:t>
            </a:r>
            <a:endParaRPr b="0" lang="pt-BR" sz="1729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8" name="Google Shape;190;p23"/>
          <p:cNvSpPr/>
          <p:nvPr/>
        </p:nvSpPr>
        <p:spPr>
          <a:xfrm>
            <a:off x="1487520" y="-998640"/>
            <a:ext cx="8965800" cy="99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1219320">
              <a:lnSpc>
                <a:spcPct val="100000"/>
              </a:lnSpc>
            </a:pPr>
            <a:endParaRPr b="0" lang="pt-BR" sz="3200" spc="-1" strike="noStrike">
              <a:solidFill>
                <a:schemeClr val="dk1"/>
              </a:solidFill>
              <a:latin typeface="Dosis"/>
              <a:ea typeface="Dosis"/>
            </a:endParaRPr>
          </a:p>
        </p:txBody>
      </p:sp>
      <p:sp>
        <p:nvSpPr>
          <p:cNvPr id="379" name="Google Shape;191;p23"/>
          <p:cNvSpPr/>
          <p:nvPr/>
        </p:nvSpPr>
        <p:spPr>
          <a:xfrm>
            <a:off x="57960" y="0"/>
            <a:ext cx="792720" cy="97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" sz="1729" spc="-1" strike="noStrike">
                <a:solidFill>
                  <a:schemeClr val="lt1"/>
                </a:solidFill>
                <a:latin typeface="Reboto"/>
                <a:ea typeface="Roboto"/>
              </a:rPr>
              <a:t>4</a:t>
            </a:r>
            <a:endParaRPr b="0" lang="pt-BR" sz="1729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0" name="CaixaDeTexto 103">
            <a:hlinkClick r:id="rId1"/>
          </p:cNvPr>
          <p:cNvSpPr/>
          <p:nvPr/>
        </p:nvSpPr>
        <p:spPr>
          <a:xfrm>
            <a:off x="7647480" y="6961680"/>
            <a:ext cx="3744000" cy="19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pt-BR" sz="670" spc="-1" strike="noStrike">
              <a:solidFill>
                <a:schemeClr val="lt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381" name="Título 41"/>
          <p:cNvSpPr/>
          <p:nvPr/>
        </p:nvSpPr>
        <p:spPr>
          <a:xfrm>
            <a:off x="1127520" y="176040"/>
            <a:ext cx="9048240" cy="74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0" lang="pt-BR" sz="2400" spc="-1" strike="noStrike">
                <a:solidFill>
                  <a:schemeClr val="dk1"/>
                </a:solidFill>
                <a:latin typeface="Calibri"/>
              </a:rPr>
              <a:t>Planejamento Última Etapa de Obra 3° Andar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2" name="Retângulo 3"/>
          <p:cNvSpPr/>
          <p:nvPr/>
        </p:nvSpPr>
        <p:spPr>
          <a:xfrm>
            <a:off x="1782720" y="1788840"/>
            <a:ext cx="3364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Hall de elevador Bloco A 3° Andar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83" name="Imagem 5" descr=""/>
          <p:cNvPicPr/>
          <p:nvPr/>
        </p:nvPicPr>
        <p:blipFill>
          <a:blip r:embed="rId2"/>
          <a:srcRect l="36412" t="16802" r="36853" b="21786"/>
          <a:stretch/>
        </p:blipFill>
        <p:spPr>
          <a:xfrm>
            <a:off x="7449480" y="1152360"/>
            <a:ext cx="3368520" cy="4836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423623455"/>
              </p:ext>
            </p:extLst>
          </p:nvPr>
        </p:nvGraphicFramePr>
        <p:xfrm>
          <a:off x="811080" y="1890000"/>
          <a:ext cx="6219360" cy="312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84" name="Conector de Seta Reta 24"/>
          <p:cNvCxnSpPr/>
          <p:nvPr/>
        </p:nvCxnSpPr>
        <p:spPr>
          <a:xfrm>
            <a:off x="1250640" y="4122720"/>
            <a:ext cx="360" cy="299520"/>
          </a:xfrm>
          <a:prstGeom prst="straightConnector1">
            <a:avLst/>
          </a:prstGeom>
          <a:ln w="28575">
            <a:solidFill>
              <a:srgbClr val="008685"/>
            </a:solidFill>
            <a:round/>
            <a:tailEnd len="med" type="triangle" w="med"/>
          </a:ln>
        </p:spPr>
      </p:cxnSp>
      <p:cxnSp>
        <p:nvCxnSpPr>
          <p:cNvPr id="385" name="Conector de Seta Reta 25"/>
          <p:cNvCxnSpPr/>
          <p:nvPr/>
        </p:nvCxnSpPr>
        <p:spPr>
          <a:xfrm>
            <a:off x="6283440" y="4122720"/>
            <a:ext cx="360" cy="299520"/>
          </a:xfrm>
          <a:prstGeom prst="straightConnector1">
            <a:avLst/>
          </a:prstGeom>
          <a:ln w="28575">
            <a:solidFill>
              <a:srgbClr val="008685"/>
            </a:solidFill>
            <a:round/>
            <a:tailEnd len="med" type="triangle" w="med"/>
          </a:ln>
        </p:spPr>
      </p:cxnSp>
      <p:sp>
        <p:nvSpPr>
          <p:cNvPr id="386" name="CaixaDeTexto 26"/>
          <p:cNvSpPr/>
          <p:nvPr/>
        </p:nvSpPr>
        <p:spPr>
          <a:xfrm>
            <a:off x="811080" y="4473000"/>
            <a:ext cx="13176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t-BR" sz="1600" spc="-1" strike="noStrike">
                <a:solidFill>
                  <a:srgbClr val="002060"/>
                </a:solidFill>
                <a:latin typeface="Calibri"/>
              </a:rPr>
              <a:t>Início contingência </a:t>
            </a: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7" name="CaixaDeTexto 27"/>
          <p:cNvSpPr/>
          <p:nvPr/>
        </p:nvSpPr>
        <p:spPr>
          <a:xfrm>
            <a:off x="5572440" y="4442760"/>
            <a:ext cx="15328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t-BR" sz="1600" spc="-1" strike="noStrike">
                <a:solidFill>
                  <a:srgbClr val="002060"/>
                </a:solidFill>
                <a:latin typeface="Calibri"/>
              </a:rPr>
              <a:t>Término contingência </a:t>
            </a: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aixaDeTexto 4"/>
          <p:cNvSpPr/>
          <p:nvPr/>
        </p:nvSpPr>
        <p:spPr>
          <a:xfrm>
            <a:off x="11120760" y="8703720"/>
            <a:ext cx="3546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729" spc="-1" strike="noStrike">
                <a:solidFill>
                  <a:schemeClr val="lt1"/>
                </a:solidFill>
                <a:latin typeface="Segoe UI"/>
                <a:ea typeface="Segoe UI"/>
              </a:rPr>
              <a:t>2</a:t>
            </a:r>
            <a:endParaRPr b="0" lang="pt-BR" sz="1729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9" name="Google Shape;190;p23"/>
          <p:cNvSpPr/>
          <p:nvPr/>
        </p:nvSpPr>
        <p:spPr>
          <a:xfrm>
            <a:off x="1487520" y="-998640"/>
            <a:ext cx="8965800" cy="99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1219320">
              <a:lnSpc>
                <a:spcPct val="100000"/>
              </a:lnSpc>
            </a:pPr>
            <a:endParaRPr b="0" lang="pt-BR" sz="3200" spc="-1" strike="noStrike">
              <a:solidFill>
                <a:schemeClr val="dk1"/>
              </a:solidFill>
              <a:latin typeface="Dosis"/>
              <a:ea typeface="Dosis"/>
            </a:endParaRPr>
          </a:p>
        </p:txBody>
      </p:sp>
      <p:sp>
        <p:nvSpPr>
          <p:cNvPr id="390" name="Google Shape;191;p23"/>
          <p:cNvSpPr/>
          <p:nvPr/>
        </p:nvSpPr>
        <p:spPr>
          <a:xfrm>
            <a:off x="57960" y="0"/>
            <a:ext cx="792720" cy="97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" sz="1729" spc="-1" strike="noStrike">
                <a:solidFill>
                  <a:schemeClr val="lt1"/>
                </a:solidFill>
                <a:latin typeface="Reboto"/>
                <a:ea typeface="Roboto"/>
              </a:rPr>
              <a:t>7</a:t>
            </a:r>
            <a:endParaRPr b="0" lang="pt-BR" sz="1729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1" name="CaixaDeTexto 103">
            <a:hlinkClick r:id="rId1"/>
          </p:cNvPr>
          <p:cNvSpPr/>
          <p:nvPr/>
        </p:nvSpPr>
        <p:spPr>
          <a:xfrm>
            <a:off x="7647480" y="6961680"/>
            <a:ext cx="3744000" cy="19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pt-BR" sz="670" spc="-1" strike="noStrike">
              <a:solidFill>
                <a:schemeClr val="lt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392" name="CaixaDeTexto 106">
            <a:hlinkClick r:id="rId2"/>
          </p:cNvPr>
          <p:cNvSpPr/>
          <p:nvPr/>
        </p:nvSpPr>
        <p:spPr>
          <a:xfrm>
            <a:off x="7620480" y="4642560"/>
            <a:ext cx="3744000" cy="19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67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3" name="Título 41"/>
          <p:cNvSpPr/>
          <p:nvPr/>
        </p:nvSpPr>
        <p:spPr>
          <a:xfrm>
            <a:off x="1919520" y="1302840"/>
            <a:ext cx="1656000" cy="74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dk1"/>
                </a:solidFill>
                <a:latin typeface="Calibri"/>
              </a:rPr>
              <a:t>Imagem do Antes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94" name="Imagem 8" descr=""/>
          <p:cNvPicPr/>
          <p:nvPr/>
        </p:nvPicPr>
        <p:blipFill>
          <a:blip r:embed="rId3"/>
          <a:stretch/>
        </p:blipFill>
        <p:spPr>
          <a:xfrm>
            <a:off x="454680" y="1989000"/>
            <a:ext cx="4807440" cy="360108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sp>
        <p:nvSpPr>
          <p:cNvPr id="395" name="Título 41"/>
          <p:cNvSpPr/>
          <p:nvPr/>
        </p:nvSpPr>
        <p:spPr>
          <a:xfrm>
            <a:off x="983520" y="134640"/>
            <a:ext cx="9048240" cy="90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rmAutofit fontScale="60555"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pt-BR" sz="3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pt-BR" sz="3800" spc="-1" strike="noStrike">
                <a:solidFill>
                  <a:schemeClr val="dk1"/>
                </a:solidFill>
                <a:latin typeface="Calibri"/>
              </a:rPr>
              <a:t>Finalização da Manutenção do 3º andar </a:t>
            </a:r>
            <a:endParaRPr b="0" lang="pt-BR" sz="38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dk1"/>
                </a:solidFill>
                <a:latin typeface="Calibri"/>
              </a:rPr>
              <a:t>Substituição do Piso Hall de Elevador Bloco A ( Próximo a Maternidade)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6" name="Título 41"/>
          <p:cNvSpPr/>
          <p:nvPr/>
        </p:nvSpPr>
        <p:spPr>
          <a:xfrm>
            <a:off x="7218720" y="1305360"/>
            <a:ext cx="1656000" cy="74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dk1"/>
                </a:solidFill>
                <a:latin typeface="Calibri"/>
              </a:rPr>
              <a:t>Imagem do Depois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97" name="Imagem 14" descr=""/>
          <p:cNvPicPr/>
          <p:nvPr/>
        </p:nvPicPr>
        <p:blipFill>
          <a:blip r:embed="rId4"/>
          <a:stretch/>
        </p:blipFill>
        <p:spPr>
          <a:xfrm>
            <a:off x="5645880" y="1989000"/>
            <a:ext cx="4801320" cy="360108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</p:spTree>
  </p:cSld>
  <p:transition spd="slow">
    <p:push dir="u"/>
  </p:transition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aixaDeTexto 4"/>
          <p:cNvSpPr/>
          <p:nvPr/>
        </p:nvSpPr>
        <p:spPr>
          <a:xfrm>
            <a:off x="11120760" y="8703720"/>
            <a:ext cx="3546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729" spc="-1" strike="noStrike">
                <a:solidFill>
                  <a:schemeClr val="lt1"/>
                </a:solidFill>
                <a:latin typeface="Segoe UI"/>
                <a:ea typeface="Segoe UI"/>
              </a:rPr>
              <a:t>2</a:t>
            </a:r>
            <a:endParaRPr b="0" lang="pt-BR" sz="1729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9" name="Google Shape;190;p23"/>
          <p:cNvSpPr/>
          <p:nvPr/>
        </p:nvSpPr>
        <p:spPr>
          <a:xfrm>
            <a:off x="1487520" y="-998640"/>
            <a:ext cx="8965800" cy="99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1219320">
              <a:lnSpc>
                <a:spcPct val="100000"/>
              </a:lnSpc>
            </a:pPr>
            <a:endParaRPr b="0" lang="pt-BR" sz="3200" spc="-1" strike="noStrike">
              <a:solidFill>
                <a:schemeClr val="dk1"/>
              </a:solidFill>
              <a:latin typeface="Dosis"/>
              <a:ea typeface="Dosis"/>
            </a:endParaRPr>
          </a:p>
        </p:txBody>
      </p:sp>
      <p:sp>
        <p:nvSpPr>
          <p:cNvPr id="400" name="Google Shape;191;p23"/>
          <p:cNvSpPr/>
          <p:nvPr/>
        </p:nvSpPr>
        <p:spPr>
          <a:xfrm>
            <a:off x="57960" y="0"/>
            <a:ext cx="792720" cy="97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" sz="1729" spc="-1" strike="noStrike">
                <a:solidFill>
                  <a:schemeClr val="lt1"/>
                </a:solidFill>
                <a:latin typeface="Reboto"/>
                <a:ea typeface="Roboto"/>
              </a:rPr>
              <a:t>7</a:t>
            </a:r>
            <a:endParaRPr b="0" lang="pt-BR" sz="1729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1" name="CaixaDeTexto 103">
            <a:hlinkClick r:id="rId1"/>
          </p:cNvPr>
          <p:cNvSpPr/>
          <p:nvPr/>
        </p:nvSpPr>
        <p:spPr>
          <a:xfrm>
            <a:off x="7647480" y="6961680"/>
            <a:ext cx="3744000" cy="19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pt-BR" sz="670" spc="-1" strike="noStrike">
              <a:solidFill>
                <a:schemeClr val="lt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402" name="CaixaDeTexto 106">
            <a:hlinkClick r:id="rId2"/>
          </p:cNvPr>
          <p:cNvSpPr/>
          <p:nvPr/>
        </p:nvSpPr>
        <p:spPr>
          <a:xfrm>
            <a:off x="7620480" y="4642560"/>
            <a:ext cx="3744000" cy="19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67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03" name="Título 41"/>
          <p:cNvSpPr/>
          <p:nvPr/>
        </p:nvSpPr>
        <p:spPr>
          <a:xfrm>
            <a:off x="1127520" y="71640"/>
            <a:ext cx="9048240" cy="74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dk1"/>
                </a:solidFill>
                <a:latin typeface="Calibri"/>
              </a:rPr>
              <a:t>Substituição do Piso Hall de Elevador Bloco A ( Próximo a Maternidade)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4" name="Título 41"/>
          <p:cNvSpPr/>
          <p:nvPr/>
        </p:nvSpPr>
        <p:spPr>
          <a:xfrm>
            <a:off x="2207520" y="975600"/>
            <a:ext cx="1656000" cy="74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dk1"/>
                </a:solidFill>
                <a:latin typeface="Calibri"/>
              </a:rPr>
              <a:t>Imagem do Depois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05" name="Imagem 2" descr=""/>
          <p:cNvPicPr/>
          <p:nvPr/>
        </p:nvPicPr>
        <p:blipFill>
          <a:blip r:embed="rId3"/>
          <a:stretch/>
        </p:blipFill>
        <p:spPr>
          <a:xfrm>
            <a:off x="767520" y="1704600"/>
            <a:ext cx="4771800" cy="359352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sp>
        <p:nvSpPr>
          <p:cNvPr id="406" name="Título 41"/>
          <p:cNvSpPr/>
          <p:nvPr/>
        </p:nvSpPr>
        <p:spPr>
          <a:xfrm>
            <a:off x="7248240" y="1052640"/>
            <a:ext cx="1656000" cy="74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dk1"/>
                </a:solidFill>
                <a:latin typeface="Calibri"/>
              </a:rPr>
              <a:t>Imagem do Depois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07" name="Imagem 9" descr=""/>
          <p:cNvPicPr/>
          <p:nvPr/>
        </p:nvPicPr>
        <p:blipFill>
          <a:blip r:embed="rId4"/>
          <a:stretch/>
        </p:blipFill>
        <p:spPr>
          <a:xfrm>
            <a:off x="5807880" y="1704600"/>
            <a:ext cx="4860720" cy="364680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</p:spTree>
  </p:cSld>
  <p:transition spd="slow">
    <p:push dir="u"/>
  </p:transition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aixaDeTexto 3"/>
          <p:cNvSpPr/>
          <p:nvPr/>
        </p:nvSpPr>
        <p:spPr>
          <a:xfrm>
            <a:off x="2351520" y="2277000"/>
            <a:ext cx="69843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4800" spc="-1" strike="noStrike">
                <a:solidFill>
                  <a:srgbClr val="399593"/>
                </a:solidFill>
                <a:latin typeface="Calibri"/>
              </a:rPr>
              <a:t>OBRIGADA!</a:t>
            </a:r>
            <a:endParaRPr b="0" lang="pt-BR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9" name="CaixaDeTexto 4"/>
          <p:cNvSpPr/>
          <p:nvPr/>
        </p:nvSpPr>
        <p:spPr>
          <a:xfrm>
            <a:off x="2927520" y="4005000"/>
            <a:ext cx="60483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Luana LLagostera Sillano Gentil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pt-BR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Diretora Hospitalar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10" name="Imagem 5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64600" y="31320"/>
            <a:ext cx="1098000" cy="78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-2052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7" name="CaixaDeTexto 7"/>
          <p:cNvSpPr/>
          <p:nvPr/>
        </p:nvSpPr>
        <p:spPr>
          <a:xfrm>
            <a:off x="263520" y="3960"/>
            <a:ext cx="1029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Bazar do Voluntariado Einstein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CaixaDeTexto 17"/>
          <p:cNvSpPr/>
          <p:nvPr/>
        </p:nvSpPr>
        <p:spPr>
          <a:xfrm>
            <a:off x="218520" y="5123880"/>
            <a:ext cx="11223360" cy="12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600"/>
            </a:b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5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CaixaDeTexto 10"/>
          <p:cNvSpPr/>
          <p:nvPr/>
        </p:nvSpPr>
        <p:spPr>
          <a:xfrm>
            <a:off x="4281840" y="5026680"/>
            <a:ext cx="7218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br>
              <a:rPr sz="1800"/>
            </a:b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0" name="Imagem 3" descr=""/>
          <p:cNvPicPr/>
          <p:nvPr/>
        </p:nvPicPr>
        <p:blipFill>
          <a:blip r:embed="rId2"/>
          <a:stretch/>
        </p:blipFill>
        <p:spPr>
          <a:xfrm>
            <a:off x="316080" y="766800"/>
            <a:ext cx="3573360" cy="5059800"/>
          </a:xfrm>
          <a:prstGeom prst="rect">
            <a:avLst/>
          </a:prstGeom>
          <a:ln w="0">
            <a:noFill/>
          </a:ln>
        </p:spPr>
      </p:pic>
      <p:pic>
        <p:nvPicPr>
          <p:cNvPr id="41" name="Imagem 2" descr=""/>
          <p:cNvPicPr/>
          <p:nvPr/>
        </p:nvPicPr>
        <p:blipFill>
          <a:blip r:embed="rId3"/>
          <a:stretch/>
        </p:blipFill>
        <p:spPr>
          <a:xfrm>
            <a:off x="3987720" y="988200"/>
            <a:ext cx="3462840" cy="461700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42" name="Imagem 5" descr=""/>
          <p:cNvPicPr/>
          <p:nvPr/>
        </p:nvPicPr>
        <p:blipFill>
          <a:blip r:embed="rId4"/>
          <a:stretch/>
        </p:blipFill>
        <p:spPr>
          <a:xfrm>
            <a:off x="7642080" y="988200"/>
            <a:ext cx="3449880" cy="459972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-2052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44" name="CaixaDeTexto 7"/>
          <p:cNvSpPr/>
          <p:nvPr/>
        </p:nvSpPr>
        <p:spPr>
          <a:xfrm>
            <a:off x="263520" y="3960"/>
            <a:ext cx="102967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Encontro</a:t>
            </a:r>
            <a:r>
              <a:rPr b="0" lang="pt-BR" sz="2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Sobre Autismo e Inclusão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CaixaDeTexto 17"/>
          <p:cNvSpPr/>
          <p:nvPr/>
        </p:nvSpPr>
        <p:spPr>
          <a:xfrm>
            <a:off x="218520" y="5123880"/>
            <a:ext cx="11223360" cy="12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600"/>
            </a:b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5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CaixaDeTexto 10"/>
          <p:cNvSpPr/>
          <p:nvPr/>
        </p:nvSpPr>
        <p:spPr>
          <a:xfrm>
            <a:off x="5231880" y="5244480"/>
            <a:ext cx="7218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800" spc="-1" strike="noStrike">
                <a:solidFill>
                  <a:srgbClr val="399593"/>
                </a:solidFill>
                <a:latin typeface="Calibri"/>
              </a:rPr>
              <a:t>3ª Reunião do Grupo de trabalho TEA</a:t>
            </a:r>
            <a:br>
              <a:rPr sz="1800"/>
            </a:b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7" name="Imagem 8" descr=""/>
          <p:cNvPicPr/>
          <p:nvPr/>
        </p:nvPicPr>
        <p:blipFill>
          <a:blip r:embed="rId2"/>
          <a:stretch/>
        </p:blipFill>
        <p:spPr>
          <a:xfrm>
            <a:off x="407520" y="742320"/>
            <a:ext cx="3168000" cy="5373000"/>
          </a:xfrm>
          <a:prstGeom prst="rect">
            <a:avLst/>
          </a:prstGeom>
          <a:ln w="0">
            <a:noFill/>
          </a:ln>
        </p:spPr>
      </p:pic>
      <p:pic>
        <p:nvPicPr>
          <p:cNvPr id="48" name="Imagem 9" descr=""/>
          <p:cNvPicPr/>
          <p:nvPr/>
        </p:nvPicPr>
        <p:blipFill>
          <a:blip r:embed="rId3"/>
          <a:srcRect l="0" t="21650" r="1964" b="9409"/>
          <a:stretch/>
        </p:blipFill>
        <p:spPr>
          <a:xfrm>
            <a:off x="3764880" y="1402200"/>
            <a:ext cx="7056360" cy="372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-2052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0" name="CaixaDeTexto 7"/>
          <p:cNvSpPr/>
          <p:nvPr/>
        </p:nvSpPr>
        <p:spPr>
          <a:xfrm>
            <a:off x="6801120" y="5789880"/>
            <a:ext cx="2748960" cy="59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1100" spc="-1" strike="noStrike">
                <a:solidFill>
                  <a:schemeClr val="dk1"/>
                </a:solidFill>
                <a:latin typeface="Trebuchet MS"/>
              </a:rPr>
              <a:t>Treinamento de Prevenção e Combate ao Assédio e Discriminação 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1" name="Imagem 1" descr=""/>
          <p:cNvPicPr/>
          <p:nvPr/>
        </p:nvPicPr>
        <p:blipFill>
          <a:blip r:embed="rId2"/>
          <a:stretch/>
        </p:blipFill>
        <p:spPr>
          <a:xfrm>
            <a:off x="6311880" y="554760"/>
            <a:ext cx="3727080" cy="5307840"/>
          </a:xfrm>
          <a:prstGeom prst="rect">
            <a:avLst/>
          </a:prstGeom>
          <a:ln w="0">
            <a:noFill/>
          </a:ln>
        </p:spPr>
      </p:pic>
      <p:pic>
        <p:nvPicPr>
          <p:cNvPr id="52" name="Imagem 6" descr=""/>
          <p:cNvPicPr/>
          <p:nvPr/>
        </p:nvPicPr>
        <p:blipFill>
          <a:blip r:embed="rId3"/>
          <a:stretch/>
        </p:blipFill>
        <p:spPr>
          <a:xfrm>
            <a:off x="1879560" y="554760"/>
            <a:ext cx="3727080" cy="5277600"/>
          </a:xfrm>
          <a:prstGeom prst="rect">
            <a:avLst/>
          </a:prstGeom>
          <a:ln w="0">
            <a:noFill/>
          </a:ln>
        </p:spPr>
      </p:pic>
      <p:sp>
        <p:nvSpPr>
          <p:cNvPr id="53" name="CaixaDeTexto 8"/>
          <p:cNvSpPr/>
          <p:nvPr/>
        </p:nvSpPr>
        <p:spPr>
          <a:xfrm>
            <a:off x="695520" y="5820120"/>
            <a:ext cx="609552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1100" spc="-1" strike="noStrike">
                <a:solidFill>
                  <a:schemeClr val="dk1"/>
                </a:solidFill>
                <a:latin typeface="Trebuchet MS"/>
              </a:rPr>
              <a:t>Treinamento Sobre Saúde Integral da População Negra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CaixaDeTexto 9"/>
          <p:cNvSpPr/>
          <p:nvPr/>
        </p:nvSpPr>
        <p:spPr>
          <a:xfrm>
            <a:off x="-528840" y="31680"/>
            <a:ext cx="37270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	</a:t>
            </a: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TREINAMENTOS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6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CaixaDeTexto 6"/>
          <p:cNvSpPr/>
          <p:nvPr/>
        </p:nvSpPr>
        <p:spPr>
          <a:xfrm>
            <a:off x="819000" y="797400"/>
            <a:ext cx="11372760" cy="639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Respostas e Informes aos Conselheiros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Samara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paciente; fluxo interno da tomografia; pacientes inseridos no CROSS por outros serviços.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Lara / 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Apresentação dos dados sobre tempo de espera do paciente para avaliação psiquiátrica no pronto-socorro e dados de produção.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Isac: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Infraestrutura – Obras.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   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9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0" name="Imagem 1" descr=""/>
          <p:cNvPicPr/>
          <p:nvPr/>
        </p:nvPicPr>
        <p:blipFill>
          <a:blip r:embed="rId2"/>
          <a:stretch/>
        </p:blipFill>
        <p:spPr>
          <a:xfrm>
            <a:off x="1535040" y="781920"/>
            <a:ext cx="9088560" cy="2487960"/>
          </a:xfrm>
          <a:prstGeom prst="rect">
            <a:avLst/>
          </a:prstGeom>
          <a:ln w="0">
            <a:noFill/>
          </a:ln>
        </p:spPr>
      </p:pic>
      <p:pic>
        <p:nvPicPr>
          <p:cNvPr id="61" name="Imagem 5" descr=""/>
          <p:cNvPicPr/>
          <p:nvPr/>
        </p:nvPicPr>
        <p:blipFill>
          <a:blip r:embed="rId3"/>
          <a:stretch/>
        </p:blipFill>
        <p:spPr>
          <a:xfrm>
            <a:off x="1535040" y="3423960"/>
            <a:ext cx="9088560" cy="246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Personalizada 1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487b78"/>
      </a:accent1>
      <a:accent2>
        <a:srgbClr val="487b7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Personalizada 1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487b78"/>
      </a:accent1>
      <a:accent2>
        <a:srgbClr val="487b7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Personalizada 1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487b78"/>
      </a:accent1>
      <a:accent2>
        <a:srgbClr val="487b7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18129</TotalTime>
  <Application>Collabora_Office/23.05.10.1$Linux_X86_64 LibreOffice_project/c8fa7c01aa8a3e263c07b5cf4f72ace70f1d9308</Application>
  <AppVersion>15.0000</AppVersion>
  <Words>1591</Words>
  <Paragraphs>438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2016-01-13T11:44:51Z</dcterms:created>
  <dc:creator>Julio Cezar de Andrade</dc:creator>
  <dc:description/>
  <dc:language>pt-BR</dc:language>
  <cp:lastModifiedBy/>
  <cp:lastPrinted>2018-08-09T22:48:05Z</cp:lastPrinted>
  <dcterms:modified xsi:type="dcterms:W3CDTF">2025-09-15T12:54:44Z</dcterms:modified>
  <cp:revision>1380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Widescreen</vt:lpwstr>
  </property>
  <property fmtid="{D5CDD505-2E9C-101B-9397-08002B2CF9AE}" pid="4" name="Slides">
    <vt:i4>48</vt:i4>
  </property>
</Properties>
</file>