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83" r:id="rId2"/>
    <p:sldId id="284" r:id="rId3"/>
    <p:sldId id="2147473800" r:id="rId4"/>
    <p:sldId id="2147473824" r:id="rId5"/>
    <p:sldId id="2147473870" r:id="rId6"/>
    <p:sldId id="2147473848" r:id="rId7"/>
    <p:sldId id="2147473785" r:id="rId8"/>
    <p:sldId id="300" r:id="rId9"/>
    <p:sldId id="2147472414" r:id="rId10"/>
    <p:sldId id="2147472415" r:id="rId11"/>
    <p:sldId id="2147472409" r:id="rId12"/>
    <p:sldId id="305" r:id="rId13"/>
    <p:sldId id="2147472411" r:id="rId14"/>
    <p:sldId id="2147472410" r:id="rId15"/>
    <p:sldId id="2147472416" r:id="rId16"/>
    <p:sldId id="2147472417" r:id="rId17"/>
    <p:sldId id="2147472418" r:id="rId18"/>
    <p:sldId id="2147472419" r:id="rId19"/>
    <p:sldId id="2147472403" r:id="rId20"/>
    <p:sldId id="2147472412" r:id="rId21"/>
    <p:sldId id="2147472413" r:id="rId22"/>
    <p:sldId id="2147473709" r:id="rId23"/>
    <p:sldId id="318" r:id="rId24"/>
    <p:sldId id="2147473856" r:id="rId25"/>
    <p:sldId id="2147473801" r:id="rId26"/>
    <p:sldId id="330" r:id="rId27"/>
    <p:sldId id="320" r:id="rId28"/>
    <p:sldId id="329" r:id="rId29"/>
    <p:sldId id="2147473802" r:id="rId30"/>
    <p:sldId id="316" r:id="rId31"/>
    <p:sldId id="2147472420" r:id="rId32"/>
    <p:sldId id="315" r:id="rId33"/>
    <p:sldId id="2147472427" r:id="rId34"/>
    <p:sldId id="2147472421" r:id="rId35"/>
    <p:sldId id="269" r:id="rId36"/>
    <p:sldId id="276" r:id="rId37"/>
    <p:sldId id="2147473803" r:id="rId38"/>
    <p:sldId id="2147473857" r:id="rId39"/>
    <p:sldId id="256" r:id="rId40"/>
    <p:sldId id="258" r:id="rId41"/>
    <p:sldId id="257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147376324" r:id="rId52"/>
    <p:sldId id="2147376317" r:id="rId53"/>
    <p:sldId id="2147376325" r:id="rId54"/>
    <p:sldId id="2147376323" r:id="rId55"/>
    <p:sldId id="2147376315" r:id="rId56"/>
    <p:sldId id="2147376313" r:id="rId57"/>
    <p:sldId id="2147376326" r:id="rId58"/>
    <p:sldId id="2147473805" r:id="rId59"/>
    <p:sldId id="2147473871" r:id="rId60"/>
    <p:sldId id="2147473858" r:id="rId61"/>
    <p:sldId id="2147473859" r:id="rId62"/>
    <p:sldId id="2147473839" r:id="rId63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  <p:cmAuthor id="3" name="Danubia Nascimento Brandao" initials="DNB" lastIdx="2" clrIdx="2">
    <p:extLst>
      <p:ext uri="{19B8F6BF-5375-455C-9EA6-DF929625EA0E}">
        <p15:presenceInfo xmlns:p15="http://schemas.microsoft.com/office/powerpoint/2012/main" userId="S-1-5-21-3829931366-1461538500-2489753106-30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91325" autoAdjust="0"/>
  </p:normalViewPr>
  <p:slideViewPr>
    <p:cSldViewPr>
      <p:cViewPr varScale="1">
        <p:scale>
          <a:sx n="104" d="100"/>
          <a:sy n="104" d="100"/>
        </p:scale>
        <p:origin x="84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56"/>
    </p:cViewPr>
  </p:sorterViewPr>
  <p:notesViewPr>
    <p:cSldViewPr>
      <p:cViewPr varScale="1">
        <p:scale>
          <a:sx n="81" d="100"/>
          <a:sy n="81" d="100"/>
        </p:scale>
        <p:origin x="4014" y="102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Atendimento\13%20-%20Relacionamento%20com%20Clientes\01%20-%20Fechamento%20e%20indicadores\Conselheiros\Indicadores%20Conselheiro%20Gestor\2025\indicadores%20conselho%20gestor%20-%202025%20atualizado.xlsx" TargetMode="External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Centro%20de%20Comando%20Operacional\Lideran&#231;a\LIDERAN&#199;A%20ENFERMAGEM%20-%20SENIOR\dadoshigiene.xlsx" TargetMode="External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54916711445461E-3"/>
          <c:y val="0.38915470494417864"/>
          <c:w val="0.98602901665771092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6F8DB9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EB34-48EF-9DA3-4F2C5F08AA52}"/>
              </c:ext>
            </c:extLst>
          </c:dPt>
          <c:dPt>
            <c:idx val="1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B34-48EF-9DA3-4F2C5F08AA52}"/>
              </c:ext>
            </c:extLst>
          </c:dPt>
          <c:dPt>
            <c:idx val="2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EB34-48EF-9DA3-4F2C5F08AA52}"/>
              </c:ext>
            </c:extLst>
          </c:dPt>
          <c:dPt>
            <c:idx val="3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EB34-48EF-9DA3-4F2C5F08AA52}"/>
              </c:ext>
            </c:extLst>
          </c:dPt>
          <c:dPt>
            <c:idx val="4"/>
            <c:invertIfNegative val="0"/>
            <c:bubble3D val="0"/>
            <c:spPr>
              <a:solidFill>
                <a:srgbClr val="364D6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EB34-48EF-9DA3-4F2C5F08AA52}"/>
              </c:ext>
            </c:extLst>
          </c:dPt>
          <c:dPt>
            <c:idx val="13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EB34-48EF-9DA3-4F2C5F08AA52}"/>
              </c:ext>
            </c:extLst>
          </c:dPt>
          <c:dPt>
            <c:idx val="14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EB34-48EF-9DA3-4F2C5F08AA52}"/>
              </c:ext>
            </c:extLst>
          </c:dPt>
          <c:dPt>
            <c:idx val="15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EB34-48EF-9DA3-4F2C5F08AA52}"/>
              </c:ext>
            </c:extLst>
          </c:dPt>
          <c:dPt>
            <c:idx val="16"/>
            <c:invertIfNegative val="0"/>
            <c:bubble3D val="0"/>
            <c:spPr>
              <a:solidFill>
                <a:srgbClr val="9DB1C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EB34-48EF-9DA3-4F2C5F08AA52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B34-48EF-9DA3-4F2C5F08AA52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B34-48EF-9DA3-4F2C5F08AA52}"/>
                </c:ext>
              </c:extLst>
            </c:dLbl>
            <c:dLbl>
              <c:idx val="2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B34-48EF-9DA3-4F2C5F08AA52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B34-48EF-9DA3-4F2C5F08AA52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B34-48EF-9DA3-4F2C5F08AA52}"/>
                </c:ext>
              </c:extLst>
            </c:dLbl>
            <c:dLbl>
              <c:idx val="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EB34-48EF-9DA3-4F2C5F08AA52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EB34-48EF-9DA3-4F2C5F08AA52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EB34-48EF-9DA3-4F2C5F08AA52}"/>
                </c:ext>
              </c:extLst>
            </c:dLbl>
            <c:dLbl>
              <c:idx val="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EB34-48EF-9DA3-4F2C5F08AA52}"/>
                </c:ext>
              </c:extLst>
            </c:dLbl>
            <c:dLbl>
              <c:idx val="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EB34-48EF-9DA3-4F2C5F08AA52}"/>
                </c:ext>
              </c:extLst>
            </c:dLbl>
            <c:dLbl>
              <c:idx val="1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EB34-48EF-9DA3-4F2C5F08AA52}"/>
                </c:ext>
              </c:extLst>
            </c:dLbl>
            <c:dLbl>
              <c:idx val="1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EB34-48EF-9DA3-4F2C5F08AA52}"/>
                </c:ext>
              </c:extLst>
            </c:dLbl>
            <c:dLbl>
              <c:idx val="1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EB34-48EF-9DA3-4F2C5F08AA52}"/>
                </c:ext>
              </c:extLst>
            </c:dLbl>
            <c:dLbl>
              <c:idx val="1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EB34-48EF-9DA3-4F2C5F08AA52}"/>
                </c:ext>
              </c:extLst>
            </c:dLbl>
            <c:dLbl>
              <c:idx val="1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EB34-48EF-9DA3-4F2C5F08AA52}"/>
                </c:ext>
              </c:extLst>
            </c:dLbl>
            <c:dLbl>
              <c:idx val="1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B34-48EF-9DA3-4F2C5F08AA52}"/>
                </c:ext>
              </c:extLst>
            </c:dLbl>
            <c:dLbl>
              <c:idx val="1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EB34-48EF-9DA3-4F2C5F08AA5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Sheet1!$A$1:$Q$1</c:f>
              <c:numCache>
                <c:formatCode>General</c:formatCode>
                <c:ptCount val="17"/>
                <c:pt idx="0">
                  <c:v>26.998687</c:v>
                </c:pt>
                <c:pt idx="1">
                  <c:v>26.998687</c:v>
                </c:pt>
                <c:pt idx="2">
                  <c:v>28.448314</c:v>
                </c:pt>
                <c:pt idx="3">
                  <c:v>28.348621000000001</c:v>
                </c:pt>
                <c:pt idx="4">
                  <c:v>28.348621000000001</c:v>
                </c:pt>
                <c:pt idx="5">
                  <c:v>28.348621000000001</c:v>
                </c:pt>
                <c:pt idx="6">
                  <c:v>28.348621000000001</c:v>
                </c:pt>
                <c:pt idx="7">
                  <c:v>28.348621000000001</c:v>
                </c:pt>
                <c:pt idx="8">
                  <c:v>28.348621000000001</c:v>
                </c:pt>
                <c:pt idx="9">
                  <c:v>28.348621000000001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  <c:pt idx="13">
                  <c:v>28.348621000000001</c:v>
                </c:pt>
                <c:pt idx="14">
                  <c:v>28.348621000000001</c:v>
                </c:pt>
                <c:pt idx="15">
                  <c:v>28.348621000000001</c:v>
                </c:pt>
                <c:pt idx="16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B34-48EF-9DA3-4F2C5F08A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15032880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EB34-48EF-9DA3-4F2C5F08AA5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EB34-48EF-9DA3-4F2C5F08AA5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EB34-48EF-9DA3-4F2C5F08AA5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EB34-48EF-9DA3-4F2C5F08AA5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EB34-48EF-9DA3-4F2C5F08AA5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EB34-48EF-9DA3-4F2C5F08AA52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EB34-48EF-9DA3-4F2C5F08AA52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EB34-48EF-9DA3-4F2C5F08AA52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EB34-48EF-9DA3-4F2C5F08AA52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EB34-48EF-9DA3-4F2C5F08AA52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EB34-48EF-9DA3-4F2C5F08AA52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EB34-48EF-9DA3-4F2C5F08AA52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EB34-48EF-9DA3-4F2C5F08AA52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EB34-48EF-9DA3-4F2C5F08AA52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EB34-48EF-9DA3-4F2C5F08AA52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EB34-48EF-9DA3-4F2C5F08AA52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EB34-48EF-9DA3-4F2C5F08AA52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EB34-48EF-9DA3-4F2C5F08AA52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EB34-48EF-9DA3-4F2C5F08AA52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EB34-48EF-9DA3-4F2C5F08AA52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EB34-48EF-9DA3-4F2C5F08AA52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EB34-48EF-9DA3-4F2C5F08AA52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EB34-48EF-9DA3-4F2C5F08AA52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EB34-48EF-9DA3-4F2C5F08AA52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EB34-48EF-9DA3-4F2C5F08AA52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EB34-48EF-9DA3-4F2C5F08AA52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EB34-48EF-9DA3-4F2C5F08AA52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EB34-48EF-9DA3-4F2C5F08AA52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D-EB34-48EF-9DA3-4F2C5F08AA52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EB34-48EF-9DA3-4F2C5F08AA52}"/>
                </c:ext>
              </c:extLst>
            </c:dLbl>
            <c:dLbl>
              <c:idx val="1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EB34-48EF-9DA3-4F2C5F08AA52}"/>
                </c:ext>
              </c:extLst>
            </c:dLbl>
            <c:dLbl>
              <c:idx val="1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EB34-48EF-9DA3-4F2C5F08AA52}"/>
                </c:ext>
              </c:extLst>
            </c:dLbl>
            <c:dLbl>
              <c:idx val="1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EB34-48EF-9DA3-4F2C5F08AA52}"/>
                </c:ext>
              </c:extLst>
            </c:dLbl>
            <c:dLbl>
              <c:idx val="1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EB34-48EF-9DA3-4F2C5F08AA5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Sheet1!$A$2:$Q$2</c:f>
              <c:numCache>
                <c:formatCode>General</c:formatCode>
                <c:ptCount val="17"/>
                <c:pt idx="0">
                  <c:v>30.123374330000001</c:v>
                </c:pt>
                <c:pt idx="1">
                  <c:v>28.842719640000002</c:v>
                </c:pt>
                <c:pt idx="2">
                  <c:v>31.013071730000004</c:v>
                </c:pt>
                <c:pt idx="3">
                  <c:v>31.519320349999997</c:v>
                </c:pt>
                <c:pt idx="4">
                  <c:v>29.457098679999994</c:v>
                </c:pt>
                <c:pt idx="5">
                  <c:v>29.412724849999996</c:v>
                </c:pt>
                <c:pt idx="6">
                  <c:v>31.237583749999995</c:v>
                </c:pt>
                <c:pt idx="7">
                  <c:v>30.197426360000001</c:v>
                </c:pt>
                <c:pt idx="8">
                  <c:v>31.591229220000002</c:v>
                </c:pt>
                <c:pt idx="9">
                  <c:v>30.285178299999998</c:v>
                </c:pt>
                <c:pt idx="10">
                  <c:v>30.811188379999997</c:v>
                </c:pt>
                <c:pt idx="11">
                  <c:v>29.458871519999999</c:v>
                </c:pt>
                <c:pt idx="12">
                  <c:v>30.597308829999996</c:v>
                </c:pt>
                <c:pt idx="13">
                  <c:v>31.606713018965173</c:v>
                </c:pt>
                <c:pt idx="14">
                  <c:v>31.103826460389069</c:v>
                </c:pt>
                <c:pt idx="15">
                  <c:v>31.101987260389066</c:v>
                </c:pt>
                <c:pt idx="16">
                  <c:v>31.448837660389067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EB34-48EF-9DA3-4F2C5F08A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5032880"/>
        <c:axId val="1"/>
      </c:lineChart>
      <c:catAx>
        <c:axId val="17150328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1.606713018965173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715032880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8845638382054974E-2"/>
          <c:y val="0.16858203632537985"/>
          <c:w val="0.83030666706201539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Agosto!$C$123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Agosto!$A$124:$A$130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Agosto!$C$124:$C$130</c:f>
              <c:numCache>
                <c:formatCode>0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7</c:v>
                </c:pt>
                <c:pt idx="3">
                  <c:v>13</c:v>
                </c:pt>
                <c:pt idx="4">
                  <c:v>13</c:v>
                </c:pt>
                <c:pt idx="5">
                  <c:v>7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2A-4740-9B4E-AA90B9901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2A-4740-9B4E-AA90B990109E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Agosto!$A$124:$A$130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Agosto!$B$124:$B$130</c:f>
              <c:numCache>
                <c:formatCode>[$-F400]h:mm:ss\ AM/PM</c:formatCode>
                <c:ptCount val="7"/>
                <c:pt idx="0">
                  <c:v>7.5810185185185399E-3</c:v>
                </c:pt>
                <c:pt idx="1">
                  <c:v>9.432870370370397E-3</c:v>
                </c:pt>
                <c:pt idx="2">
                  <c:v>6.7460317460317698E-3</c:v>
                </c:pt>
                <c:pt idx="3">
                  <c:v>7.0512820512820523E-3</c:v>
                </c:pt>
                <c:pt idx="4">
                  <c:v>2.2222222222222202E-2</c:v>
                </c:pt>
                <c:pt idx="5">
                  <c:v>7.0436507936508085E-3</c:v>
                </c:pt>
                <c:pt idx="6">
                  <c:v>3.1874999999999994E-2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2A-4740-9B4E-AA90B9901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4506168487146495E-2"/>
          <c:y val="0.18517770129357028"/>
          <c:w val="0.93833355402981544"/>
          <c:h val="0.5913170986757661"/>
        </c:manualLayout>
      </c:layout>
      <c:lineChart>
        <c:grouping val="standard"/>
        <c:varyColors val="0"/>
        <c:ser>
          <c:idx val="0"/>
          <c:order val="0"/>
          <c:tx>
            <c:strRef>
              <c:f>Agosto!$E$84</c:f>
              <c:strCache>
                <c:ptCount val="1"/>
                <c:pt idx="0">
                  <c:v>Acionamentos por mês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Agosto!$D$85:$D$96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Agosto!$E$85:$E$96</c:f>
              <c:numCache>
                <c:formatCode>General</c:formatCode>
                <c:ptCount val="12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  <c:pt idx="5">
                  <c:v>70</c:v>
                </c:pt>
                <c:pt idx="6">
                  <c:v>82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D7-478A-97E9-76C2A3A27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3828144"/>
        <c:axId val="1879336607"/>
      </c:lineChart>
      <c:catAx>
        <c:axId val="100382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9336607"/>
        <c:crosses val="autoZero"/>
        <c:auto val="1"/>
        <c:lblAlgn val="ctr"/>
        <c:lblOffset val="100"/>
        <c:noMultiLvlLbl val="0"/>
      </c:catAx>
      <c:valAx>
        <c:axId val="1879336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382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pivotSource>
    <c:name>[indicadores conselho gestor - 2025 atualizado.xlsx]Agosto!Tabela dinâmica17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/>
              <a:t>Principais Motivos -</a:t>
            </a:r>
            <a:r>
              <a:rPr lang="pt-BR" baseline="0"/>
              <a:t> Agosto</a:t>
            </a:r>
            <a:r>
              <a:rPr lang="pt-BR"/>
              <a:t> 2025</a:t>
            </a:r>
          </a:p>
        </c:rich>
      </c:tx>
      <c:layout>
        <c:manualLayout>
          <c:xMode val="edge"/>
          <c:yMode val="edge"/>
          <c:x val="0.33517889515497268"/>
          <c:y val="3.627941433662154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042442952413474"/>
          <c:y val="0.14232131753628816"/>
          <c:w val="0.64843090889460264"/>
          <c:h val="0.835804200542011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Agosto!$B$102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Agosto!$A$103:$A$108</c:f>
              <c:strCache>
                <c:ptCount val="5"/>
                <c:pt idx="0">
                  <c:v>Informações sobre Pacientes</c:v>
                </c:pt>
                <c:pt idx="1">
                  <c:v>Solicitação de Leito</c:v>
                </c:pt>
                <c:pt idx="2">
                  <c:v>Solicitação de cirurgia</c:v>
                </c:pt>
                <c:pt idx="3">
                  <c:v>Transferência via CROSS</c:v>
                </c:pt>
                <c:pt idx="4">
                  <c:v>Agendamento de Consulta</c:v>
                </c:pt>
              </c:strCache>
            </c:strRef>
          </c:cat>
          <c:val>
            <c:numRef>
              <c:f>Agosto!$B$103:$B$108</c:f>
              <c:numCache>
                <c:formatCode>General</c:formatCode>
                <c:ptCount val="5"/>
                <c:pt idx="0">
                  <c:v>49</c:v>
                </c:pt>
                <c:pt idx="1">
                  <c:v>7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B-4975-9D5A-0D28B03B57F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5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pivotSource>
    <c:name>[indicadores conselho gestor - 2025 atualizado.xlsx]Julho!Tabela dinâmica36</c:name>
    <c:fmtId val="28"/>
  </c:pivotSource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22144775220578941"/>
          <c:y val="2.3835582099117982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fld id="{ECA1BDEA-8BA1-4EE6-A7EE-C4DD9C1FF29E}" type="VALUE">
                  <a:rPr lang="en-US"/>
                  <a:pPr>
                    <a:defRPr sz="1400" b="1">
                      <a:solidFill>
                        <a:schemeClr val="bg1"/>
                      </a:solidFill>
                    </a:defRPr>
                  </a:pPr>
                  <a:t>[VALOR]</a:t>
                </a:fld>
                <a:endParaRPr lang="en-US"/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0"/>
            </c:ext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82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82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74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74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400" b="1">
                  <a:solidFill>
                    <a:schemeClr val="bg1"/>
                  </a:solidFill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0"/>
              <c:y val="2.8717957994898607E-2"/>
            </c:manualLayout>
          </c:layout>
          <c:tx>
            <c:rich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74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r>
                  <a:rPr lang="en-US"/>
                  <a:t>100%</a:t>
                </a:r>
              </a:p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rich>
          </c:tx>
          <c:spPr>
            <a:noFill/>
            <a:ln>
              <a:noFill/>
            </a:ln>
            <a:effectLst/>
          </c:sp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howDataLabelsRange val="0"/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26282372030884427"/>
          <c:y val="0.12487046230420749"/>
          <c:w val="0.47288151032897585"/>
          <c:h val="0.82337066775551548"/>
        </c:manualLayout>
      </c:layout>
      <c:doughnutChart>
        <c:varyColors val="1"/>
        <c:ser>
          <c:idx val="0"/>
          <c:order val="0"/>
          <c:tx>
            <c:strRef>
              <c:f>Julho!$I$102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87179579948986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74</a:t>
                    </a:r>
                  </a:p>
                  <a:p>
                    <a:r>
                      <a:rPr lang="en-US"/>
                      <a:t>100%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371-406F-A98A-EB3267707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Julho!$H$103:$H$104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Julho!$I$103:$I$104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71-406F-A98A-EB3267707F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8846873885464575"/>
          <c:y val="0.47590626134635527"/>
          <c:w val="0.18078161219096034"/>
          <c:h val="7.9161745741730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/>
              <a:t>Tempo médio de higienização </a:t>
            </a:r>
            <a:endParaRPr lang="pt-BR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6107222222222221E-2"/>
          <c:y val="0.19858055555555537"/>
          <c:w val="0.96573824336760961"/>
          <c:h val="0.5689673733872475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Planilha1!$C$2</c:f>
              <c:strCache>
                <c:ptCount val="1"/>
                <c:pt idx="0">
                  <c:v>Tempo médio de duração </c:v>
                </c:pt>
              </c:strCache>
            </c:strRef>
          </c:tx>
          <c:spPr>
            <a:gradFill flip="none" rotWithShape="1">
              <a:gsLst>
                <a:gs pos="0">
                  <a:srgbClr val="008080">
                    <a:shade val="30000"/>
                    <a:satMod val="115000"/>
                  </a:srgbClr>
                </a:gs>
                <a:gs pos="50000">
                  <a:srgbClr val="008080">
                    <a:shade val="67500"/>
                    <a:satMod val="115000"/>
                  </a:srgbClr>
                </a:gs>
                <a:gs pos="100000">
                  <a:srgbClr val="00808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B06-4A09-A5B2-4A8B8589FD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Planilha1!$A$3:$A$8</c:f>
              <c:strCache>
                <c:ptCount val="6"/>
                <c:pt idx="0">
                  <c:v>mar</c:v>
                </c:pt>
                <c:pt idx="1">
                  <c:v>abr</c:v>
                </c:pt>
                <c:pt idx="2">
                  <c:v>mai</c:v>
                </c:pt>
                <c:pt idx="3">
                  <c:v>jun</c:v>
                </c:pt>
                <c:pt idx="4">
                  <c:v>jul</c:v>
                </c:pt>
                <c:pt idx="5">
                  <c:v>ago</c:v>
                </c:pt>
              </c:strCache>
            </c:strRef>
          </c:cat>
          <c:val>
            <c:numRef>
              <c:f>Planilha1!$C$3:$C$8</c:f>
              <c:numCache>
                <c:formatCode>h:mm:ss</c:formatCode>
                <c:ptCount val="6"/>
                <c:pt idx="0">
                  <c:v>1.0081018518518519E-2</c:v>
                </c:pt>
                <c:pt idx="1">
                  <c:v>9.6296296296296303E-3</c:v>
                </c:pt>
                <c:pt idx="2">
                  <c:v>9.3749999999999997E-3</c:v>
                </c:pt>
                <c:pt idx="3">
                  <c:v>9.2129629629629627E-3</c:v>
                </c:pt>
                <c:pt idx="4">
                  <c:v>8.0787037037037043E-3</c:v>
                </c:pt>
                <c:pt idx="5">
                  <c:v>8.0208333333333329E-3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06-4A09-A5B2-4A8B8589FD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03812480"/>
        <c:axId val="103875712"/>
      </c:barChart>
      <c:catAx>
        <c:axId val="10381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3875712"/>
        <c:crosses val="autoZero"/>
        <c:auto val="1"/>
        <c:lblAlgn val="ctr"/>
        <c:lblOffset val="100"/>
        <c:noMultiLvlLbl val="1"/>
      </c:catAx>
      <c:valAx>
        <c:axId val="103875712"/>
        <c:scaling>
          <c:orientation val="minMax"/>
          <c:min val="0"/>
        </c:scaling>
        <c:delete val="1"/>
        <c:axPos val="l"/>
        <c:numFmt formatCode="h:mm:ss" sourceLinked="1"/>
        <c:majorTickMark val="out"/>
        <c:minorTickMark val="none"/>
        <c:tickLblPos val="nextTo"/>
        <c:crossAx val="103812480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rgbClr val="E7E6E6">
          <a:lumMod val="90000"/>
        </a:srgbClr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714438932832823E-3"/>
          <c:y val="0.27047619047619048"/>
          <c:w val="0.9860571122134334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2FA-45EE-B3E9-78D294C27984}"/>
              </c:ext>
            </c:extLst>
          </c:dPt>
          <c:dPt>
            <c:idx val="1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2FA-45EE-B3E9-78D294C27984}"/>
              </c:ext>
            </c:extLst>
          </c:dPt>
          <c:dPt>
            <c:idx val="2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72FA-45EE-B3E9-78D294C27984}"/>
              </c:ext>
            </c:extLst>
          </c:dPt>
          <c:dPt>
            <c:idx val="3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2FA-45EE-B3E9-78D294C27984}"/>
              </c:ext>
            </c:extLst>
          </c:dPt>
          <c:dPt>
            <c:idx val="4"/>
            <c:invertIfNegative val="0"/>
            <c:bubble3D val="0"/>
            <c:spPr>
              <a:solidFill>
                <a:srgbClr val="9696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72FA-45EE-B3E9-78D294C27984}"/>
              </c:ext>
            </c:extLst>
          </c:dPt>
          <c:dPt>
            <c:idx val="13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72FA-45EE-B3E9-78D294C27984}"/>
              </c:ext>
            </c:extLst>
          </c:dPt>
          <c:dPt>
            <c:idx val="14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72FA-45EE-B3E9-78D294C27984}"/>
              </c:ext>
            </c:extLst>
          </c:dPt>
          <c:dPt>
            <c:idx val="15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72FA-45EE-B3E9-78D294C27984}"/>
              </c:ext>
            </c:extLst>
          </c:dPt>
          <c:dPt>
            <c:idx val="16"/>
            <c:invertIfNegative val="0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72FA-45EE-B3E9-78D294C27984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2FA-45EE-B3E9-78D294C27984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2FA-45EE-B3E9-78D294C27984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2FA-45EE-B3E9-78D294C27984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2FA-45EE-B3E9-78D294C27984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2FA-45EE-B3E9-78D294C27984}"/>
                </c:ext>
              </c:extLst>
            </c:dLbl>
            <c:dLbl>
              <c:idx val="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72FA-45EE-B3E9-78D294C27984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72FA-45EE-B3E9-78D294C27984}"/>
                </c:ext>
              </c:extLst>
            </c:dLbl>
            <c:dLbl>
              <c:idx val="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72FA-45EE-B3E9-78D294C27984}"/>
                </c:ext>
              </c:extLst>
            </c:dLbl>
            <c:dLbl>
              <c:idx val="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72FA-45EE-B3E9-78D294C2798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Sheet1!$A$1:$Q$1</c:f>
              <c:numCache>
                <c:formatCode>General</c:formatCode>
                <c:ptCount val="17"/>
                <c:pt idx="0">
                  <c:v>20.9468139400003</c:v>
                </c:pt>
                <c:pt idx="1">
                  <c:v>22.0016476400003</c:v>
                </c:pt>
                <c:pt idx="2">
                  <c:v>21.588099220000302</c:v>
                </c:pt>
                <c:pt idx="3">
                  <c:v>18.15606893</c:v>
                </c:pt>
                <c:pt idx="4">
                  <c:v>11.7</c:v>
                </c:pt>
                <c:pt idx="5">
                  <c:v>11.7620454</c:v>
                </c:pt>
                <c:pt idx="6">
                  <c:v>12.36141716</c:v>
                </c:pt>
                <c:pt idx="7">
                  <c:v>10.4627929</c:v>
                </c:pt>
                <c:pt idx="8">
                  <c:v>10.301940099999999</c:v>
                </c:pt>
                <c:pt idx="9">
                  <c:v>9.351561450000009</c:v>
                </c:pt>
                <c:pt idx="10">
                  <c:v>8.0731828000000103</c:v>
                </c:pt>
                <c:pt idx="11">
                  <c:v>7.6171828000000099</c:v>
                </c:pt>
                <c:pt idx="12">
                  <c:v>6.856182799999992</c:v>
                </c:pt>
                <c:pt idx="13">
                  <c:v>6.1083538129969668</c:v>
                </c:pt>
                <c:pt idx="14">
                  <c:v>5.1119147491380232</c:v>
                </c:pt>
                <c:pt idx="15">
                  <c:v>-4.8889625000813339</c:v>
                </c:pt>
                <c:pt idx="16">
                  <c:v>-14.610749597165739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2FA-45EE-B3E9-78D294C27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00600735"/>
        <c:axId val="1"/>
      </c:barChart>
      <c:catAx>
        <c:axId val="90060073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-14.610749597165739"/>
        </c:scaling>
        <c:delete val="1"/>
        <c:axPos val="r"/>
        <c:numFmt formatCode="General" sourceLinked="1"/>
        <c:majorTickMark val="out"/>
        <c:minorTickMark val="none"/>
        <c:tickLblPos val="nextTo"/>
        <c:crossAx val="900600735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6364-484F-8C65-DEE6BDF5EC2C}"/>
              </c:ext>
            </c:extLst>
          </c:dPt>
          <c:dLbls>
            <c:dLbl>
              <c:idx val="0"/>
              <c:layout>
                <c:manualLayout>
                  <c:x val="0"/>
                  <c:y val="-4.2016806722689074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364-484F-8C65-DEE6BDF5EC2C}"/>
                </c:ext>
              </c:extLst>
            </c:dLbl>
            <c:dLbl>
              <c:idx val="2"/>
              <c:layout>
                <c:manualLayout>
                  <c:x val="0"/>
                  <c:y val="-4.2016806722689074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364-484F-8C65-DEE6BDF5EC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6.1878029999999994E-2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64-484F-8C65-DEE6BDF5EC2C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6364-484F-8C65-DEE6BDF5EC2C}"/>
              </c:ext>
            </c:extLst>
          </c:dPt>
          <c:dLbls>
            <c:dLbl>
              <c:idx val="1"/>
              <c:layout>
                <c:manualLayout>
                  <c:x val="0"/>
                  <c:y val="-4.2016806722689074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364-484F-8C65-DEE6BDF5EC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-5.5630680000000009E-2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64-484F-8C65-DEE6BDF5E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22598783"/>
        <c:axId val="1"/>
      </c:barChart>
      <c:catAx>
        <c:axId val="9225987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41049903"/>
          <c:min val="-5.5630680000000009E-2"/>
        </c:scaling>
        <c:delete val="1"/>
        <c:axPos val="l"/>
        <c:numFmt formatCode="General" sourceLinked="1"/>
        <c:majorTickMark val="out"/>
        <c:minorTickMark val="none"/>
        <c:tickLblPos val="nextTo"/>
        <c:crossAx val="92259878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F0-4639-8E61-792F35D45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50141807"/>
        <c:axId val="1"/>
      </c:barChart>
      <c:catAx>
        <c:axId val="205014180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5014180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55414012738854"/>
          <c:y val="0.17427385892116182"/>
          <c:w val="0.78152866242038221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F31B-4C75-9403-5077873DA95B}"/>
              </c:ext>
            </c:extLst>
          </c:dPt>
          <c:dLbls>
            <c:dLbl>
              <c:idx val="0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31B-4C75-9403-5077873DA95B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31B-4C75-9403-5077873DA9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215.98949599999997</c:v>
                </c:pt>
                <c:pt idx="1">
                  <c:v>0.47983841999999993</c:v>
                </c:pt>
                <c:pt idx="2">
                  <c:v>226.78897082594489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1B-4C75-9403-5077873DA95B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F31B-4C75-9403-5077873DA95B}"/>
              </c:ext>
            </c:extLst>
          </c:dPt>
          <c:dLbls>
            <c:dLbl>
              <c:idx val="1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31B-4C75-9403-5077873DA9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-0.41197809000000002</c:v>
                </c:pt>
                <c:pt idx="1">
                  <c:v>226.78896800000004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1B-4C75-9403-5077873DA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92636336"/>
        <c:axId val="1"/>
      </c:barChart>
      <c:catAx>
        <c:axId val="11926363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27.26880642000003"/>
          <c:min val="-0.41197809000000002"/>
        </c:scaling>
        <c:delete val="1"/>
        <c:axPos val="l"/>
        <c:numFmt formatCode="General" sourceLinked="1"/>
        <c:majorTickMark val="out"/>
        <c:minorTickMark val="none"/>
        <c:tickLblPos val="nextTo"/>
        <c:crossAx val="11926363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6-433B-BBFE-E1CA8C9DD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2415695"/>
        <c:axId val="1"/>
      </c:barChart>
      <c:catAx>
        <c:axId val="123241569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3241569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90E-499B-AD99-692E50913BB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90E-499B-AD99-692E50913BB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90E-499B-AD99-692E50913BB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90E-499B-AD99-692E50913BB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90E-499B-AD99-692E50913BB8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090E-499B-AD99-692E50913BB8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90E-499B-AD99-692E50913BB8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090E-499B-AD99-692E50913BB8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90E-499B-AD99-692E50913BB8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090E-499B-AD99-692E50913BB8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090E-499B-AD99-692E50913BB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090E-499B-AD99-692E50913BB8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90E-499B-AD99-692E50913BB8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90E-499B-AD99-692E50913BB8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90E-499B-AD99-692E50913BB8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90E-499B-AD99-692E50913BB8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90E-499B-AD99-692E50913BB8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90E-499B-AD99-692E50913BB8}"/>
                </c:ext>
              </c:extLst>
            </c:dLbl>
            <c:dLbl>
              <c:idx val="6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90E-499B-AD99-692E50913BB8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90E-499B-AD99-692E50913BB8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90E-499B-AD99-692E50913BB8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90E-499B-AD99-692E50913BB8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90E-499B-AD99-692E50913BB8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90E-499B-AD99-692E50913BB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90E-499B-AD99-692E50913BB8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090E-499B-AD99-692E50913BB8}"/>
              </c:ext>
            </c:extLst>
          </c:dPt>
          <c:dPt>
            <c:idx val="1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090E-499B-AD99-692E50913BB8}"/>
              </c:ext>
            </c:extLst>
          </c:dPt>
          <c:dPt>
            <c:idx val="2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090E-499B-AD99-692E50913BB8}"/>
              </c:ext>
            </c:extLst>
          </c:dPt>
          <c:dPt>
            <c:idx val="3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090E-499B-AD99-692E50913BB8}"/>
              </c:ext>
            </c:extLst>
          </c:dPt>
          <c:dPt>
            <c:idx val="4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090E-499B-AD99-692E50913BB8}"/>
              </c:ext>
            </c:extLst>
          </c:dPt>
          <c:dPt>
            <c:idx val="5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090E-499B-AD99-692E50913BB8}"/>
              </c:ext>
            </c:extLst>
          </c:dPt>
          <c:dPt>
            <c:idx val="6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090E-499B-AD99-692E50913BB8}"/>
              </c:ext>
            </c:extLst>
          </c:dPt>
          <c:dPt>
            <c:idx val="7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090E-499B-AD99-692E50913BB8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090E-499B-AD99-692E50913BB8}"/>
                </c:ext>
              </c:extLst>
            </c:dLbl>
            <c:dLbl>
              <c:idx val="1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090E-499B-AD99-692E50913BB8}"/>
                </c:ext>
              </c:extLst>
            </c:dLbl>
            <c:dLbl>
              <c:idx val="2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090E-499B-AD99-692E50913BB8}"/>
                </c:ext>
              </c:extLst>
            </c:dLbl>
            <c:dLbl>
              <c:idx val="3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090E-499B-AD99-692E50913BB8}"/>
                </c:ext>
              </c:extLst>
            </c:dLbl>
            <c:dLbl>
              <c:idx val="4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090E-499B-AD99-692E50913BB8}"/>
                </c:ext>
              </c:extLst>
            </c:dLbl>
            <c:dLbl>
              <c:idx val="5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090E-499B-AD99-692E50913BB8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090E-499B-AD99-692E50913BB8}"/>
                </c:ext>
              </c:extLst>
            </c:dLbl>
            <c:dLbl>
              <c:idx val="7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090E-499B-AD99-692E50913BB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  <c:pt idx="1">
                  <c:v>13.08864</c:v>
                </c:pt>
                <c:pt idx="2">
                  <c:v>20.791630000000001</c:v>
                </c:pt>
                <c:pt idx="3">
                  <c:v>8.4558900000000001</c:v>
                </c:pt>
                <c:pt idx="4">
                  <c:v>6.19496</c:v>
                </c:pt>
                <c:pt idx="5">
                  <c:v>34.110990000000001</c:v>
                </c:pt>
                <c:pt idx="6">
                  <c:v>40.425050000000006</c:v>
                </c:pt>
                <c:pt idx="7">
                  <c:v>5.3606499999999997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090E-499B-AD99-692E50913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2641519"/>
        <c:axId val="1"/>
      </c:lineChart>
      <c:catAx>
        <c:axId val="92264151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22641519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6222254202051615E-2"/>
          <c:y val="0.22546201887962042"/>
          <c:w val="0.84711939445872664"/>
          <c:h val="0.52442011151708756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Dados'!$FB$17:$FM$17</c:f>
              <c:numCache>
                <c:formatCode>0.00</c:formatCode>
                <c:ptCount val="12"/>
                <c:pt idx="0">
                  <c:v>1.9232944903269602</c:v>
                </c:pt>
                <c:pt idx="1">
                  <c:v>1.8202656239466055</c:v>
                </c:pt>
                <c:pt idx="2">
                  <c:v>1.6761649346295675</c:v>
                </c:pt>
                <c:pt idx="3">
                  <c:v>1.9796822089085702</c:v>
                </c:pt>
                <c:pt idx="4">
                  <c:v>1.7294056609211967</c:v>
                </c:pt>
                <c:pt idx="5">
                  <c:v>1.9973368841544608</c:v>
                </c:pt>
                <c:pt idx="6">
                  <c:v>2.4759284731774418</c:v>
                </c:pt>
                <c:pt idx="7">
                  <c:v>1.8038912511274319</c:v>
                </c:pt>
                <c:pt idx="8" formatCode="0.00%">
                  <c:v>0</c:v>
                </c:pt>
                <c:pt idx="9" formatCode="0.00%">
                  <c:v>0</c:v>
                </c:pt>
                <c:pt idx="10" formatCode="0.00%">
                  <c:v>0</c:v>
                </c:pt>
                <c:pt idx="11" formatCode="0.00%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25-4E8F-B941-9D026D20D482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25-4E8F-B941-9D026D20D482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25-4E8F-B941-9D026D20D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Dados'!$FB$16:$FM$16</c:f>
              <c:numCache>
                <c:formatCode>0.00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E25-4E8F-B941-9D026D20D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368330240"/>
        <c:crosses val="autoZero"/>
        <c:crossBetween val="between"/>
        <c:majorUnit val="1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595749549733461"/>
          <c:y val="0.91519516235313048"/>
          <c:w val="0.53798026359116735"/>
          <c:h val="7.0612777777777774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/>
              <a:t>Comparativo SLA</a:t>
            </a:r>
          </a:p>
          <a:p>
            <a:pPr>
              <a:defRPr sz="1800"/>
            </a:pPr>
            <a:endParaRPr lang="pt-BR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010020384665334"/>
          <c:y val="0.21647980338294942"/>
          <c:w val="0.87683420270662116"/>
          <c:h val="0.51952159665934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Agosto!$B$133</c:f>
              <c:strCache>
                <c:ptCount val="1"/>
                <c:pt idx="0">
                  <c:v>Julho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Agosto!$A$134:$A$136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Agosto!$B$134:$B$136</c:f>
              <c:numCache>
                <c:formatCode>h:mm:ss</c:formatCode>
                <c:ptCount val="3"/>
                <c:pt idx="0">
                  <c:v>5.74712643678161E-3</c:v>
                </c:pt>
                <c:pt idx="1">
                  <c:v>1.5222953216374274E-2</c:v>
                </c:pt>
                <c:pt idx="2">
                  <c:v>1.3981481481481484E-2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A-432F-B8D7-C008CFAD5771}"/>
            </c:ext>
          </c:extLst>
        </c:ser>
        <c:ser>
          <c:idx val="1"/>
          <c:order val="1"/>
          <c:tx>
            <c:strRef>
              <c:f>Agosto!$C$133</c:f>
              <c:strCache>
                <c:ptCount val="1"/>
                <c:pt idx="0">
                  <c:v> Agosto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Agosto!$A$134:$A$136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Agosto!$C$134:$C$136</c:f>
              <c:numCache>
                <c:formatCode>h:mm:ss</c:formatCode>
                <c:ptCount val="3"/>
                <c:pt idx="0">
                  <c:v>9.457671957671953E-3</c:v>
                </c:pt>
                <c:pt idx="1">
                  <c:v>8.7239583333333336E-3</c:v>
                </c:pt>
                <c:pt idx="2">
                  <c:v>2.4867724867724896E-2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A-432F-B8D7-C008CFAD57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5.000000000000001E-2"/>
          <c:min val="0"/>
        </c:scaling>
        <c:delete val="0"/>
        <c:axPos val="l"/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369804653021165E-2"/>
          <c:y val="0.24738073684864786"/>
          <c:w val="0.12055801323086118"/>
          <c:h val="0.2855391812183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A3E8254-B588-4023-BA55-6E053DBA7A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51DE682-E271-4C6F-BDAC-B7650E88AE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7DF86-2309-4EF1-BD10-BA388807B5BC}" type="datetimeFigureOut">
              <a:rPr lang="pt-BR" smtClean="0"/>
              <a:t>01/10/2025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AD37F04-08FF-4B5E-8B35-02132058EA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1D6CA1-6D0D-4AFD-BDCD-4FB29C1F0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930EE-E570-4E86-867C-42C60178D0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396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01/10/2025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70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3008-DD69-5073-8E8A-D7B9FD058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5A78E-AF42-E3A8-1ACB-AD6B02C94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FD279-189C-4A2E-45D7-6B4D5389C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7DEA6-C955-ADE0-C1D9-F107C67F3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61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9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74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96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813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Marcapassos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99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658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660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01/10/2025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83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9" Type="http://schemas.openxmlformats.org/officeDocument/2006/relationships/tags" Target="../tags/tag38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42" Type="http://schemas.openxmlformats.org/officeDocument/2006/relationships/slideLayout" Target="../slideLayouts/slideLayout1.xml"/><Relationship Id="rId47" Type="http://schemas.microsoft.com/office/2007/relationships/hdphoto" Target="../media/hdphoto2.wdp"/><Relationship Id="rId50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8.%2025\08.%2025%20-%20Relat&#243;rio%20Financeiro%20(HMMD).xlsx!Tabelas!L2C3:L26C23" TargetMode="Externa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9" Type="http://schemas.openxmlformats.org/officeDocument/2006/relationships/tags" Target="../tags/tag28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40" Type="http://schemas.openxmlformats.org/officeDocument/2006/relationships/tags" Target="../tags/tag39.xml"/><Relationship Id="rId45" Type="http://schemas.openxmlformats.org/officeDocument/2006/relationships/image" Target="../media/image52.emf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chart" Target="../charts/chart2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4" Type="http://schemas.openxmlformats.org/officeDocument/2006/relationships/oleObject" Target="../embeddings/oleObject1.bin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notesSlide" Target="../notesSlides/notesSlide7.xml"/><Relationship Id="rId48" Type="http://schemas.openxmlformats.org/officeDocument/2006/relationships/chart" Target="../charts/chart1.xml"/><Relationship Id="rId8" Type="http://schemas.openxmlformats.org/officeDocument/2006/relationships/tags" Target="../tags/tag7.xml"/><Relationship Id="rId51" Type="http://schemas.openxmlformats.org/officeDocument/2006/relationships/image" Target="../media/image53.emf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image" Target="../media/image5.png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8.%2025\08.%2025%20-%20Relat&#243;rio%20Financeiro%20(HMMD).xlsx!P&amp;L%20HMMD!L3C3:L56C65" TargetMode="Externa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65.xml"/><Relationship Id="rId21" Type="http://schemas.openxmlformats.org/officeDocument/2006/relationships/tags" Target="../tags/tag60.xml"/><Relationship Id="rId42" Type="http://schemas.openxmlformats.org/officeDocument/2006/relationships/tags" Target="../tags/tag81.xml"/><Relationship Id="rId47" Type="http://schemas.openxmlformats.org/officeDocument/2006/relationships/tags" Target="../tags/tag86.xml"/><Relationship Id="rId63" Type="http://schemas.openxmlformats.org/officeDocument/2006/relationships/tags" Target="../tags/tag102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5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tags" Target="../tags/tag71.xml"/><Relationship Id="rId37" Type="http://schemas.openxmlformats.org/officeDocument/2006/relationships/tags" Target="../tags/tag76.xml"/><Relationship Id="rId40" Type="http://schemas.openxmlformats.org/officeDocument/2006/relationships/tags" Target="../tags/tag79.xml"/><Relationship Id="rId45" Type="http://schemas.openxmlformats.org/officeDocument/2006/relationships/tags" Target="../tags/tag84.xml"/><Relationship Id="rId53" Type="http://schemas.openxmlformats.org/officeDocument/2006/relationships/tags" Target="../tags/tag92.xml"/><Relationship Id="rId58" Type="http://schemas.openxmlformats.org/officeDocument/2006/relationships/tags" Target="../tags/tag97.xml"/><Relationship Id="rId66" Type="http://schemas.openxmlformats.org/officeDocument/2006/relationships/tags" Target="../tags/tag105.xml"/><Relationship Id="rId74" Type="http://schemas.openxmlformats.org/officeDocument/2006/relationships/chart" Target="../charts/chart5.xml"/><Relationship Id="rId5" Type="http://schemas.openxmlformats.org/officeDocument/2006/relationships/tags" Target="../tags/tag44.xml"/><Relationship Id="rId61" Type="http://schemas.openxmlformats.org/officeDocument/2006/relationships/tags" Target="../tags/tag100.xml"/><Relationship Id="rId19" Type="http://schemas.openxmlformats.org/officeDocument/2006/relationships/tags" Target="../tags/tag5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tags" Target="../tags/tag66.xml"/><Relationship Id="rId30" Type="http://schemas.openxmlformats.org/officeDocument/2006/relationships/tags" Target="../tags/tag69.xml"/><Relationship Id="rId35" Type="http://schemas.openxmlformats.org/officeDocument/2006/relationships/tags" Target="../tags/tag74.xml"/><Relationship Id="rId43" Type="http://schemas.openxmlformats.org/officeDocument/2006/relationships/tags" Target="../tags/tag82.xml"/><Relationship Id="rId48" Type="http://schemas.openxmlformats.org/officeDocument/2006/relationships/tags" Target="../tags/tag87.xml"/><Relationship Id="rId56" Type="http://schemas.openxmlformats.org/officeDocument/2006/relationships/tags" Target="../tags/tag95.xml"/><Relationship Id="rId64" Type="http://schemas.openxmlformats.org/officeDocument/2006/relationships/tags" Target="../tags/tag103.xml"/><Relationship Id="rId69" Type="http://schemas.openxmlformats.org/officeDocument/2006/relationships/image" Target="../media/image52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8.%2025\08.%2025%20-%20Relat&#243;rio%20Financeiro%20(HMMD).xlsx!Tabelas!L29C3:L40C23" TargetMode="External"/><Relationship Id="rId8" Type="http://schemas.openxmlformats.org/officeDocument/2006/relationships/tags" Target="../tags/tag47.xml"/><Relationship Id="rId51" Type="http://schemas.openxmlformats.org/officeDocument/2006/relationships/tags" Target="../tags/tag90.xml"/><Relationship Id="rId72" Type="http://schemas.openxmlformats.org/officeDocument/2006/relationships/chart" Target="../charts/chart3.xml"/><Relationship Id="rId3" Type="http://schemas.openxmlformats.org/officeDocument/2006/relationships/tags" Target="../tags/tag42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tags" Target="../tags/tag64.xml"/><Relationship Id="rId33" Type="http://schemas.openxmlformats.org/officeDocument/2006/relationships/tags" Target="../tags/tag72.xml"/><Relationship Id="rId38" Type="http://schemas.openxmlformats.org/officeDocument/2006/relationships/tags" Target="../tags/tag77.xml"/><Relationship Id="rId46" Type="http://schemas.openxmlformats.org/officeDocument/2006/relationships/tags" Target="../tags/tag85.xml"/><Relationship Id="rId59" Type="http://schemas.openxmlformats.org/officeDocument/2006/relationships/tags" Target="../tags/tag98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59.xml"/><Relationship Id="rId41" Type="http://schemas.openxmlformats.org/officeDocument/2006/relationships/tags" Target="../tags/tag80.xml"/><Relationship Id="rId54" Type="http://schemas.openxmlformats.org/officeDocument/2006/relationships/tags" Target="../tags/tag93.xml"/><Relationship Id="rId62" Type="http://schemas.openxmlformats.org/officeDocument/2006/relationships/tags" Target="../tags/tag101.xml"/><Relationship Id="rId70" Type="http://schemas.openxmlformats.org/officeDocument/2006/relationships/image" Target="../media/image5.png"/><Relationship Id="rId75" Type="http://schemas.openxmlformats.org/officeDocument/2006/relationships/chart" Target="../charts/chart6.xml"/><Relationship Id="rId1" Type="http://schemas.openxmlformats.org/officeDocument/2006/relationships/vmlDrawing" Target="../drawings/vmlDrawing3.vml"/><Relationship Id="rId6" Type="http://schemas.openxmlformats.org/officeDocument/2006/relationships/tags" Target="../tags/tag45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tags" Target="../tags/tag67.xml"/><Relationship Id="rId36" Type="http://schemas.openxmlformats.org/officeDocument/2006/relationships/tags" Target="../tags/tag75.xml"/><Relationship Id="rId49" Type="http://schemas.openxmlformats.org/officeDocument/2006/relationships/tags" Target="../tags/tag88.xml"/><Relationship Id="rId57" Type="http://schemas.openxmlformats.org/officeDocument/2006/relationships/tags" Target="../tags/tag96.xml"/><Relationship Id="rId10" Type="http://schemas.openxmlformats.org/officeDocument/2006/relationships/tags" Target="../tags/tag49.xml"/><Relationship Id="rId31" Type="http://schemas.openxmlformats.org/officeDocument/2006/relationships/tags" Target="../tags/tag70.xml"/><Relationship Id="rId44" Type="http://schemas.openxmlformats.org/officeDocument/2006/relationships/tags" Target="../tags/tag83.xml"/><Relationship Id="rId52" Type="http://schemas.openxmlformats.org/officeDocument/2006/relationships/tags" Target="../tags/tag91.xml"/><Relationship Id="rId60" Type="http://schemas.openxmlformats.org/officeDocument/2006/relationships/tags" Target="../tags/tag99.xml"/><Relationship Id="rId65" Type="http://schemas.openxmlformats.org/officeDocument/2006/relationships/tags" Target="../tags/tag104.xml"/><Relationship Id="rId73" Type="http://schemas.openxmlformats.org/officeDocument/2006/relationships/chart" Target="../charts/chart4.xml"/><Relationship Id="rId78" Type="http://schemas.openxmlformats.org/officeDocument/2006/relationships/image" Target="../media/image55.emf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9" Type="http://schemas.openxmlformats.org/officeDocument/2006/relationships/tags" Target="../tags/tag78.xml"/><Relationship Id="rId34" Type="http://schemas.openxmlformats.org/officeDocument/2006/relationships/tags" Target="../tags/tag73.xml"/><Relationship Id="rId50" Type="http://schemas.openxmlformats.org/officeDocument/2006/relationships/tags" Target="../tags/tag89.xml"/><Relationship Id="rId55" Type="http://schemas.openxmlformats.org/officeDocument/2006/relationships/tags" Target="../tags/tag94.xml"/><Relationship Id="rId76" Type="http://schemas.openxmlformats.org/officeDocument/2006/relationships/chart" Target="../charts/chart7.xml"/><Relationship Id="rId7" Type="http://schemas.openxmlformats.org/officeDocument/2006/relationships/tags" Target="../tags/tag46.xml"/><Relationship Id="rId71" Type="http://schemas.microsoft.com/office/2007/relationships/hdphoto" Target="../media/hdphoto2.wdp"/><Relationship Id="rId2" Type="http://schemas.openxmlformats.org/officeDocument/2006/relationships/tags" Target="../tags/tag41.xml"/><Relationship Id="rId29" Type="http://schemas.openxmlformats.org/officeDocument/2006/relationships/tags" Target="../tags/tag6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Agosto </a:t>
            </a:r>
            <a:r>
              <a:rPr lang="pt-BR" sz="2800" dirty="0">
                <a:solidFill>
                  <a:srgbClr val="399593"/>
                </a:solidFill>
              </a:rPr>
              <a:t>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30D4AB-B18D-47DD-BA04-F747EE98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5642"/>
            <a:ext cx="872272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3188A9-5ED4-4489-9755-07AEB484657D}"/>
              </a:ext>
            </a:extLst>
          </p:cNvPr>
          <p:cNvSpPr txBox="1"/>
          <p:nvPr/>
        </p:nvSpPr>
        <p:spPr>
          <a:xfrm>
            <a:off x="631776" y="3522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 - 2008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8630A1-A9EC-46DA-9365-19971BBD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681" y="915965"/>
            <a:ext cx="9060796" cy="241106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2F26901-4BAD-49EC-9A89-06DCCB9C3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681" y="3530970"/>
            <a:ext cx="9060796" cy="24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FA51EC-1A9B-4D04-8912-C2E5E551FF1A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36C314-47E6-4C51-8AC2-48ED2B10A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415" y="802120"/>
            <a:ext cx="8968688" cy="245844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6916DFD-777B-46AF-971D-C5C13C9B6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109" y="3416961"/>
            <a:ext cx="8968688" cy="24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35575C-AB8B-49D1-BD1E-84D3F339D735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8A9393-C4C7-42C5-A396-D5F3CB29014E}"/>
              </a:ext>
            </a:extLst>
          </p:cNvPr>
          <p:cNvSpPr txBox="1"/>
          <p:nvPr/>
        </p:nvSpPr>
        <p:spPr>
          <a:xfrm>
            <a:off x="10617537" y="1932806"/>
            <a:ext cx="109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Meta Suspensa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AA71B5-6894-4990-8806-1A80EA1A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577" y="797572"/>
            <a:ext cx="9027553" cy="24262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C34E70-C657-434D-95DE-ED7E57FA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577" y="3383947"/>
            <a:ext cx="9027553" cy="243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7B83-A13B-4F84-8D66-A8E2D6046CDF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8C4CFD2-7D10-45B3-B1D9-20B0530F2B14}"/>
              </a:ext>
            </a:extLst>
          </p:cNvPr>
          <p:cNvSpPr txBox="1"/>
          <p:nvPr/>
        </p:nvSpPr>
        <p:spPr>
          <a:xfrm>
            <a:off x="10617537" y="1932806"/>
            <a:ext cx="109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Meta Suspensa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F016BD-F3E5-4AF8-B39E-381C6201C883}"/>
              </a:ext>
            </a:extLst>
          </p:cNvPr>
          <p:cNvSpPr txBox="1"/>
          <p:nvPr/>
        </p:nvSpPr>
        <p:spPr>
          <a:xfrm>
            <a:off x="10594651" y="4278864"/>
            <a:ext cx="109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Meta Suspensa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E20017-B989-41AF-A495-D582DE8D8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827" y="797572"/>
            <a:ext cx="9013066" cy="24874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87FE2C-310A-4A13-914C-CDC12A47D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810" y="3423187"/>
            <a:ext cx="9017727" cy="23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69F015-83C7-4E9D-BEAF-9449C0EFC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02" y="797572"/>
            <a:ext cx="9080924" cy="24690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EF437E4-E7B8-43D5-96B7-E60F05760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402" y="3427294"/>
            <a:ext cx="9080924" cy="25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A99338-97E6-41F5-AB81-9F883EF5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94" y="779138"/>
            <a:ext cx="9068931" cy="24629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30D74F-320F-4787-9F58-78194779E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93" y="3425391"/>
            <a:ext cx="9068931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0E599E-5E35-4A28-8A9C-EFADA9EFA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139" y="787786"/>
            <a:ext cx="9082245" cy="24818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B2A793-909C-4BBE-91D4-5CE21605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139" y="3440626"/>
            <a:ext cx="908224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475567-9F8E-4A30-AF9A-CEDF07FA71D6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9E52C37-6853-4F53-96B8-590907E2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1912142"/>
            <a:ext cx="92890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F24490-4F49-4D5B-BAAC-12C02A8739A1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AAC78F-E5C9-47C0-97F0-D82953582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810" y="797139"/>
            <a:ext cx="9012589" cy="25300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786A0D-A7A6-40DF-88A7-8A65EAE38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810" y="3428999"/>
            <a:ext cx="901258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F237BD-09DE-488F-8922-907ECC1C0ED8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E4A3DF-7162-4AAD-9C90-D719DC513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945" y="817005"/>
            <a:ext cx="9016123" cy="24435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67FD80-E9BC-4A06-A850-2ACEC2CC2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050" y="3427703"/>
            <a:ext cx="9016123" cy="2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E2AB97-C144-4E06-9425-37BF7CF38FF3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5E38536-4889-4735-AF77-AE0106695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11" y="1709122"/>
            <a:ext cx="9248193" cy="28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200629-038F-4457-8457-602EFA924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122552"/>
            <a:ext cx="10513168" cy="58341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731FFA7-776F-40F4-9840-F5CAE0F37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1700808"/>
            <a:ext cx="249679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40C9DF-A5F0-4852-8294-201D3002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1864"/>
            <a:ext cx="10369152" cy="58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Agosto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8256241" y="184391"/>
            <a:ext cx="283374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sz="1000" dirty="0">
                <a:latin typeface="+mn-lt"/>
              </a:rPr>
              <a:t>Média HC 12 últimos meses 2360</a:t>
            </a:r>
          </a:p>
          <a:p>
            <a:endParaRPr lang="pt-BR" sz="1000" dirty="0">
              <a:latin typeface="+mn-lt"/>
            </a:endParaRPr>
          </a:p>
          <a:p>
            <a:pPr algn="ctr"/>
            <a:endParaRPr lang="pt-BR" sz="1400" dirty="0">
              <a:latin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624A5BD-2CB3-4727-80B6-71B14C0DC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7572"/>
            <a:ext cx="12192000" cy="38555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90678E-5D82-4ECC-BE3A-76A2CFB6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63" y="4546926"/>
            <a:ext cx="101385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0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Alexandre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Luana: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Apresentar os atendimentos realizados em outros municípios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Dra. Mariana: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o fluxo do paciente agudo psiquiátrico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tempo de higienização e </a:t>
            </a:r>
            <a:r>
              <a:rPr lang="pt-BR" dirty="0" err="1">
                <a:solidFill>
                  <a:srgbClr val="008080"/>
                </a:solidFill>
                <a:latin typeface="Calibri"/>
              </a:rPr>
              <a:t>Higipró</a:t>
            </a: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Camila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</a:t>
            </a:r>
            <a:r>
              <a:rPr lang="pt-BR" dirty="0"/>
              <a:t>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Verificação do hall de espera dos pacientes classificados em amarelo – referente a cadeiras de rodas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Rose: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Verificar a limpeza da placa “M’Boi” na fachada do Hospital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7108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Slide do think-cell" r:id="rId44" imgW="395" imgH="396" progId="TCLayout.ActiveDocument.1">
                  <p:embed/>
                </p:oleObj>
              </mc:Choice>
              <mc:Fallback>
                <p:oleObj name="Slide do think-cell" r:id="rId44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Destaques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Financeiros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| Agosto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240485" y="999274"/>
            <a:ext cx="8159771" cy="3042502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93" name="Chart 3">
            <a:extLst>
              <a:ext uri="{FF2B5EF4-FFF2-40B4-BE49-F238E27FC236}">
                <a16:creationId xmlns:a16="http://schemas.microsoft.com/office/drawing/2014/main" id="{AB4FC80C-003B-310A-89E0-ED9B493FF371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93675" y="4530725"/>
          <a:ext cx="11817350" cy="99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54F08B3E-E3C6-89F3-BD18-6F4E332EEFF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8158163" y="4514850"/>
            <a:ext cx="0" cy="1666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FD1151E3-4F1B-627F-7F6B-098066A2C76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8158163" y="4514850"/>
            <a:ext cx="6858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49E0B6F5-D66D-39ED-1477-6AF9461AAED6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8843963" y="451485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Espaço Reservado para Texto 2">
            <a:extLst>
              <a:ext uri="{FF2B5EF4-FFF2-40B4-BE49-F238E27FC236}">
                <a16:creationId xmlns:a16="http://schemas.microsoft.com/office/drawing/2014/main" id="{4012E690-FDBA-0312-1EEE-A3D2F62C9C7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340725" y="4406900"/>
            <a:ext cx="322263" cy="2159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74C708A-1DDF-461F-9EE4-11DEFF14926F}" type="datetime'+''''''''''''''1'',''1'''''''''''''''''">
              <a:rPr lang="pt-BR" altLang="en-US" sz="1000" b="1" smtClean="0">
                <a:effectLst/>
              </a:rPr>
              <a:pPr/>
              <a:t>+1,1</a:t>
            </a:fld>
            <a:endParaRPr lang="pt-BR" sz="1000" b="1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381250" y="4200525"/>
            <a:ext cx="179388" cy="133350"/>
          </a:xfrm>
          <a:prstGeom prst="rect">
            <a:avLst/>
          </a:prstGeom>
          <a:solidFill>
            <a:srgbClr val="6F8DB9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4671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320357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332163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611438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F327E183-24A5-4448-8631-509F538250BF}" type="datetime'''''''''R''''''''epa''''ss''''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584575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DF551427-5DBF-422C-B6D5-53E806194717}" type="datetime'''G''''''''''as''t''''o''''s ''T''ota''''''i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4" name="Chart 3">
            <a:extLst>
              <a:ext uri="{FF2B5EF4-FFF2-40B4-BE49-F238E27FC236}">
                <a16:creationId xmlns:a16="http://schemas.microsoft.com/office/drawing/2014/main" id="{56BA19BD-76C0-C755-B4AF-BB7548FBAD18}"/>
              </a:ext>
            </a:extLst>
          </p:cNvPr>
          <p:cNvGraphicFramePr/>
          <p:nvPr>
            <p:custDataLst>
              <p:tags r:id="rId14"/>
            </p:custDataLst>
          </p:nvPr>
        </p:nvGraphicFramePr>
        <p:xfrm>
          <a:off x="180975" y="5197475"/>
          <a:ext cx="11841163" cy="83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2068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536AB73-B3F4-45CA-AD2D-048855268CB0}" type="datetime'''''ag''''''o''''''''''''-''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123950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27F7A7C-040E-41D8-8186-AC81D378C577}" type="datetime'''s''''''''''''e''''t''''''''''''-''''''''''2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798638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ADD2C18-7E84-4B08-83E6-5E7BD19FE457}" type="datetime'''''''''''''''''''''''''''o''''''''ut''-''''''''''2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478088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B6D03B1-B532-47B6-9D26-4E3A35F3EC8B}" type="datetime'''n''''o''''''''''''v''-''''''''''2''''4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3173413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73220F7-06DA-4BE5-A0B1-53E28F255F91}" type="datetime'''de''''z''''''''''''''''-''''''''''''2''4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868738" y="5848350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35D78CF-B628-41CB-A8D1-D7534FE8A551}" type="datetime'j''''''''''a''''n''''''''''''''''''''''''''''-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556125" y="5848350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5AE3EA5-E3B6-48DC-9E55-CA8F876149A7}" type="datetime'''f''''''''''''e''''''''''''''''v-''''''2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637C1A-1C6D-7BFF-99B9-A0054212EF07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5219700" y="5848350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EC734A2-BCA1-4370-BF31-E9ACCB80107F}" type="datetime'''''ma''''''''''''r-''''''''''''''''''2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FAC6175-CBF9-5D27-99F3-E03939A5A3A8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922963" y="5848350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E68B876-A7B5-4DAF-9C8B-EC687792D98E}" type="datetime'''''''''''''''a''''''b''''r''''-''2''''''''''''5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Espaço Reservado para Texto 2">
            <a:extLst>
              <a:ext uri="{FF2B5EF4-FFF2-40B4-BE49-F238E27FC236}">
                <a16:creationId xmlns:a16="http://schemas.microsoft.com/office/drawing/2014/main" id="{88E230CF-AC0D-48FF-6F2B-83D010A706E3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689725" y="553561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4E3434AD-1148-4DE4-B82A-9D7AA70FCCA6}" type="datetime'''''''''''''''''''''''9,''4'">
              <a:rPr lang="pt-BR" altLang="en-US" sz="1000" b="1" smtClean="0">
                <a:effectLst/>
              </a:rPr>
              <a:pPr/>
              <a:t>9,4</a:t>
            </a:fld>
            <a:endParaRPr lang="pt-BR" sz="1000" b="1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235B77-B576-05E3-1D57-E5DB213C0035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6599238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A918B3B-C92C-4229-869C-AE35C59FBAD1}" type="datetime'''''ma''''''''''i''''-''''2''''''''''''''''''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Espaço Reservado para Texto 2">
            <a:extLst>
              <a:ext uri="{FF2B5EF4-FFF2-40B4-BE49-F238E27FC236}">
                <a16:creationId xmlns:a16="http://schemas.microsoft.com/office/drawing/2014/main" id="{F0250C33-62EB-B1C6-868C-6F77C07BCB07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7375525" y="554196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2C625FFD-8D84-413D-B4DD-6B873A586ECC}" type="datetime'''''''''''''''''''''''''''''''''''''8'''''''''',1'''''''''''''">
              <a:rPr lang="pt-BR" altLang="en-US" sz="1000" b="1" smtClean="0">
                <a:effectLst/>
              </a:rPr>
              <a:pPr/>
              <a:t>8,1</a:t>
            </a:fld>
            <a:endParaRPr lang="pt-BR" sz="1000" b="1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209E067-CAE5-D9E8-0AA7-0039F20C49E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7299325" y="5848350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AE3C2D-0EDE-45CA-BA5C-3B3BCCBB0382}" type="datetime'''''''j''''''''''u''''''n''-''''''''''2''5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Espaço Reservado para Texto 2">
            <a:extLst>
              <a:ext uri="{FF2B5EF4-FFF2-40B4-BE49-F238E27FC236}">
                <a16:creationId xmlns:a16="http://schemas.microsoft.com/office/drawing/2014/main" id="{2E116A72-4B23-7A07-8549-45048574D943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8062913" y="5545138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61BCFC32-77D9-462B-AF47-E963B3A481B7}" type="datetime'''''''''''''7'''''''''''''''''''''',''''''6'''''''''''">
              <a:rPr lang="pt-BR" altLang="en-US" sz="1000" b="1" smtClean="0">
                <a:effectLst/>
              </a:rPr>
              <a:pPr/>
              <a:t>7,6</a:t>
            </a:fld>
            <a:endParaRPr lang="pt-BR" sz="1000" b="1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F038A9-BD63-AAB6-BA07-C71993B61B14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8005763" y="5848350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2A69CF0-EC8F-4E75-AACE-266F039F8EA0}" type="datetime'j''''u''''''''''''''''''''''''''''l''''-''25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Espaço Reservado para Texto 2">
            <a:extLst>
              <a:ext uri="{FF2B5EF4-FFF2-40B4-BE49-F238E27FC236}">
                <a16:creationId xmlns:a16="http://schemas.microsoft.com/office/drawing/2014/main" id="{AC257D6D-44A1-2894-66BA-67F09D438F2B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8750300" y="5548313"/>
            <a:ext cx="198438" cy="1365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AB26CC38-57A9-4881-83B5-0C185823C113}" type="datetime'6'''''',''''''''''''9'''''''''''''''">
              <a:rPr lang="pt-BR" altLang="en-US" sz="1000" b="1" smtClean="0">
                <a:effectLst/>
              </a:rPr>
              <a:pPr/>
              <a:t>6,9</a:t>
            </a:fld>
            <a:endParaRPr lang="pt-BR" sz="1000" b="1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BB0051E-9B3C-C75B-2354-4DE64A01A33A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8662988" y="5848350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572EB2-1E9A-4B4C-83A8-BA6C9437D3D2}" type="datetime'''''''''''''''''''''''ag''o''''''''''''''''-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Espaço Reservado para Texto 2">
            <a:extLst>
              <a:ext uri="{FF2B5EF4-FFF2-40B4-BE49-F238E27FC236}">
                <a16:creationId xmlns:a16="http://schemas.microsoft.com/office/drawing/2014/main" id="{7AA8954C-F1EE-02C9-DB61-C1BE4F9164BB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9436100" y="5551488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3A48E45C-8B00-476D-8EF6-E411103797EA}" type="datetime'''''6'''''''''''''''''''',''''1'''''''''''''''''''">
              <a:rPr lang="pt-BR" altLang="en-US" sz="1000" b="1" smtClean="0">
                <a:effectLst/>
              </a:rPr>
              <a:pPr/>
              <a:t>6,1</a:t>
            </a:fld>
            <a:endParaRPr lang="pt-BR" sz="1000" b="1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26AD3D-D2C9-789D-0533-7E4D013A2211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9364663" y="5848350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7CB40D-300C-43F9-9A2D-E85768FB0EE1}" type="datetime'''''s''''''e''''''''''''''t''''-''2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Espaço Reservado para Texto 2">
            <a:extLst>
              <a:ext uri="{FF2B5EF4-FFF2-40B4-BE49-F238E27FC236}">
                <a16:creationId xmlns:a16="http://schemas.microsoft.com/office/drawing/2014/main" id="{DA4F81B8-B35E-B8AC-F9C6-028A73629F9F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10123488" y="5557838"/>
            <a:ext cx="1984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42A2D7C5-4E67-4979-87A0-C6B9EAF81AA4}" type="datetime'''''''''''''''5'''''''''''''''''''''''''''''''''',''''''''''1'">
              <a:rPr lang="pt-BR" altLang="en-US" sz="1000" b="1" smtClean="0">
                <a:effectLst/>
              </a:rPr>
              <a:pPr/>
              <a:t>5,1</a:t>
            </a:fld>
            <a:endParaRPr lang="pt-BR" sz="1000" b="1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C6D57A7-6968-BC3B-5C06-891ABC9223EA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10040938" y="5848350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19414A2-2EC1-49D3-82E5-04052E9E1FD1}" type="datetime'''''o''''''''''u''''''t''''''-''''''''2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Espaço Reservado para Texto 2">
            <a:extLst>
              <a:ext uri="{FF2B5EF4-FFF2-40B4-BE49-F238E27FC236}">
                <a16:creationId xmlns:a16="http://schemas.microsoft.com/office/drawing/2014/main" id="{F5423719-627C-C112-A329-3B45918F1E1C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0791825" y="5610225"/>
            <a:ext cx="236538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5120A2D4-7271-4C4D-9896-EDEBECF3E54F}" type="datetime'-''4'''''''''''''''''''''',''9'''''''">
              <a:rPr lang="pt-BR" altLang="en-US" sz="1000" b="1" smtClean="0">
                <a:solidFill>
                  <a:srgbClr val="C30C3E"/>
                </a:solidFill>
                <a:effectLst/>
              </a:rPr>
              <a:pPr/>
              <a:t>-4,9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7B4CEB8-177F-2863-7E90-A69B4212DB5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10720388" y="5848350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CC4C15-287C-4F96-B7AE-AC0A3404ECEF}" type="datetime'''n''''''''''o''''''''''''''''''''v-''''2''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Espaço Reservado para Texto 2">
            <a:extLst>
              <a:ext uri="{FF2B5EF4-FFF2-40B4-BE49-F238E27FC236}">
                <a16:creationId xmlns:a16="http://schemas.microsoft.com/office/drawing/2014/main" id="{B698D614-177E-2DB9-5F77-8A43DBDDC5A1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1444288" y="5661025"/>
            <a:ext cx="301625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9E327658-85A3-4954-8336-DB4F3AFB8926}" type="datetime'''''''-1''''''''''''''''4'''''''''''''''''''''''',''''''''6'">
              <a:rPr lang="pt-BR" altLang="en-US" sz="1000" b="1" smtClean="0">
                <a:solidFill>
                  <a:srgbClr val="C30C3E"/>
                </a:solidFill>
                <a:effectLst/>
              </a:rPr>
              <a:pPr/>
              <a:t>-14,6</a:t>
            </a:fld>
            <a:endParaRPr lang="pt-BR" sz="1000" b="1" dirty="0">
              <a:solidFill>
                <a:srgbClr val="C30C3E"/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FF2C505-F6E6-C789-B0AB-0D05BA98BD44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11414125" y="5848350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DA66AE2-8E22-4245-9EEB-51ACBD62A7C9}" type="datetime'''''''''''''''''''''''d''''''''''e''''z''-''''''2''''''''5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4491038" y="4205288"/>
            <a:ext cx="179388" cy="133350"/>
          </a:xfrm>
          <a:prstGeom prst="rect">
            <a:avLst/>
          </a:prstGeom>
          <a:solidFill>
            <a:srgbClr val="C0C0C0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4721225" y="4200525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37751"/>
            <a:ext cx="3523075" cy="31393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</a:p>
          <a:p>
            <a:pPr algn="just" defTabSz="317472"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 período acumulado até agosto, os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7,4% acima do plano de trabalho pactuado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Serviços e Outros Custos e Despesas 16,6% acima, Materiais e Medicamentos 6,9% acima e Mão de Obra, 5,4% acima.</a:t>
            </a: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foi de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R$ 15,2MM 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até agosto.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1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1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Patrimônio Líquido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* é o saldo acumulado contemplando os períodos anteriores e o atual (repasses, gastos e resultado financeiro). Em dez/24, o saldo foi de -R$ 40,3MM e em agosto/25, -R$ 55,5MM.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FD90719-F350-1FBD-DAC1-612047C083CB}"/>
              </a:ext>
            </a:extLst>
          </p:cNvPr>
          <p:cNvSpPr/>
          <p:nvPr/>
        </p:nvSpPr>
        <p:spPr>
          <a:xfrm>
            <a:off x="9192344" y="4611110"/>
            <a:ext cx="2724150" cy="141980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2AC396-C555-1B0A-062E-449ED06693F7}"/>
              </a:ext>
            </a:extLst>
          </p:cNvPr>
          <p:cNvSpPr txBox="1"/>
          <p:nvPr/>
        </p:nvSpPr>
        <p:spPr>
          <a:xfrm>
            <a:off x="9161674" y="4139149"/>
            <a:ext cx="2717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Projeção de Déficits Operacionais</a:t>
            </a:r>
          </a:p>
        </p:txBody>
      </p:sp>
      <p:sp>
        <p:nvSpPr>
          <p:cNvPr id="63" name="Retângulo 4">
            <a:extLst>
              <a:ext uri="{FF2B5EF4-FFF2-40B4-BE49-F238E27FC236}">
                <a16:creationId xmlns:a16="http://schemas.microsoft.com/office/drawing/2014/main" id="{1A520ACD-252A-D92E-F391-AAFFDC3491A3}"/>
              </a:ext>
            </a:extLst>
          </p:cNvPr>
          <p:cNvSpPr/>
          <p:nvPr/>
        </p:nvSpPr>
        <p:spPr>
          <a:xfrm>
            <a:off x="276298" y="6093296"/>
            <a:ext cx="817396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 projeção de Caixa, desconsiderando a reserva de investimento da UPA (R$ 3,3MM) em </a:t>
            </a:r>
            <a:r>
              <a:rPr lang="pt-BR" sz="1100" dirty="0" err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nov</a:t>
            </a:r>
            <a:r>
              <a:rPr lang="pt-BR" sz="11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/25 o caixa será de –R$ 8,2MM.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6EF5B26-F5CB-767D-FB05-4E63FEAFC01F}"/>
              </a:ext>
            </a:extLst>
          </p:cNvPr>
          <p:cNvSpPr txBox="1"/>
          <p:nvPr/>
        </p:nvSpPr>
        <p:spPr>
          <a:xfrm>
            <a:off x="9264352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-3,3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CD4CCD7-D65F-DDF6-3746-03EC8804F6FD}"/>
              </a:ext>
            </a:extLst>
          </p:cNvPr>
          <p:cNvSpPr txBox="1"/>
          <p:nvPr/>
        </p:nvSpPr>
        <p:spPr>
          <a:xfrm>
            <a:off x="9912424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-2,8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241B59F-FA4D-1314-4B8D-0CA62A263E6A}"/>
              </a:ext>
            </a:extLst>
          </p:cNvPr>
          <p:cNvSpPr txBox="1"/>
          <p:nvPr/>
        </p:nvSpPr>
        <p:spPr>
          <a:xfrm>
            <a:off x="10632504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-2,8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843B8A0-818F-EA62-2E3D-0BB8B0E3B750}"/>
              </a:ext>
            </a:extLst>
          </p:cNvPr>
          <p:cNvSpPr txBox="1"/>
          <p:nvPr/>
        </p:nvSpPr>
        <p:spPr>
          <a:xfrm>
            <a:off x="11280576" y="4334445"/>
            <a:ext cx="51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-3,1</a:t>
            </a:r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B429695-C9F6-DB95-D8B9-AA3E723DB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829102"/>
              </p:ext>
            </p:extLst>
          </p:nvPr>
        </p:nvGraphicFramePr>
        <p:xfrm>
          <a:off x="295750" y="1115566"/>
          <a:ext cx="8001327" cy="2841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Worksheet" r:id="rId50" imgW="15043113" imgH="5340519" progId="Excel.Sheet.12">
                  <p:link updateAutomatic="1"/>
                </p:oleObj>
              </mc:Choice>
              <mc:Fallback>
                <p:oleObj name="Worksheet" r:id="rId50" imgW="15043113" imgH="5340519" progId="Excel.Sheet.12">
                  <p:link updateAutomatic="1"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7B429695-C9F6-DB95-D8B9-AA3E723DB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295750" y="1115566"/>
                        <a:ext cx="8001327" cy="2841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Demonstrativo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de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83C4D9E-8026-928D-9BC9-AAD3B42A8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369725"/>
              </p:ext>
            </p:extLst>
          </p:nvPr>
        </p:nvGraphicFramePr>
        <p:xfrm>
          <a:off x="1757074" y="692696"/>
          <a:ext cx="8677852" cy="5315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Worksheet" r:id="rId5" imgW="12566835" imgH="7696024" progId="Excel.Sheet.12">
                  <p:link updateAutomatic="1"/>
                </p:oleObj>
              </mc:Choice>
              <mc:Fallback>
                <p:oleObj name="Worksheet" r:id="rId5" imgW="12566835" imgH="7696024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83C4D9E-8026-928D-9BC9-AAD3B42A85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7074" y="692696"/>
                        <a:ext cx="8677852" cy="5315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Composição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do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31" name="Chart 3">
            <a:extLst>
              <a:ext uri="{FF2B5EF4-FFF2-40B4-BE49-F238E27FC236}">
                <a16:creationId xmlns:a16="http://schemas.microsoft.com/office/drawing/2014/main" id="{F8B17516-5E27-83BA-5D8D-22EB56D564C0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5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 flipV="1">
            <a:off x="741363" y="3159125"/>
            <a:ext cx="95250" cy="146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898524" y="3076575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CF5184FC-EB86-4AAB-9E4C-3D931C52A642}" type="datetime'''''''''''''''''''''''-''''''''0'''''''',''1'''''''''''''">
              <a:rPr lang="pt-BR" altLang="en-US" sz="1200" b="1" smtClean="0">
                <a:solidFill>
                  <a:schemeClr val="bg1"/>
                </a:solidFill>
              </a:rPr>
              <a:pPr/>
              <a:t>-0,1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340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B06923BA-90FB-43C2-A716-1EF2E7FDB118}" type="datetime'''0'''''''''''''',''''''1''''''''''''''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498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3663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3182938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415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D784E027-1CFF-46A7-BC66-4B5A73F40455}" type="datetime'''''''''''''''''''''26'''''''''''''''''',9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26,9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3900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D1406435-E3A8-486F-9D3F-43751E6124DF}" type="datetime'''''''''''''''''''''''''+''1,''''''''''''''''''5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43126BA6-F4F1-4DC0-8CA0-FFE62CE6F173}" type="datetime'''+''''5'''''''''',''''''''''''''4''''''%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+5,4%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753A3FD3-B6FB-4005-B9FA-AD277AD92A7D}" type="datetime'''''''+''''''''''''''''''''0'''',''''''''''1''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ED9C32D5-C3D6-4D56-A753-758EC3B4B19C}" type="datetime'+''0'',''''''''''''''''''2''''''''''''%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60" name="Chart 3">
            <a:extLst>
              <a:ext uri="{FF2B5EF4-FFF2-40B4-BE49-F238E27FC236}">
                <a16:creationId xmlns:a16="http://schemas.microsoft.com/office/drawing/2014/main" id="{91C734B7-83DF-7BA0-7A6E-768E2BD38D80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64" name="Chart 3">
            <a:extLst>
              <a:ext uri="{FF2B5EF4-FFF2-40B4-BE49-F238E27FC236}">
                <a16:creationId xmlns:a16="http://schemas.microsoft.com/office/drawing/2014/main" id="{2249E7B7-A600-F49A-9CC7-EFDA28C79952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465138" y="4530725"/>
          <a:ext cx="2492375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5150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19162" y="571023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0348C6D0-09F1-42DA-8AD1-8109DFDD77BC}" type="datetime'''''''''''''''-0'''''''''''''',4'''''''''">
              <a:rPr lang="pt-BR" altLang="en-US" sz="1200" b="1" smtClean="0">
                <a:solidFill>
                  <a:schemeClr val="bg1"/>
                </a:solidFill>
              </a:rPr>
              <a:pPr/>
              <a:t>-0,4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0865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8E0B68D3-11DE-4ECF-A735-857FAF7C78F8}" type="datetime'''''''''''''''''''''''0'',''''''''''''5'''''''''''''''''">
              <a:rPr lang="pt-BR" altLang="en-US" sz="1200" b="1" smtClean="0">
                <a:solidFill>
                  <a:schemeClr val="bg1"/>
                </a:solidFill>
              </a:rPr>
              <a:pPr/>
              <a:t>0,5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2913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865188" y="4656138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F864728-DF8D-4C8F-A891-3C2D30C29D15}" type="datetime'''''''''''''21''5'''',''''''6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215,6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14475" y="4606925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E3BFB597-073B-421C-AC75-F777EB83BDFF}" type="datetime'''2''''''''27'''''''''''''',''''''''''''''''''''3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227,3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163763" y="4608513"/>
            <a:ext cx="395288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0DCB4126-CD28-485A-A113-280151988682}" type="datetime'''2''''2''''''''''''''''''''''''''''6'''''''''''''',''8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226,8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C48FD6A7-BFCF-4989-BBA1-C3343D7A869D}" type="datetime'+1''''1'''''''',''''''''''''''''7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+11,7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0C8197E0-D17C-4B84-8423-7BE903F14C4C}" type="datetime'''''''''''''''''''''''''''''''''''''''+5'''''''',''''''''4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+5,4%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28B2931F-EA65-459D-BEE4-98386F9C1FC2}" type="datetime'''''''+''''''''0'''''''''''',''''''''''''''''''5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3B674620-5B23-4E1F-9E24-34DFF69E7917}" type="datetime'+''''''0,''''2''''''''''''''%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67" name="Chart 3">
            <a:extLst>
              <a:ext uri="{FF2B5EF4-FFF2-40B4-BE49-F238E27FC236}">
                <a16:creationId xmlns:a16="http://schemas.microsoft.com/office/drawing/2014/main" id="{F15A895E-5F25-EEB2-0D41-C435F8E461F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1" name="Chart 3">
            <a:extLst>
              <a:ext uri="{FF2B5EF4-FFF2-40B4-BE49-F238E27FC236}">
                <a16:creationId xmlns:a16="http://schemas.microsoft.com/office/drawing/2014/main" id="{10AE9526-756A-9278-8927-951E5B79E750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1" y="5116355"/>
            <a:ext cx="4804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leitores biométricos, 2 ventiladores, 2 bombas centrífugas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micro-ondas, 1 ar condicionado, 1 cofre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Abr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picador de carne, 1 </a:t>
            </a:r>
            <a:r>
              <a:rPr lang="pt-BR" sz="1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cooktop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indução 2 bocas e 1 bomba centrífuga</a:t>
            </a:r>
          </a:p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bomba centrífuga e 1 serra elétrica para gesso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fogão, 1 estufa e 1 bomba a vácuo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078EA5D1-69BA-3B9F-997E-9F4E32EDE83E}"/>
              </a:ext>
            </a:extLst>
          </p:cNvPr>
          <p:cNvSpPr txBox="1"/>
          <p:nvPr/>
        </p:nvSpPr>
        <p:spPr>
          <a:xfrm>
            <a:off x="8176420" y="5111403"/>
            <a:ext cx="3866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Jul/25: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carrinhos de emergência, 1 cofre e 5 memórias SSD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compressores e 2 armários</a:t>
            </a:r>
          </a:p>
        </p:txBody>
      </p:sp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1A70385A-40EC-2207-2A0E-E5303A34E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310968"/>
              </p:ext>
            </p:extLst>
          </p:nvPr>
        </p:nvGraphicFramePr>
        <p:xfrm>
          <a:off x="3617177" y="1214737"/>
          <a:ext cx="8291373" cy="1854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Worksheet" r:id="rId77" imgW="15043113" imgH="3365573" progId="Excel.Sheet.12">
                  <p:link updateAutomatic="1"/>
                </p:oleObj>
              </mc:Choice>
              <mc:Fallback>
                <p:oleObj name="Worksheet" r:id="rId77" imgW="15043113" imgH="3365573" progId="Excel.Sheet.12">
                  <p:link updateAutomatic="1"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1A70385A-40EC-2207-2A0E-E5303A34E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617177" y="1214737"/>
                        <a:ext cx="8291373" cy="1854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18913" y="797572"/>
            <a:ext cx="113730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Luana: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Apresentar os atendimentos realizados em outros municípios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Dra. Mariana: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o fluxo do paciente agudo psiquiátrico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tempo de higienização e </a:t>
            </a:r>
            <a:r>
              <a:rPr lang="pt-BR" dirty="0" err="1">
                <a:solidFill>
                  <a:srgbClr val="008080"/>
                </a:solidFill>
                <a:latin typeface="Calibri"/>
              </a:rPr>
              <a:t>Higipró</a:t>
            </a: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Camila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</a:t>
            </a:r>
            <a:r>
              <a:rPr lang="pt-BR" dirty="0"/>
              <a:t>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Verificação do hall de espera dos pacientes classificados em amarelo – referente a cadeiras de rodas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Rose: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Verificar a limpeza da placa “M’Boi” na fachada do Hospital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02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797572"/>
            <a:ext cx="113730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Alexandre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Luana: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Apresentar os atendimentos realizados em outros municípios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Dra. Mariana: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o fluxo do paciente agudo psiquiátrico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tempo de higienização e </a:t>
            </a:r>
            <a:r>
              <a:rPr lang="pt-BR" dirty="0" err="1">
                <a:solidFill>
                  <a:srgbClr val="008080"/>
                </a:solidFill>
                <a:latin typeface="Calibri"/>
              </a:rPr>
              <a:t>Higipró</a:t>
            </a: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Camila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</a:t>
            </a:r>
            <a:r>
              <a:rPr lang="pt-BR" dirty="0"/>
              <a:t>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Verificação do hall de espera dos pacientes classificados em amarelo – referente a cadeiras de rodas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Rose: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Verificar a limpeza da placa “M’Boi” na fachada do Hospital</a:t>
            </a: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1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3E34B5-D8B1-46CB-B4C5-4FF41983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4" y="574231"/>
            <a:ext cx="11357405" cy="2854769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55FA21B-7987-432F-A442-83D1F931DE58}"/>
              </a:ext>
            </a:extLst>
          </p:cNvPr>
          <p:cNvGraphicFramePr>
            <a:graphicFrameLocks/>
          </p:cNvGraphicFramePr>
          <p:nvPr/>
        </p:nvGraphicFramePr>
        <p:xfrm>
          <a:off x="263352" y="3429000"/>
          <a:ext cx="9361040" cy="268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7E916C6-00BF-4A80-AC1C-DEF0B1B9E093}"/>
              </a:ext>
            </a:extLst>
          </p:cNvPr>
          <p:cNvGraphicFramePr>
            <a:graphicFrameLocks noGrp="1"/>
          </p:cNvGraphicFramePr>
          <p:nvPr/>
        </p:nvGraphicFramePr>
        <p:xfrm>
          <a:off x="9336360" y="3717032"/>
          <a:ext cx="2736304" cy="1224136"/>
        </p:xfrm>
        <a:graphic>
          <a:graphicData uri="http://schemas.openxmlformats.org/drawingml/2006/table">
            <a:tbl>
              <a:tblPr/>
              <a:tblGrid>
                <a:gridCol w="2736304">
                  <a:extLst>
                    <a:ext uri="{9D8B030D-6E8A-4147-A177-3AD203B41FA5}">
                      <a16:colId xmlns:a16="http://schemas.microsoft.com/office/drawing/2014/main" val="1477882334"/>
                    </a:ext>
                  </a:extLst>
                </a:gridCol>
              </a:tblGrid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168706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417699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2024 - 142,4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887311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de 2025 - 149,8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62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Agosto 2025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F8EB7E5-57D7-42DD-B211-96DE196E1D77}"/>
              </a:ext>
            </a:extLst>
          </p:cNvPr>
          <p:cNvGraphicFramePr>
            <a:graphicFrameLocks/>
          </p:cNvGraphicFramePr>
          <p:nvPr/>
        </p:nvGraphicFramePr>
        <p:xfrm>
          <a:off x="204446" y="3789040"/>
          <a:ext cx="8130990" cy="28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6261BAF-65BE-4069-AEBC-8EAE1C9F9DBB}"/>
              </a:ext>
            </a:extLst>
          </p:cNvPr>
          <p:cNvGraphicFramePr>
            <a:graphicFrameLocks/>
          </p:cNvGraphicFramePr>
          <p:nvPr/>
        </p:nvGraphicFramePr>
        <p:xfrm>
          <a:off x="204446" y="620688"/>
          <a:ext cx="11809312" cy="236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8907024-6C8B-4A07-8ABD-79AE12E4B3BA}"/>
              </a:ext>
            </a:extLst>
          </p:cNvPr>
          <p:cNvGraphicFramePr>
            <a:graphicFrameLocks noGrp="1"/>
          </p:cNvGraphicFramePr>
          <p:nvPr/>
        </p:nvGraphicFramePr>
        <p:xfrm>
          <a:off x="7455042" y="3429000"/>
          <a:ext cx="4572000" cy="1080120"/>
        </p:xfrm>
        <a:graphic>
          <a:graphicData uri="http://schemas.openxmlformats.org/drawingml/2006/table">
            <a:tbl>
              <a:tblPr/>
              <a:tblGrid>
                <a:gridCol w="1205172">
                  <a:extLst>
                    <a:ext uri="{9D8B030D-6E8A-4147-A177-3AD203B41FA5}">
                      <a16:colId xmlns:a16="http://schemas.microsoft.com/office/drawing/2014/main" val="1787623327"/>
                    </a:ext>
                  </a:extLst>
                </a:gridCol>
                <a:gridCol w="1080828">
                  <a:extLst>
                    <a:ext uri="{9D8B030D-6E8A-4147-A177-3AD203B41FA5}">
                      <a16:colId xmlns:a16="http://schemas.microsoft.com/office/drawing/2014/main" val="2857429719"/>
                    </a:ext>
                  </a:extLst>
                </a:gridCol>
                <a:gridCol w="1080828">
                  <a:extLst>
                    <a:ext uri="{9D8B030D-6E8A-4147-A177-3AD203B41FA5}">
                      <a16:colId xmlns:a16="http://schemas.microsoft.com/office/drawing/2014/main" val="1186729367"/>
                    </a:ext>
                  </a:extLst>
                </a:gridCol>
                <a:gridCol w="1205172">
                  <a:extLst>
                    <a:ext uri="{9D8B030D-6E8A-4147-A177-3AD203B41FA5}">
                      <a16:colId xmlns:a16="http://schemas.microsoft.com/office/drawing/2014/main" val="1144985609"/>
                    </a:ext>
                  </a:extLst>
                </a:gridCol>
              </a:tblGrid>
              <a:tr h="4154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Maior tempo de espera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Menor tempo de espera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03283"/>
                  </a:ext>
                </a:extLst>
              </a:tr>
              <a:tr h="2848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30/08/2025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02:24:00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01/08/2025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00:00:00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768379"/>
                  </a:ext>
                </a:extLst>
              </a:tr>
              <a:tr h="3798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Supervisor Noturno, demandas variadas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Experiência da Saúde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195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Agosto 2025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0A3A065-A331-42E7-90E2-3F91569437CD}"/>
              </a:ext>
            </a:extLst>
          </p:cNvPr>
          <p:cNvGraphicFramePr>
            <a:graphicFrameLocks/>
          </p:cNvGraphicFramePr>
          <p:nvPr/>
        </p:nvGraphicFramePr>
        <p:xfrm>
          <a:off x="335360" y="3900551"/>
          <a:ext cx="10081120" cy="254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D668D68-A72D-4BEC-907C-40B41CE132B3}"/>
              </a:ext>
            </a:extLst>
          </p:cNvPr>
          <p:cNvGraphicFramePr>
            <a:graphicFrameLocks/>
          </p:cNvGraphicFramePr>
          <p:nvPr/>
        </p:nvGraphicFramePr>
        <p:xfrm>
          <a:off x="5246500" y="668324"/>
          <a:ext cx="6925210" cy="304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0E40503-5B9E-42DA-9A92-A2C89BF3A206}"/>
              </a:ext>
            </a:extLst>
          </p:cNvPr>
          <p:cNvGraphicFramePr>
            <a:graphicFrameLocks/>
          </p:cNvGraphicFramePr>
          <p:nvPr/>
        </p:nvGraphicFramePr>
        <p:xfrm>
          <a:off x="335360" y="668324"/>
          <a:ext cx="4890851" cy="304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BBEE001-0BA3-45D5-9793-AF0CE91B5B32}"/>
              </a:ext>
            </a:extLst>
          </p:cNvPr>
          <p:cNvSpPr/>
          <p:nvPr/>
        </p:nvSpPr>
        <p:spPr>
          <a:xfrm>
            <a:off x="0" y="216001"/>
            <a:ext cx="10870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–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MANIFESTAÇÕES</a:t>
            </a:r>
            <a:r>
              <a:rPr lang="pt-BR" sz="3200" b="1" dirty="0">
                <a:solidFill>
                  <a:srgbClr val="296D6B"/>
                </a:solidFill>
                <a:latin typeface="Eurostile"/>
              </a:rPr>
              <a:t> </a:t>
            </a: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OUVIDORIA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CA2FEA-2EC1-48F7-8C5D-02586BD51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24744"/>
            <a:ext cx="1115857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8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3EE7D7-69DD-4432-BC0D-169B34323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" y="94784"/>
            <a:ext cx="12069859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7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62512"/>
            <a:ext cx="6653916" cy="501175"/>
          </a:xfrm>
          <a:prstGeom prst="rect">
            <a:avLst/>
          </a:prstGeom>
        </p:spPr>
        <p:txBody>
          <a:bodyPr vert="horz" wrap="square" lIns="0" tIns="85165" rIns="0" bIns="0" rtlCol="0" anchor="ctr">
            <a:spAutoFit/>
          </a:bodyPr>
          <a:lstStyle/>
          <a:p>
            <a:pPr marL="435892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4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696085" y="2094591"/>
            <a:ext cx="10915040" cy="1696594"/>
            <a:chOff x="1147190" y="3454135"/>
            <a:chExt cx="17999710" cy="2797810"/>
          </a:xfrm>
        </p:grpSpPr>
        <p:sp>
          <p:nvSpPr>
            <p:cNvPr id="4" name="object 4"/>
            <p:cNvSpPr/>
            <p:nvPr/>
          </p:nvSpPr>
          <p:spPr>
            <a:xfrm>
              <a:off x="1480159" y="3454139"/>
              <a:ext cx="5332730" cy="2792095"/>
            </a:xfrm>
            <a:custGeom>
              <a:avLst/>
              <a:gdLst/>
              <a:ahLst/>
              <a:cxnLst/>
              <a:rect l="l" t="t" r="r" b="b"/>
              <a:pathLst>
                <a:path w="5332730" h="2792095">
                  <a:moveTo>
                    <a:pt x="833056" y="0"/>
                  </a:moveTo>
                  <a:lnTo>
                    <a:pt x="0" y="0"/>
                  </a:lnTo>
                  <a:lnTo>
                    <a:pt x="0" y="2791955"/>
                  </a:lnTo>
                  <a:lnTo>
                    <a:pt x="833056" y="2791955"/>
                  </a:lnTo>
                  <a:lnTo>
                    <a:pt x="833056" y="0"/>
                  </a:lnTo>
                  <a:close/>
                </a:path>
                <a:path w="5332730" h="2792095">
                  <a:moveTo>
                    <a:pt x="2333333" y="185966"/>
                  </a:moveTo>
                  <a:lnTo>
                    <a:pt x="1500263" y="185966"/>
                  </a:lnTo>
                  <a:lnTo>
                    <a:pt x="1500263" y="2791955"/>
                  </a:lnTo>
                  <a:lnTo>
                    <a:pt x="2333333" y="2791955"/>
                  </a:lnTo>
                  <a:lnTo>
                    <a:pt x="2333333" y="185966"/>
                  </a:lnTo>
                  <a:close/>
                </a:path>
                <a:path w="5332730" h="2792095">
                  <a:moveTo>
                    <a:pt x="3833596" y="360616"/>
                  </a:moveTo>
                  <a:lnTo>
                    <a:pt x="2999282" y="360616"/>
                  </a:lnTo>
                  <a:lnTo>
                    <a:pt x="2999282" y="2791955"/>
                  </a:lnTo>
                  <a:lnTo>
                    <a:pt x="3833596" y="2791955"/>
                  </a:lnTo>
                  <a:lnTo>
                    <a:pt x="3833596" y="360616"/>
                  </a:lnTo>
                  <a:close/>
                </a:path>
                <a:path w="5332730" h="2792095">
                  <a:moveTo>
                    <a:pt x="5332615" y="211099"/>
                  </a:moveTo>
                  <a:lnTo>
                    <a:pt x="4499546" y="211099"/>
                  </a:lnTo>
                  <a:lnTo>
                    <a:pt x="4499546" y="2791955"/>
                  </a:lnTo>
                  <a:lnTo>
                    <a:pt x="5332615" y="2791955"/>
                  </a:lnTo>
                  <a:lnTo>
                    <a:pt x="5332615" y="211099"/>
                  </a:lnTo>
                  <a:close/>
                </a:path>
              </a:pathLst>
            </a:custGeom>
            <a:solidFill>
              <a:srgbClr val="0994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147190" y="6246092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86432" y="1779698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69.0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0068" y="1980217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64.4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89705" y="2043776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60.1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6643" y="1953422"/>
            <a:ext cx="359650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spc="-12" dirty="0">
                <a:latin typeface="Trebuchet MS"/>
                <a:cs typeface="Trebuchet MS"/>
              </a:rPr>
              <a:t>63.8</a:t>
            </a:r>
            <a:endParaRPr sz="1395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3597" y="3838286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813" y="3775369"/>
            <a:ext cx="490957" cy="727374"/>
          </a:xfrm>
          <a:prstGeom prst="rect">
            <a:avLst/>
          </a:prstGeom>
        </p:spPr>
        <p:txBody>
          <a:bodyPr vert="horz" wrap="square" lIns="0" tIns="59685" rIns="0" bIns="0" rtlCol="0">
            <a:spAutoFit/>
          </a:bodyPr>
          <a:lstStyle/>
          <a:p>
            <a:pPr marL="34271">
              <a:spcBef>
                <a:spcPts val="470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412"/>
              </a:spcBef>
            </a:pPr>
            <a:r>
              <a:rPr sz="2001" b="1" spc="85" dirty="0">
                <a:solidFill>
                  <a:srgbClr val="0D0D0D"/>
                </a:solidFill>
                <a:latin typeface="Calibri"/>
                <a:cs typeface="Calibri"/>
              </a:rPr>
              <a:t>168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8945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9268" y="3775693"/>
            <a:ext cx="1427049" cy="704568"/>
          </a:xfrm>
          <a:prstGeom prst="rect">
            <a:avLst/>
          </a:prstGeom>
        </p:spPr>
        <p:txBody>
          <a:bodyPr vert="horz" wrap="square" lIns="0" tIns="49673" rIns="0" bIns="0" rtlCol="0">
            <a:spAutoFit/>
          </a:bodyPr>
          <a:lstStyle/>
          <a:p>
            <a:pPr marL="69697">
              <a:spcBef>
                <a:spcPts val="391"/>
              </a:spcBef>
              <a:tabLst>
                <a:tab pos="925309" algn="l"/>
              </a:tabLst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r>
              <a:rPr sz="2001" dirty="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3002" spc="227" baseline="-1683" dirty="0">
                <a:latin typeface="Calibri"/>
                <a:cs typeface="Calibri"/>
              </a:rPr>
              <a:t>Mar</a:t>
            </a:r>
            <a:endParaRPr sz="3002" baseline="-1683">
              <a:latin typeface="Calibri"/>
              <a:cs typeface="Calibri"/>
            </a:endParaRPr>
          </a:p>
          <a:p>
            <a:pPr marL="7701">
              <a:spcBef>
                <a:spcPts val="334"/>
              </a:spcBef>
              <a:tabLst>
                <a:tab pos="959965" algn="l"/>
              </a:tabLst>
            </a:pPr>
            <a:r>
              <a:rPr sz="2001" b="1" spc="64" dirty="0">
                <a:solidFill>
                  <a:srgbClr val="0D0D0D"/>
                </a:solidFill>
                <a:latin typeface="Calibri"/>
                <a:cs typeface="Calibri"/>
              </a:rPr>
              <a:t>176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45" dirty="0">
                <a:solidFill>
                  <a:srgbClr val="0D0D0D"/>
                </a:solidFill>
                <a:latin typeface="Calibri"/>
                <a:cs typeface="Calibri"/>
              </a:rPr>
              <a:t>193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8838" y="3792888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2129" y="3831125"/>
            <a:ext cx="519067" cy="673730"/>
          </a:xfrm>
          <a:prstGeom prst="rect">
            <a:avLst/>
          </a:prstGeom>
        </p:spPr>
        <p:txBody>
          <a:bodyPr vert="horz" wrap="square" lIns="0" tIns="31960" rIns="0" bIns="0" rtlCol="0">
            <a:spAutoFit/>
          </a:bodyPr>
          <a:lstStyle/>
          <a:p>
            <a:pPr marL="54679">
              <a:spcBef>
                <a:spcPts val="252"/>
              </a:spcBef>
            </a:pPr>
            <a:r>
              <a:rPr sz="2001" spc="206" dirty="0"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191"/>
              </a:spcBef>
            </a:pPr>
            <a:r>
              <a:rPr sz="2001" b="1" spc="76" dirty="0">
                <a:solidFill>
                  <a:srgbClr val="0D0D0D"/>
                </a:solidFill>
                <a:latin typeface="Calibri"/>
                <a:cs typeface="Calibri"/>
              </a:rPr>
              <a:t>199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05748" y="3826540"/>
            <a:ext cx="4278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0804" y="4240278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08336" y="3838287"/>
            <a:ext cx="225724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521" algn="l"/>
                <a:tab pos="1756662" algn="l"/>
              </a:tabLst>
            </a:pPr>
            <a:r>
              <a:rPr sz="3002" spc="355" baseline="1683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r>
              <a:rPr sz="3002" baseline="1683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45982" y="1163727"/>
            <a:ext cx="1439756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206" dirty="0">
                <a:solidFill>
                  <a:srgbClr val="1B170F"/>
                </a:solidFill>
                <a:latin typeface="Calibri"/>
                <a:cs typeface="Calibri"/>
              </a:rPr>
              <a:t>YTD:</a:t>
            </a:r>
            <a:r>
              <a:rPr sz="1789" b="1" spc="109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203" dirty="0">
                <a:solidFill>
                  <a:srgbClr val="1B170F"/>
                </a:solidFill>
                <a:latin typeface="Calibri"/>
                <a:cs typeface="Calibri"/>
              </a:rPr>
              <a:t>64,3pp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386" y="732593"/>
            <a:ext cx="221912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9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33" dirty="0">
                <a:solidFill>
                  <a:srgbClr val="5E5E5E"/>
                </a:solidFill>
                <a:latin typeface="Calibri"/>
                <a:cs typeface="Calibri"/>
              </a:rPr>
              <a:t>3,3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pontos.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2" name="object 22"/>
          <p:cNvGrpSpPr/>
          <p:nvPr/>
        </p:nvGrpSpPr>
        <p:grpSpPr>
          <a:xfrm>
            <a:off x="10890929" y="0"/>
            <a:ext cx="1166360" cy="762043"/>
            <a:chOff x="17959243" y="0"/>
            <a:chExt cx="1923414" cy="1256665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0"/>
              <a:ext cx="1257762" cy="125650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-4334" y="-4762"/>
            <a:ext cx="166733" cy="1489430"/>
            <a:chOff x="-7853" y="-7853"/>
            <a:chExt cx="274955" cy="2456180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91982" y="5382517"/>
          <a:ext cx="11557324" cy="111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5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38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5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72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6920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39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76,9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93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07"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0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10,1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91982" y="4868775"/>
          <a:ext cx="11518432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42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87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331470" marR="211454" indent="-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Imagem 29">
            <a:extLst>
              <a:ext uri="{FF2B5EF4-FFF2-40B4-BE49-F238E27FC236}">
                <a16:creationId xmlns:a16="http://schemas.microsoft.com/office/drawing/2014/main" id="{939EBB78-1B0D-47AF-BD6C-91CFA517A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3" y="75732"/>
            <a:ext cx="12060333" cy="67065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50948"/>
            <a:ext cx="6653916" cy="924303"/>
          </a:xfrm>
          <a:prstGeom prst="rect">
            <a:avLst/>
          </a:prstGeom>
        </p:spPr>
        <p:txBody>
          <a:bodyPr vert="horz" wrap="square" lIns="0" tIns="93039" rIns="0" bIns="0" rtlCol="0" anchor="ctr">
            <a:spAutoFit/>
          </a:bodyPr>
          <a:lstStyle/>
          <a:p>
            <a:pPr marL="47439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30" dirty="0">
                <a:solidFill>
                  <a:srgbClr val="084F92"/>
                </a:solidFill>
              </a:rPr>
              <a:t>Pronto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Socorro</a:t>
            </a:r>
            <a:r>
              <a:rPr sz="2698" spc="167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-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494931" y="2886253"/>
            <a:ext cx="10915040" cy="546407"/>
            <a:chOff x="815472" y="4759645"/>
            <a:chExt cx="17999710" cy="901065"/>
          </a:xfrm>
        </p:grpSpPr>
        <p:sp>
          <p:nvSpPr>
            <p:cNvPr id="4" name="object 4"/>
            <p:cNvSpPr/>
            <p:nvPr/>
          </p:nvSpPr>
          <p:spPr>
            <a:xfrm>
              <a:off x="1148435" y="4759648"/>
              <a:ext cx="5334000" cy="901065"/>
            </a:xfrm>
            <a:custGeom>
              <a:avLst/>
              <a:gdLst/>
              <a:ahLst/>
              <a:cxnLst/>
              <a:rect l="l" t="t" r="r" b="b"/>
              <a:pathLst>
                <a:path w="5334000" h="901064">
                  <a:moveTo>
                    <a:pt x="834326" y="0"/>
                  </a:moveTo>
                  <a:lnTo>
                    <a:pt x="0" y="0"/>
                  </a:lnTo>
                  <a:lnTo>
                    <a:pt x="0" y="894638"/>
                  </a:lnTo>
                  <a:lnTo>
                    <a:pt x="834326" y="894638"/>
                  </a:lnTo>
                  <a:lnTo>
                    <a:pt x="834326" y="0"/>
                  </a:lnTo>
                  <a:close/>
                </a:path>
                <a:path w="5334000" h="901064">
                  <a:moveTo>
                    <a:pt x="2333333" y="218630"/>
                  </a:moveTo>
                  <a:lnTo>
                    <a:pt x="1500276" y="218630"/>
                  </a:lnTo>
                  <a:lnTo>
                    <a:pt x="1500276" y="894638"/>
                  </a:lnTo>
                  <a:lnTo>
                    <a:pt x="2333333" y="894638"/>
                  </a:lnTo>
                  <a:lnTo>
                    <a:pt x="2333333" y="218630"/>
                  </a:lnTo>
                  <a:close/>
                </a:path>
                <a:path w="5334000" h="901064">
                  <a:moveTo>
                    <a:pt x="3833609" y="541553"/>
                  </a:moveTo>
                  <a:lnTo>
                    <a:pt x="3000540" y="541553"/>
                  </a:lnTo>
                  <a:lnTo>
                    <a:pt x="3000540" y="894638"/>
                  </a:lnTo>
                  <a:lnTo>
                    <a:pt x="3833609" y="894638"/>
                  </a:lnTo>
                  <a:lnTo>
                    <a:pt x="3833609" y="541553"/>
                  </a:lnTo>
                  <a:close/>
                </a:path>
                <a:path w="5334000" h="901064">
                  <a:moveTo>
                    <a:pt x="5333873" y="894638"/>
                  </a:moveTo>
                  <a:lnTo>
                    <a:pt x="4500816" y="894638"/>
                  </a:lnTo>
                  <a:lnTo>
                    <a:pt x="4500816" y="900912"/>
                  </a:lnTo>
                  <a:lnTo>
                    <a:pt x="5333873" y="900912"/>
                  </a:lnTo>
                  <a:lnTo>
                    <a:pt x="5333873" y="894638"/>
                  </a:lnTo>
                  <a:close/>
                </a:path>
              </a:pathLst>
            </a:custGeom>
            <a:solidFill>
              <a:srgbClr val="4B6C9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815472" y="5654277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20562" y="2723559"/>
            <a:ext cx="46477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2" dirty="0">
                <a:latin typeface="Calibri"/>
                <a:cs typeface="Calibri"/>
              </a:rPr>
              <a:t>16,7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4135" y="2854042"/>
            <a:ext cx="38082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94" dirty="0">
                <a:latin typeface="Calibri"/>
                <a:cs typeface="Calibri"/>
              </a:rPr>
              <a:t>8,7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31524" y="3137296"/>
            <a:ext cx="45399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43" dirty="0">
                <a:latin typeface="Calibri"/>
                <a:cs typeface="Calibri"/>
              </a:rPr>
              <a:t>-</a:t>
            </a:r>
            <a:r>
              <a:rPr sz="2001" spc="33" dirty="0">
                <a:latin typeface="Calibri"/>
                <a:cs typeface="Calibri"/>
              </a:rPr>
              <a:t>2,5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147" y="2477006"/>
            <a:ext cx="44937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30" dirty="0">
                <a:latin typeface="Calibri"/>
                <a:cs typeface="Calibri"/>
              </a:rPr>
              <a:t>22,1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542" y="3302715"/>
            <a:ext cx="497118" cy="854094"/>
          </a:xfrm>
          <a:prstGeom prst="rect">
            <a:avLst/>
          </a:prstGeom>
        </p:spPr>
        <p:txBody>
          <a:bodyPr vert="horz" wrap="square" lIns="0" tIns="121680" rIns="0" bIns="0" rtlCol="0">
            <a:spAutoFit/>
          </a:bodyPr>
          <a:lstStyle/>
          <a:p>
            <a:pPr marL="40432">
              <a:spcBef>
                <a:spcPts val="958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897"/>
              </a:spcBef>
            </a:pPr>
            <a:r>
              <a:rPr sz="2001" b="1" spc="167" dirty="0">
                <a:solidFill>
                  <a:srgbClr val="0D0D0D"/>
                </a:solidFill>
                <a:latin typeface="Calibri"/>
                <a:cs typeface="Calibri"/>
              </a:rPr>
              <a:t>575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950" y="3956262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546" y="931451"/>
            <a:ext cx="4460588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>
              <a:spcBef>
                <a:spcPts val="76"/>
              </a:spcBef>
              <a:buAutoNum type="arabicPeriod"/>
              <a:tabLst>
                <a:tab pos="236044" algn="l"/>
                <a:tab pos="1554888" algn="l"/>
              </a:tabLst>
            </a:pP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com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8,6.</a:t>
            </a:r>
            <a:endParaRPr sz="1182" dirty="0">
              <a:latin typeface="Calibri"/>
              <a:cs typeface="Calibri"/>
            </a:endParaRPr>
          </a:p>
          <a:p>
            <a:pPr marL="236044" indent="-228343">
              <a:spcBef>
                <a:spcPts val="21"/>
              </a:spcBef>
              <a:buAutoNum type="arabicPeriod"/>
              <a:tabLst>
                <a:tab pos="236044" algn="l"/>
              </a:tabLst>
            </a:pP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Volumetria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dentro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margem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0" dirty="0">
                <a:solidFill>
                  <a:srgbClr val="5E5E5E"/>
                </a:solidFill>
                <a:latin typeface="Calibri"/>
                <a:cs typeface="Calibri"/>
              </a:rPr>
              <a:t>erro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para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ano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2025.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43294" y="1389708"/>
            <a:ext cx="823268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1540" algn="ctr">
              <a:spcBef>
                <a:spcPts val="69"/>
              </a:spcBef>
            </a:pPr>
            <a:r>
              <a:rPr sz="1789" b="1" spc="270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endParaRPr sz="1789">
              <a:latin typeface="Calibri"/>
              <a:cs typeface="Calibri"/>
            </a:endParaRPr>
          </a:p>
          <a:p>
            <a:pPr algn="ctr">
              <a:spcBef>
                <a:spcPts val="15"/>
              </a:spcBef>
            </a:pPr>
            <a:r>
              <a:rPr sz="1789" b="1" spc="36" dirty="0">
                <a:solidFill>
                  <a:srgbClr val="1B170F"/>
                </a:solidFill>
                <a:latin typeface="Calibri"/>
                <a:cs typeface="Calibri"/>
              </a:rPr>
              <a:t>15,7</a:t>
            </a:r>
            <a:r>
              <a:rPr sz="1789" b="1" spc="109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263" dirty="0">
                <a:solidFill>
                  <a:srgbClr val="1B170F"/>
                </a:solidFill>
                <a:latin typeface="Calibri"/>
                <a:cs typeface="Calibri"/>
              </a:rPr>
              <a:t>pp</a:t>
            </a:r>
            <a:endParaRPr sz="1789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4334" y="-4762"/>
            <a:ext cx="242591" cy="2207575"/>
            <a:chOff x="-7853" y="-7853"/>
            <a:chExt cx="400050" cy="3640454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7" name="object 17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4939" y="166310"/>
            <a:ext cx="402237" cy="40203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4545" y="0"/>
            <a:ext cx="761946" cy="761946"/>
          </a:xfrm>
          <a:prstGeom prst="rect">
            <a:avLst/>
          </a:prstGeom>
        </p:spPr>
      </p:pic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09043" y="5081485"/>
          <a:ext cx="11221938" cy="131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9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7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8833">
                <a:tc>
                  <a:txBody>
                    <a:bodyPr/>
                    <a:lstStyle/>
                    <a:p>
                      <a:pPr marL="301625" marR="48260" indent="-2463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Promotor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49,2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37,2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Neutro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40005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18,3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15,4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39370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43,2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88102" y="4497897"/>
          <a:ext cx="11220780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5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2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05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5543">
                <a:tc>
                  <a:txBody>
                    <a:bodyPr/>
                    <a:lstStyle/>
                    <a:p>
                      <a:pPr marL="138430" marR="130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 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3,0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5453597" y="3444805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58945" y="3449123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38838" y="3399406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9763" y="3361924"/>
            <a:ext cx="2440154" cy="774924"/>
          </a:xfrm>
          <a:prstGeom prst="rect">
            <a:avLst/>
          </a:prstGeom>
        </p:spPr>
        <p:txBody>
          <a:bodyPr vert="horz" wrap="square" lIns="0" tIns="81249" rIns="0" bIns="0" rtlCol="0">
            <a:spAutoFit/>
          </a:bodyPr>
          <a:lstStyle/>
          <a:p>
            <a:pPr marL="36966">
              <a:spcBef>
                <a:spcPts val="640"/>
              </a:spcBef>
              <a:tabLst>
                <a:tab pos="904900" algn="l"/>
                <a:tab pos="1953815" algn="l"/>
              </a:tabLst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r>
              <a:rPr sz="2001" dirty="0">
                <a:solidFill>
                  <a:srgbClr val="252525"/>
                </a:solidFill>
                <a:latin typeface="Calibri"/>
                <a:cs typeface="Calibri"/>
              </a:rPr>
              <a:t>	</a:t>
            </a:r>
            <a:r>
              <a:rPr sz="3002" spc="227" baseline="-1683" dirty="0">
                <a:latin typeface="Calibri"/>
                <a:cs typeface="Calibri"/>
              </a:rPr>
              <a:t>Mar</a:t>
            </a:r>
            <a:r>
              <a:rPr sz="3002" baseline="-1683" dirty="0">
                <a:latin typeface="Calibri"/>
                <a:cs typeface="Calibri"/>
              </a:rPr>
              <a:t>	</a:t>
            </a:r>
            <a:r>
              <a:rPr sz="3002" spc="309" baseline="-10101" dirty="0">
                <a:latin typeface="Calibri"/>
                <a:cs typeface="Calibri"/>
              </a:rPr>
              <a:t>Abr</a:t>
            </a:r>
            <a:endParaRPr sz="3002" baseline="-10101">
              <a:latin typeface="Calibri"/>
              <a:cs typeface="Calibri"/>
            </a:endParaRPr>
          </a:p>
          <a:p>
            <a:pPr marL="23104">
              <a:spcBef>
                <a:spcPts val="579"/>
              </a:spcBef>
              <a:tabLst>
                <a:tab pos="913757" algn="l"/>
                <a:tab pos="1947269" algn="l"/>
              </a:tabLst>
            </a:pPr>
            <a:r>
              <a:rPr sz="2001" b="1" spc="218" dirty="0">
                <a:solidFill>
                  <a:srgbClr val="0D0D0D"/>
                </a:solidFill>
                <a:latin typeface="Calibri"/>
                <a:cs typeface="Calibri"/>
              </a:rPr>
              <a:t>628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139" dirty="0">
                <a:solidFill>
                  <a:srgbClr val="0D0D0D"/>
                </a:solidFill>
                <a:latin typeface="Calibri"/>
                <a:cs typeface="Calibri"/>
              </a:rPr>
              <a:t>1020</a:t>
            </a:r>
            <a:r>
              <a:rPr sz="2001" b="1" dirty="0">
                <a:solidFill>
                  <a:srgbClr val="0D0D0D"/>
                </a:solidFill>
                <a:latin typeface="Calibri"/>
                <a:cs typeface="Calibri"/>
              </a:rPr>
              <a:t>	</a:t>
            </a:r>
            <a:r>
              <a:rPr sz="2001" b="1" spc="194" dirty="0">
                <a:solidFill>
                  <a:srgbClr val="0D0D0D"/>
                </a:solidFill>
                <a:latin typeface="Calibri"/>
                <a:cs typeface="Calibri"/>
              </a:rPr>
              <a:t>957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05748" y="3437795"/>
            <a:ext cx="140510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906" algn="l"/>
              </a:tabLst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010483" y="3444805"/>
            <a:ext cx="13550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54457" algn="l"/>
              </a:tabLst>
            </a:pP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31EDF33E-2630-42B0-B055-1B0CC580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" y="50948"/>
            <a:ext cx="12069859" cy="646934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81825" y="543339"/>
            <a:ext cx="113730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Alexandre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Luana: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Apresentar os atendimentos realizados em outros municípios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Dra. Mariana: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o fluxo do paciente agudo psiquiátrico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tempo de higienização e </a:t>
            </a:r>
            <a:r>
              <a:rPr lang="pt-BR" dirty="0" err="1">
                <a:solidFill>
                  <a:srgbClr val="008080"/>
                </a:solidFill>
                <a:latin typeface="Calibri"/>
              </a:rPr>
              <a:t>Higipró</a:t>
            </a: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Camila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</a:t>
            </a:r>
            <a:r>
              <a:rPr lang="pt-BR" dirty="0"/>
              <a:t>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Verificação do hall de espera dos pacientes classificados em amarelo – referente a cadeiras de rodas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Rose: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Verificar a limpeza da placa “M’Boi” na fachada do Hospital</a:t>
            </a: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2191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0BE9B8-7ED9-4DC8-9F69-7D0E96E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4" r="5868"/>
          <a:stretch/>
        </p:blipFill>
        <p:spPr>
          <a:xfrm>
            <a:off x="191344" y="116632"/>
            <a:ext cx="10571403" cy="58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9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6B1B0">
                    <a:alpha val="41000"/>
                  </a:srgbClr>
                </a:gs>
                <a:gs pos="100000">
                  <a:srgbClr val="004F78">
                    <a:alpha val="41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5600" y="3429000"/>
            <a:ext cx="11700830" cy="4090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SAÚDE MENTAL</a:t>
            </a:r>
          </a:p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Fluxo de Atendimento Pronto Socorro</a:t>
            </a:r>
          </a:p>
          <a:p>
            <a:pPr algn="r">
              <a:lnSpc>
                <a:spcPts val="6600"/>
              </a:lnSpc>
              <a:spcBef>
                <a:spcPct val="0"/>
              </a:spcBef>
            </a:pPr>
            <a:br>
              <a:rPr lang="en-US" sz="32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</a:br>
            <a:r>
              <a:rPr lang="en-US" sz="24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 Diego Vieira – Coordenador Sáude Mental</a:t>
            </a:r>
            <a:br>
              <a:rPr lang="en-US" sz="24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</a:br>
            <a:r>
              <a:rPr lang="en-US" sz="24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Dra </a:t>
            </a:r>
            <a:r>
              <a:rPr lang="en-US" sz="2400" b="1" dirty="0" err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Cláudia</a:t>
            </a:r>
            <a:r>
              <a:rPr lang="en-US" sz="24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Ketter – RT Saúde Mental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Dia Nacional do Voluntariado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218355" y="5123736"/>
            <a:ext cx="1122380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399593"/>
              </a:solidFill>
            </a:endParaRPr>
          </a:p>
          <a:p>
            <a:pPr>
              <a:defRPr/>
            </a:pPr>
            <a:br>
              <a:rPr lang="pt-BR" sz="1600" dirty="0">
                <a:solidFill>
                  <a:srgbClr val="399593"/>
                </a:solidFill>
              </a:rPr>
            </a:br>
            <a:endParaRPr lang="pt-BR" sz="1600" dirty="0">
              <a:solidFill>
                <a:srgbClr val="399593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1500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281671" y="5026811"/>
            <a:ext cx="7218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t-BR" b="1" dirty="0">
                <a:solidFill>
                  <a:srgbClr val="399593"/>
                </a:solidFill>
              </a:rPr>
            </a:br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DB09E0-3F95-4EB8-AD45-7869AD21A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46" y="778396"/>
            <a:ext cx="3743979" cy="53012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6D27F00-362B-4936-B913-64DA413A4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224" y="1385428"/>
            <a:ext cx="2551292" cy="340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FDAABDF-5D0F-4AA8-8E88-EDB3403492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2" r="15154"/>
          <a:stretch/>
        </p:blipFill>
        <p:spPr>
          <a:xfrm>
            <a:off x="4281671" y="3171293"/>
            <a:ext cx="3605033" cy="238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9C24BDE-B2FB-486E-B0B4-2C9E3705B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4681" y="899219"/>
            <a:ext cx="3647728" cy="2051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116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1DE98A4-1B11-4052-AEE6-0169562339DA}"/>
              </a:ext>
            </a:extLst>
          </p:cNvPr>
          <p:cNvSpPr txBox="1"/>
          <p:nvPr/>
        </p:nvSpPr>
        <p:spPr>
          <a:xfrm>
            <a:off x="5791200" y="3138055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80634C-EEA0-4D10-A5D2-EB8012EA95B4}"/>
              </a:ext>
            </a:extLst>
          </p:cNvPr>
          <p:cNvSpPr txBox="1"/>
          <p:nvPr/>
        </p:nvSpPr>
        <p:spPr>
          <a:xfrm>
            <a:off x="1930400" y="1722282"/>
            <a:ext cx="894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1. Apresenta sofrimento mental agudo ou agravado</a:t>
            </a:r>
          </a:p>
          <a:p>
            <a:r>
              <a:rPr lang="pt-BR" sz="2400" dirty="0"/>
              <a:t>2. Pode estar em risco de autoagressão ou suicídio</a:t>
            </a:r>
          </a:p>
          <a:p>
            <a:r>
              <a:rPr lang="pt-BR" sz="2400" dirty="0"/>
              <a:t>3. Demonstra comportamento agressivo ou descontrolado</a:t>
            </a:r>
          </a:p>
          <a:p>
            <a:r>
              <a:rPr lang="pt-BR" sz="2400" dirty="0"/>
              <a:t>4. Enfrenta desregulação emocional, delírios e/ou quadro psicótico</a:t>
            </a:r>
          </a:p>
          <a:p>
            <a:r>
              <a:rPr lang="pt-BR" sz="2400" dirty="0"/>
              <a:t>5. Necessita de avaliação e intervenção</a:t>
            </a:r>
          </a:p>
          <a:p>
            <a:r>
              <a:rPr lang="pt-BR" sz="2400" dirty="0"/>
              <a:t>6. Pode ter histórico de transtornos mentais conhecidos ou novos episódios</a:t>
            </a:r>
          </a:p>
          <a:p>
            <a:endParaRPr lang="pt-BR" sz="12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80A6A97-E460-46EB-AAFA-59C3637BF8EC}"/>
              </a:ext>
            </a:extLst>
          </p:cNvPr>
          <p:cNvSpPr txBox="1"/>
          <p:nvPr/>
        </p:nvSpPr>
        <p:spPr>
          <a:xfrm>
            <a:off x="1642968" y="1041400"/>
            <a:ext cx="812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Paciente que procura atendimento psiquiátrico de emergência</a:t>
            </a:r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1C059F-6D91-4AF6-84D1-12B0B04EE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87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665A942-4047-4F1B-94DE-29C0D03A7498}"/>
              </a:ext>
            </a:extLst>
          </p:cNvPr>
          <p:cNvSpPr/>
          <p:nvPr/>
        </p:nvSpPr>
        <p:spPr>
          <a:xfrm>
            <a:off x="1721962" y="1830007"/>
            <a:ext cx="7970012" cy="354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A psiquiatria do Hospital </a:t>
            </a:r>
            <a:r>
              <a:rPr lang="pt-BR" sz="1867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1867" dirty="0">
                <a:solidFill>
                  <a:srgbClr val="000000"/>
                </a:solidFill>
                <a:latin typeface="Inter"/>
              </a:rPr>
              <a:t> Mirim foi inaugurada em abril de 2008.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Desde sua abertura, exceto durante o período agudo da pandemia de COVID-19, manteve porta aberta direta para a psiquiatria.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Isso significa que pacientes com queixa psiquiátrica podiam abrir ficha diretamente na psiquiatria.</a:t>
            </a:r>
            <a:br>
              <a:rPr lang="pt-BR" sz="1867" dirty="0">
                <a:solidFill>
                  <a:srgbClr val="000000"/>
                </a:solidFill>
                <a:latin typeface="Inter"/>
              </a:rPr>
            </a:b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Em 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fevereiro de 2025</a:t>
            </a:r>
            <a:r>
              <a:rPr lang="pt-BR" sz="1867" dirty="0">
                <a:solidFill>
                  <a:srgbClr val="000000"/>
                </a:solidFill>
                <a:latin typeface="Inter"/>
              </a:rPr>
              <a:t>, a coordenação do hospital decidiu uma mudança no fluxo de atendimento.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Agora, todas as fichas, inclusive as de pacientes com queixas psiquiátricas, devem ser primeiro abertas na clínica médica.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Posteriormente, os casos podem ser encaminhados para a avaliação psiquiátrica, se necessário.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402763" y="988498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7A80E41-A95E-4AC2-89F4-45DBD6DB5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402763" y="988498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3CC4A6F-9EFC-42D9-BF62-0D947D2D75CD}"/>
              </a:ext>
            </a:extLst>
          </p:cNvPr>
          <p:cNvSpPr/>
          <p:nvPr/>
        </p:nvSpPr>
        <p:spPr>
          <a:xfrm>
            <a:off x="2159000" y="1665596"/>
            <a:ext cx="7874000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67" b="1" dirty="0">
                <a:solidFill>
                  <a:srgbClr val="000000"/>
                </a:solidFill>
                <a:latin typeface="Inter"/>
              </a:rPr>
              <a:t>Motivo da Mudança no Fluxo de Atendimento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Muitas condições orgânicas graves podem se apresentar com sintomas psiquiátricos, como: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Acidente vascular cerebral (AVC)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Intoxicação aguda (uso de substâncias, envenenamentos)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Epilepsia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Hipoglicemia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Traumatismo craniano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Infecções (pneumonia, meningite, infecção urinária)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Distúrbios hidroeletrolíticos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Quadros de demência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Esses pacientes podem apresentar sinais de desorganização, confusão mental, psicoses ou delírios, porém a etiologia é de origem orgânica.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033E03F-D475-4DDB-9F4D-54F6849A9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402763" y="988498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D72CA09-60F6-463A-B18D-2FC2EDC79D0B}"/>
              </a:ext>
            </a:extLst>
          </p:cNvPr>
          <p:cNvSpPr/>
          <p:nvPr/>
        </p:nvSpPr>
        <p:spPr>
          <a:xfrm>
            <a:off x="1871568" y="1998915"/>
            <a:ext cx="767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Inter"/>
              </a:rPr>
              <a:t>Anteriormente, quando a equipe de psiquiatria recebia um paciente com suspeita de quadro orgânico, era necessário que a avaliação e o tratamento por clínica médica acontecessem primeiro.</a:t>
            </a:r>
            <a:br>
              <a:rPr lang="pt-BR" sz="2400" dirty="0">
                <a:solidFill>
                  <a:srgbClr val="000000"/>
                </a:solidFill>
                <a:latin typeface="Inter"/>
              </a:rPr>
            </a:br>
            <a:endParaRPr lang="pt-BR" sz="2400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Inter"/>
              </a:rPr>
              <a:t>Essa avaliação, muitas vezes, atrasava o atendimento devido ao fluxo interno do hospital.</a:t>
            </a:r>
          </a:p>
          <a:p>
            <a:br>
              <a:rPr lang="pt-BR" sz="2400" dirty="0"/>
            </a:b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68E2AA2-B848-4EE5-A9A2-94FF8CAA2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78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402763" y="988498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58ABFE-C9FA-4049-B332-1A19FC2AB6C6}"/>
              </a:ext>
            </a:extLst>
          </p:cNvPr>
          <p:cNvSpPr/>
          <p:nvPr/>
        </p:nvSpPr>
        <p:spPr>
          <a:xfrm>
            <a:off x="1981200" y="1955800"/>
            <a:ext cx="8229600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133" u="sng" dirty="0">
                <a:solidFill>
                  <a:srgbClr val="000000"/>
                </a:solidFill>
                <a:latin typeface="Inter"/>
              </a:rPr>
              <a:t>Como os problemas orgânicos podem ser potencialmente graves ou fatais, foi decidido que: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2133" dirty="0">
                <a:solidFill>
                  <a:srgbClr val="000000"/>
                </a:solidFill>
                <a:latin typeface="Inter"/>
              </a:rPr>
              <a:t>Todas as fichas, inclusive as de quadros psiquiátricos, deveriam primeiro passar pela avaliação da clínica médica.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2133" dirty="0">
                <a:solidFill>
                  <a:srgbClr val="000000"/>
                </a:solidFill>
                <a:latin typeface="Inter"/>
              </a:rPr>
              <a:t>Assim, caso fosse necessário, já seriam solicitados exames e intervenções clínicas imediatamente.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2133" dirty="0">
                <a:solidFill>
                  <a:srgbClr val="000000"/>
                </a:solidFill>
                <a:latin typeface="Inter"/>
              </a:rPr>
              <a:t>Após essa avaliação, se os sintomas persistirem sem causa orgânica aparente, a avaliação psiquiátrica será realizada</a:t>
            </a:r>
            <a:r>
              <a:rPr lang="pt-BR" sz="1200" dirty="0">
                <a:solidFill>
                  <a:srgbClr val="000000"/>
                </a:solidFill>
                <a:latin typeface="Inter"/>
              </a:rPr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FC57D14-28B2-4D55-B3CD-7B4782CDE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8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1574800" y="228539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FEF27E5-F19C-4B00-BD15-0141D1C9B788}"/>
              </a:ext>
            </a:extLst>
          </p:cNvPr>
          <p:cNvSpPr/>
          <p:nvPr/>
        </p:nvSpPr>
        <p:spPr>
          <a:xfrm>
            <a:off x="796592" y="642913"/>
            <a:ext cx="8331200" cy="555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67" b="1" dirty="0">
                <a:solidFill>
                  <a:srgbClr val="000000"/>
                </a:solidFill>
                <a:latin typeface="Inter"/>
              </a:rPr>
              <a:t>Para triagem dos pacientes que chegam na porta é usado </a:t>
            </a:r>
            <a:br>
              <a:rPr lang="pt-BR" sz="1867" b="1" dirty="0">
                <a:solidFill>
                  <a:srgbClr val="000000"/>
                </a:solidFill>
                <a:latin typeface="Inter"/>
              </a:rPr>
            </a:br>
            <a:r>
              <a:rPr lang="pt-BR" sz="1867" b="1" u="sng" dirty="0">
                <a:solidFill>
                  <a:srgbClr val="000000"/>
                </a:solidFill>
                <a:latin typeface="Inter"/>
              </a:rPr>
              <a:t>Escala de Classificação de Emergência de Manchester</a:t>
            </a:r>
            <a:endParaRPr lang="pt-BR" sz="1867" u="sng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867" b="1" dirty="0">
                <a:solidFill>
                  <a:srgbClr val="000000"/>
                </a:solidFill>
                <a:latin typeface="Inter"/>
              </a:rPr>
              <a:t>Cor </a:t>
            </a:r>
            <a:r>
              <a:rPr lang="pt-BR" sz="1867" b="1" dirty="0">
                <a:solidFill>
                  <a:srgbClr val="FF0000"/>
                </a:solidFill>
                <a:latin typeface="Inter"/>
              </a:rPr>
              <a:t>vermelha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 (Emergência IMEDIATA)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Tempo de atendimento: até 10 minutos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Paciente com risco de vida ou condição grave que necessita de intervenção rápida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b="1" dirty="0">
                <a:solidFill>
                  <a:srgbClr val="000000"/>
                </a:solidFill>
                <a:latin typeface="Inter"/>
              </a:rPr>
              <a:t>Cor </a:t>
            </a:r>
            <a:r>
              <a:rPr lang="pt-BR" sz="1867" b="1" dirty="0">
                <a:solidFill>
                  <a:srgbClr val="FFC000"/>
                </a:solidFill>
                <a:latin typeface="Inter"/>
              </a:rPr>
              <a:t>laranja 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(Muito urgente)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Tempo de atendimento: até 10-30 minutos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Situações graves, mas que não colocam a vida em risco imediato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b="1" dirty="0">
                <a:solidFill>
                  <a:srgbClr val="000000"/>
                </a:solidFill>
                <a:latin typeface="Inter"/>
              </a:rPr>
              <a:t>Cor</a:t>
            </a:r>
            <a:r>
              <a:rPr lang="pt-BR" sz="1867" b="1" dirty="0">
                <a:solidFill>
                  <a:srgbClr val="FFFF00"/>
                </a:solidFill>
                <a:latin typeface="Inter"/>
              </a:rPr>
              <a:t> amarela 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(Urgente)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Tempo de atendimento: até 60 minutos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Condições que requerem avaliação rápida, mas não ameaçam a vida a curto prazo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b="1" dirty="0">
                <a:solidFill>
                  <a:srgbClr val="000000"/>
                </a:solidFill>
                <a:latin typeface="Inter"/>
              </a:rPr>
              <a:t>Cor </a:t>
            </a:r>
            <a:r>
              <a:rPr lang="pt-BR" sz="1867" b="1" dirty="0">
                <a:solidFill>
                  <a:srgbClr val="00B050"/>
                </a:solidFill>
                <a:latin typeface="Inter"/>
              </a:rPr>
              <a:t>verde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 (Pouco urgente)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Tempo de atendimento: até 120 minutos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Casos que podem esperar sem risco imediato de agravamento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b="1" dirty="0">
                <a:solidFill>
                  <a:srgbClr val="000000"/>
                </a:solidFill>
                <a:latin typeface="Inter"/>
              </a:rPr>
              <a:t>Cor </a:t>
            </a:r>
            <a:r>
              <a:rPr lang="pt-BR" sz="1867" b="1" dirty="0">
                <a:solidFill>
                  <a:srgbClr val="0070C0"/>
                </a:solidFill>
                <a:latin typeface="Inter"/>
              </a:rPr>
              <a:t>azul 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(Não urgente)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Tempo de atendimento: além de 120 minutos</a:t>
            </a:r>
          </a:p>
          <a:p>
            <a:pPr marL="495325" lvl="1" indent="-190510"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Situações de menor gravidade, sem risco iminente à vida</a:t>
            </a:r>
          </a:p>
        </p:txBody>
      </p:sp>
      <p:sp>
        <p:nvSpPr>
          <p:cNvPr id="3" name="Chave Direita 2">
            <a:extLst>
              <a:ext uri="{FF2B5EF4-FFF2-40B4-BE49-F238E27FC236}">
                <a16:creationId xmlns:a16="http://schemas.microsoft.com/office/drawing/2014/main" id="{76E6F1BD-C73F-47BC-A7E6-C19E7D272CB1}"/>
              </a:ext>
            </a:extLst>
          </p:cNvPr>
          <p:cNvSpPr/>
          <p:nvPr/>
        </p:nvSpPr>
        <p:spPr>
          <a:xfrm>
            <a:off x="8890000" y="3073400"/>
            <a:ext cx="914400" cy="26343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C6F987-090D-4788-9BB0-7F8E70C12A10}"/>
              </a:ext>
            </a:extLst>
          </p:cNvPr>
          <p:cNvSpPr txBox="1"/>
          <p:nvPr/>
        </p:nvSpPr>
        <p:spPr>
          <a:xfrm>
            <a:off x="9924384" y="3987800"/>
            <a:ext cx="2633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Pacientes com sintomas psiquiátricos</a:t>
            </a:r>
            <a:br>
              <a:rPr lang="pt-BR" sz="1600" dirty="0"/>
            </a:br>
            <a:r>
              <a:rPr lang="pt-BR" sz="1600" dirty="0"/>
              <a:t>abrem no máximo cor “amarela”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66CAE7-26B1-4140-962D-59A74F5DC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68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532660" y="244702"/>
            <a:ext cx="5406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Fluxo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pic>
        <p:nvPicPr>
          <p:cNvPr id="1026" name="Picture 2" descr="Paciente Do Sexo Masculino Esperando No Lobby Da Recepção Hospitalar Para  Ir Ao Exame Médico Imagem de Stock - Imagem de conselho, senior: 251826469">
            <a:extLst>
              <a:ext uri="{FF2B5EF4-FFF2-40B4-BE49-F238E27FC236}">
                <a16:creationId xmlns:a16="http://schemas.microsoft.com/office/drawing/2014/main" id="{B7DD914F-65E3-44DC-B527-78542985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4" y="1320439"/>
            <a:ext cx="1905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712E4A0-5562-4C45-85FF-45622ACC3F93}"/>
              </a:ext>
            </a:extLst>
          </p:cNvPr>
          <p:cNvSpPr txBox="1"/>
          <p:nvPr/>
        </p:nvSpPr>
        <p:spPr>
          <a:xfrm>
            <a:off x="759740" y="2387240"/>
            <a:ext cx="187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Paciente chega para triagem com sintomas psiquiátricos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60836ED-858D-4226-8C7A-10BB72E2A7CB}"/>
              </a:ext>
            </a:extLst>
          </p:cNvPr>
          <p:cNvCxnSpPr/>
          <p:nvPr/>
        </p:nvCxnSpPr>
        <p:spPr>
          <a:xfrm>
            <a:off x="2634260" y="1905000"/>
            <a:ext cx="10741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Pulseira De Classificação De Risco - Hospitalar - Amarela Cor Amarelo |  Frete grátis">
            <a:extLst>
              <a:ext uri="{FF2B5EF4-FFF2-40B4-BE49-F238E27FC236}">
                <a16:creationId xmlns:a16="http://schemas.microsoft.com/office/drawing/2014/main" id="{7B081025-01E5-4FBB-B202-C98F577A4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70" y="964839"/>
            <a:ext cx="142875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F325E7F-00ED-467C-B206-D50D8CA676A2}"/>
              </a:ext>
            </a:extLst>
          </p:cNvPr>
          <p:cNvSpPr txBox="1"/>
          <p:nvPr/>
        </p:nvSpPr>
        <p:spPr>
          <a:xfrm>
            <a:off x="3708400" y="2402178"/>
            <a:ext cx="186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É triado pelos critérios de Manchester e recebe a pulseira.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2DB37BE-D5B8-4007-AAB6-A7BEC1EB944D}"/>
              </a:ext>
            </a:extLst>
          </p:cNvPr>
          <p:cNvCxnSpPr/>
          <p:nvPr/>
        </p:nvCxnSpPr>
        <p:spPr>
          <a:xfrm>
            <a:off x="5449635" y="1905000"/>
            <a:ext cx="1103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final, o que é preciso para fazer um bom atendimento médico?">
            <a:extLst>
              <a:ext uri="{FF2B5EF4-FFF2-40B4-BE49-F238E27FC236}">
                <a16:creationId xmlns:a16="http://schemas.microsoft.com/office/drawing/2014/main" id="{BBC2E8AE-A2FF-4818-82A5-92991D1B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15" y="1101364"/>
            <a:ext cx="1765300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1D7F182-AF93-420C-A75B-A1DA52A48251}"/>
              </a:ext>
            </a:extLst>
          </p:cNvPr>
          <p:cNvSpPr txBox="1"/>
          <p:nvPr/>
        </p:nvSpPr>
        <p:spPr>
          <a:xfrm>
            <a:off x="6711742" y="2386015"/>
            <a:ext cx="2352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Passa em atendimento clinico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E39DED5-4475-48EE-BA7F-5068E618B7F7}"/>
              </a:ext>
            </a:extLst>
          </p:cNvPr>
          <p:cNvSpPr/>
          <p:nvPr/>
        </p:nvSpPr>
        <p:spPr>
          <a:xfrm>
            <a:off x="5892800" y="3480125"/>
            <a:ext cx="6096000" cy="21035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1" dirty="0">
                <a:solidFill>
                  <a:srgbClr val="000000"/>
                </a:solidFill>
                <a:latin typeface="Inter"/>
              </a:rPr>
              <a:t> </a:t>
            </a:r>
            <a:r>
              <a:rPr lang="pt-BR" sz="1867" b="1" dirty="0">
                <a:solidFill>
                  <a:srgbClr val="000000"/>
                </a:solidFill>
                <a:latin typeface="Inter"/>
              </a:rPr>
              <a:t>Após a Consulta Clínica</a:t>
            </a:r>
            <a:endParaRPr lang="pt-BR" sz="1867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Investigação clínica adicional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Internação clínica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Encaminhamento para </a:t>
            </a:r>
            <a:r>
              <a:rPr lang="pt-BR" sz="1867" dirty="0" err="1">
                <a:solidFill>
                  <a:srgbClr val="000000"/>
                </a:solidFill>
                <a:latin typeface="Inter"/>
              </a:rPr>
              <a:t>interconsulta</a:t>
            </a:r>
            <a:r>
              <a:rPr lang="pt-BR" sz="1867" dirty="0">
                <a:solidFill>
                  <a:srgbClr val="000000"/>
                </a:solidFill>
                <a:latin typeface="Inter"/>
              </a:rPr>
              <a:t> com psiquiatria ou outras especialidades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867" dirty="0">
                <a:solidFill>
                  <a:srgbClr val="000000"/>
                </a:solidFill>
                <a:latin typeface="Inter"/>
              </a:rPr>
              <a:t>Alta hospitalar, quando o quadro estiver estabilizado ou sem necessidade de continuidade de internação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A45E8779-A49A-4E96-BF97-E6E388D9FDDC}"/>
              </a:ext>
            </a:extLst>
          </p:cNvPr>
          <p:cNvCxnSpPr/>
          <p:nvPr/>
        </p:nvCxnSpPr>
        <p:spPr>
          <a:xfrm>
            <a:off x="7688565" y="2657115"/>
            <a:ext cx="0" cy="72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DB3AF5CF-77E4-451F-8529-CFA41E1FA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3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2752B4D-3CB6-4E94-90AE-3268EC0B41E3}"/>
              </a:ext>
            </a:extLst>
          </p:cNvPr>
          <p:cNvSpPr/>
          <p:nvPr/>
        </p:nvSpPr>
        <p:spPr>
          <a:xfrm>
            <a:off x="2133600" y="1438866"/>
            <a:ext cx="7693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Tempo de Resposta para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Interconsulta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em Psiquiatria</a:t>
            </a:r>
            <a:endParaRPr lang="pt-BR" sz="2400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latin typeface="Inter"/>
              </a:rPr>
              <a:t>Paciente internado:</a:t>
            </a:r>
            <a:r>
              <a:rPr lang="pt-BR" sz="2400" dirty="0">
                <a:solidFill>
                  <a:srgbClr val="000000"/>
                </a:solidFill>
                <a:latin typeface="Inter"/>
              </a:rPr>
              <a:t> Resposta em até 24 horas após o pedido</a:t>
            </a:r>
            <a:br>
              <a:rPr lang="pt-BR" sz="2400" dirty="0">
                <a:solidFill>
                  <a:srgbClr val="000000"/>
                </a:solidFill>
                <a:latin typeface="Inter"/>
              </a:rPr>
            </a:br>
            <a:endParaRPr lang="pt-BR" sz="2400" dirty="0">
              <a:solidFill>
                <a:srgbClr val="000000"/>
              </a:solidFill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latin typeface="Inter"/>
              </a:rPr>
              <a:t>Paciente na porta (encaminhamento externo):</a:t>
            </a:r>
            <a:r>
              <a:rPr lang="pt-BR" sz="2400" dirty="0">
                <a:solidFill>
                  <a:srgbClr val="000000"/>
                </a:solidFill>
                <a:latin typeface="Inter"/>
              </a:rPr>
              <a:t> Resposta em até 2 horas após o pedido</a:t>
            </a:r>
          </a:p>
          <a:p>
            <a:endParaRPr lang="pt-BR" sz="2400" dirty="0">
              <a:solidFill>
                <a:srgbClr val="000000"/>
              </a:solidFill>
              <a:latin typeface="Inter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EA9E2C5-8508-467C-BC12-58D9F3F6B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8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2402763" y="988498"/>
            <a:ext cx="624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Inter"/>
              </a:rPr>
              <a:t>Histórico da Psiquiatria no Hospital </a:t>
            </a:r>
            <a:r>
              <a:rPr lang="pt-BR" sz="2400" b="1" dirty="0" err="1">
                <a:solidFill>
                  <a:srgbClr val="000000"/>
                </a:solidFill>
                <a:latin typeface="Inter"/>
              </a:rPr>
              <a:t>Mboi</a:t>
            </a:r>
            <a:r>
              <a:rPr lang="pt-BR" sz="2400" b="1" dirty="0">
                <a:solidFill>
                  <a:srgbClr val="000000"/>
                </a:solidFill>
                <a:latin typeface="Inter"/>
              </a:rPr>
              <a:t> Mirim</a:t>
            </a:r>
            <a:endParaRPr lang="pt-BR" sz="2400" dirty="0"/>
          </a:p>
        </p:txBody>
      </p:sp>
      <p:sp>
        <p:nvSpPr>
          <p:cNvPr id="2" name="AutoShape 2" descr="blob:https://web.whatsapp.com/5a4d2ba1-066e-47f7-88ab-5e68566f0686">
            <a:extLst>
              <a:ext uri="{FF2B5EF4-FFF2-40B4-BE49-F238E27FC236}">
                <a16:creationId xmlns:a16="http://schemas.microsoft.com/office/drawing/2014/main" id="{EC9159E6-2E5B-4F1E-AE4B-57097A243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pt-BR" sz="1200"/>
          </a:p>
        </p:txBody>
      </p:sp>
      <p:sp>
        <p:nvSpPr>
          <p:cNvPr id="3" name="AutoShape 4" descr="blob:https://web.whatsapp.com/5a4d2ba1-066e-47f7-88ab-5e68566f0686">
            <a:extLst>
              <a:ext uri="{FF2B5EF4-FFF2-40B4-BE49-F238E27FC236}">
                <a16:creationId xmlns:a16="http://schemas.microsoft.com/office/drawing/2014/main" id="{FF66757A-C22D-4FE3-B5A9-071CD3F01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pt-BR" sz="1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79369E-26A2-4714-8C55-CC024C7E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93122"/>
            <a:ext cx="8568952" cy="54782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7824935-8143-41C7-B57C-33CEF030C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19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D7556BA-183C-4C09-8046-D09C61522E55}"/>
              </a:ext>
            </a:extLst>
          </p:cNvPr>
          <p:cNvSpPr/>
          <p:nvPr/>
        </p:nvSpPr>
        <p:spPr>
          <a:xfrm>
            <a:off x="594821" y="1518106"/>
            <a:ext cx="10922000" cy="440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Alto volume de pacientes na clínica médica, gerando prioridade para casos mais graves ou urgentes.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Triagens mais graves e urgentes sendo atendidas antes dos casos psiquiátricos, especialmente quando estes não apresentam risco iminente de morte.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Resistência da equipe fora do setor de saúde mental em atender casos psiquiátricos, possivelmente devido à falta de capacitação ou recursos específicos.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Casos exclusivamente psiquiátricos frequentemente não apresentam risco imediato, o que pode diminuir a prioridade na fila de atendimento.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Alto fluxo de pacientes com queixas psiquiátricas, sobrecarregando os serviços existentes.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6"/>
            </a:pPr>
            <a:r>
              <a:rPr lang="pt-BR" altLang="pt-BR" sz="1867" dirty="0" err="1">
                <a:solidFill>
                  <a:srgbClr val="000000"/>
                </a:solidFill>
                <a:latin typeface="Inter"/>
              </a:rPr>
              <a:t>UPAs</a:t>
            </a: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 (Unidades de Pronto Atendimento) pouco resolutivas, levando à demora na resolução dos casos ou encaminhamentos.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7"/>
            </a:pP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Fechamento de portas abertas em São Paulo, como no </a:t>
            </a:r>
            <a:r>
              <a:rPr lang="pt-BR" altLang="pt-BR" sz="1867" dirty="0" err="1">
                <a:solidFill>
                  <a:srgbClr val="000000"/>
                </a:solidFill>
                <a:latin typeface="Inter"/>
              </a:rPr>
              <a:t>Caism</a:t>
            </a: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, </a:t>
            </a:r>
            <a:r>
              <a:rPr lang="pt-BR" altLang="pt-BR" sz="1867" dirty="0" err="1">
                <a:solidFill>
                  <a:srgbClr val="000000"/>
                </a:solidFill>
                <a:latin typeface="Inter"/>
              </a:rPr>
              <a:t>Mandaqui</a:t>
            </a: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, Campo Limpo, entre outros, reduzindo o acesso direto a atendimentos especializados. </a:t>
            </a:r>
            <a:br>
              <a:rPr lang="pt-BR" altLang="pt-BR" sz="1867" dirty="0">
                <a:solidFill>
                  <a:srgbClr val="000000"/>
                </a:solidFill>
                <a:latin typeface="Inter"/>
              </a:rPr>
            </a:br>
            <a:br>
              <a:rPr lang="pt-BR" altLang="pt-BR" sz="1867" dirty="0">
                <a:solidFill>
                  <a:srgbClr val="000000"/>
                </a:solidFill>
                <a:latin typeface="Inter"/>
              </a:rPr>
            </a:br>
            <a:r>
              <a:rPr lang="pt-BR" altLang="pt-BR" sz="1867" b="1" dirty="0">
                <a:solidFill>
                  <a:srgbClr val="000000"/>
                </a:solidFill>
                <a:latin typeface="Inter"/>
              </a:rPr>
              <a:t>Esses fatores combinados resultam em tempos de espera maiores para pacientes psiquiátricos e dificultam a agilidade no atendimento</a:t>
            </a:r>
            <a:r>
              <a:rPr lang="pt-BR" altLang="pt-BR" sz="1867" dirty="0">
                <a:solidFill>
                  <a:srgbClr val="000000"/>
                </a:solidFill>
                <a:latin typeface="Inter"/>
              </a:rPr>
              <a:t>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F29844D-3401-41D2-A8AE-E57577EB412F}"/>
              </a:ext>
            </a:extLst>
          </p:cNvPr>
          <p:cNvSpPr/>
          <p:nvPr/>
        </p:nvSpPr>
        <p:spPr>
          <a:xfrm>
            <a:off x="1363568" y="450524"/>
            <a:ext cx="868680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33" b="1" dirty="0">
                <a:solidFill>
                  <a:srgbClr val="000000"/>
                </a:solidFill>
                <a:latin typeface="Inter"/>
              </a:rPr>
              <a:t>Alguns motivos que podem contribuir para a demora no atendimento de pacientes psiquiátricos incluem:</a:t>
            </a:r>
            <a:endParaRPr lang="pt-BR" sz="2133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794C537-2E55-458D-B095-08D06718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4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1º Simpósio de Aleitamento Humano – Hospital M’Boi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119337" y="5912802"/>
            <a:ext cx="8352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399593"/>
                </a:solidFill>
              </a:rPr>
              <a:t>  Hospital M’Boi realiza 1º Simpósio de Aleitamento Humano, com debates e especialistas da área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4281671" y="5026811"/>
            <a:ext cx="7218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t-BR" b="1" dirty="0">
                <a:solidFill>
                  <a:srgbClr val="399593"/>
                </a:solidFill>
              </a:rPr>
            </a:br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DD5252-D8E0-45D0-8CB7-2919CF191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839230"/>
            <a:ext cx="3456384" cy="489399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CFAD5D-D2CC-4EF8-A2C3-8D21A319C2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28" b="7110"/>
          <a:stretch/>
        </p:blipFill>
        <p:spPr>
          <a:xfrm>
            <a:off x="3935760" y="839230"/>
            <a:ext cx="2592288" cy="2466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65CC741-C32E-4E14-8896-340A768FE6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38" b="18501"/>
          <a:stretch/>
        </p:blipFill>
        <p:spPr>
          <a:xfrm>
            <a:off x="6679828" y="856416"/>
            <a:ext cx="3470045" cy="2535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87E275A-7940-4908-80E4-455FC8F438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51" b="22700"/>
          <a:stretch/>
        </p:blipFill>
        <p:spPr>
          <a:xfrm>
            <a:off x="3967539" y="3374742"/>
            <a:ext cx="2560509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11C85B-15F1-4526-8ABA-8DF4E9AB0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4632" y="3495352"/>
            <a:ext cx="3425241" cy="2327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599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DD20F848-98FE-4DB5-9673-99E4B2C97646}"/>
              </a:ext>
            </a:extLst>
          </p:cNvPr>
          <p:cNvSpPr txBox="1"/>
          <p:nvPr/>
        </p:nvSpPr>
        <p:spPr>
          <a:xfrm>
            <a:off x="6136180" y="5594655"/>
            <a:ext cx="4881832" cy="58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5180"/>
              </a:lnSpc>
              <a:spcBef>
                <a:spcPct val="0"/>
              </a:spcBef>
            </a:pPr>
            <a:r>
              <a:rPr lang="en-US" sz="2589" dirty="0">
                <a:solidFill>
                  <a:srgbClr val="FFFFFF"/>
                </a:solidFill>
                <a:latin typeface="Montserrat" pitchFamily="2" charset="0"/>
                <a:ea typeface="Montserrat"/>
                <a:cs typeface="Montserrat"/>
                <a:sym typeface="Montserrat"/>
              </a:rPr>
              <a:t>Proposta PDLM 2025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11529124-67A0-4754-BA29-61BC3E2D871E}"/>
              </a:ext>
            </a:extLst>
          </p:cNvPr>
          <p:cNvGrpSpPr/>
          <p:nvPr/>
        </p:nvGrpSpPr>
        <p:grpSpPr>
          <a:xfrm>
            <a:off x="5192302" y="5723303"/>
            <a:ext cx="514666" cy="514666"/>
            <a:chOff x="0" y="0"/>
            <a:chExt cx="6350000" cy="6350000"/>
          </a:xfrm>
          <a:solidFill>
            <a:srgbClr val="192E4D"/>
          </a:solidFill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A002E7E-D4B2-4EDF-BD1B-2A2FD6FE515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1B4A1D4C-F647-4CD3-8928-0F53F8685E42}"/>
              </a:ext>
            </a:extLst>
          </p:cNvPr>
          <p:cNvSpPr txBox="1"/>
          <p:nvPr/>
        </p:nvSpPr>
        <p:spPr>
          <a:xfrm>
            <a:off x="5267898" y="5716349"/>
            <a:ext cx="363474" cy="441531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3768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B3C7BA"/>
                </a:solidFill>
                <a:latin typeface="Montserrat" pitchFamily="2" charset="0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B4BB860-35A1-4C23-B908-B449AE48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8"/>
          <a:stretch/>
        </p:blipFill>
        <p:spPr>
          <a:xfrm>
            <a:off x="0" y="5707717"/>
            <a:ext cx="12192000" cy="117568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2752B4D-3CB6-4E94-90AE-3268EC0B41E3}"/>
              </a:ext>
            </a:extLst>
          </p:cNvPr>
          <p:cNvSpPr/>
          <p:nvPr/>
        </p:nvSpPr>
        <p:spPr>
          <a:xfrm>
            <a:off x="2133600" y="1438866"/>
            <a:ext cx="769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C39E93-BEDE-4FCE-BA44-9875EA339F0A}"/>
              </a:ext>
            </a:extLst>
          </p:cNvPr>
          <p:cNvSpPr txBox="1"/>
          <p:nvPr/>
        </p:nvSpPr>
        <p:spPr>
          <a:xfrm>
            <a:off x="2251371" y="2518994"/>
            <a:ext cx="757612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dirty="0"/>
              <a:t>Estão sendo discutidas novas possibilidades e fluxos possíveis para melhorar o atendimento na população.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B8031ED-BE10-4690-8CA9-D07F2C702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2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-168696" y="647598"/>
            <a:ext cx="11882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6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1506" name="Picture 2" descr="Escola Virtual Go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211" y="1700808"/>
            <a:ext cx="4782794" cy="3102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F89717-3CC2-4E43-AB3C-B66EFC126A88}"/>
              </a:ext>
            </a:extLst>
          </p:cNvPr>
          <p:cNvSpPr txBox="1"/>
          <p:nvPr/>
        </p:nvSpPr>
        <p:spPr>
          <a:xfrm>
            <a:off x="2567608" y="55172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Dr. Felipe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9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36" y="714356"/>
            <a:ext cx="107871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274" y="3500438"/>
            <a:ext cx="10858576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800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826B8-8987-4AA7-D1F1-48CFEF5E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D277565F-AA8A-1222-35BA-E968ABAD5A8F}"/>
              </a:ext>
            </a:extLst>
          </p:cNvPr>
          <p:cNvSpPr txBox="1"/>
          <p:nvPr/>
        </p:nvSpPr>
        <p:spPr>
          <a:xfrm>
            <a:off x="0" y="119698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EE0D58-71B3-57B1-9CF3-1E6267CCC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36" y="785794"/>
            <a:ext cx="10858576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36" y="3429000"/>
            <a:ext cx="10858576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5372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168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960" y="785794"/>
            <a:ext cx="11358642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960" y="3429000"/>
            <a:ext cx="1143008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7515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0" y="142852"/>
            <a:ext cx="11882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22" y="714357"/>
            <a:ext cx="112157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22" y="3214686"/>
            <a:ext cx="112157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3877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50" y="785794"/>
            <a:ext cx="107157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150" y="3357562"/>
            <a:ext cx="107157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97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380960" y="142852"/>
            <a:ext cx="11501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Centro de Comando Operacional – Fluxo do Paciente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0E5FA88-A6A7-4F29-9231-9F2611390A1F}"/>
              </a:ext>
            </a:extLst>
          </p:cNvPr>
          <p:cNvGraphicFramePr>
            <a:graphicFrameLocks/>
          </p:cNvGraphicFramePr>
          <p:nvPr/>
        </p:nvGraphicFramePr>
        <p:xfrm>
          <a:off x="1199456" y="1700808"/>
          <a:ext cx="921702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70537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1343472" y="188640"/>
            <a:ext cx="88569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/>
              <a:t> </a:t>
            </a: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Verificação do hall de espera dos pacientes classificados em amarelo – referente a cadeiras de rodas</a:t>
            </a: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Camila Bosco</a:t>
            </a: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78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AF7D67C-6181-49D9-87B3-7C7E5E1DF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76" y="823550"/>
            <a:ext cx="6840760" cy="513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ED5CF9C-E46E-4C63-9508-DDAAC7778218}"/>
              </a:ext>
            </a:extLst>
          </p:cNvPr>
          <p:cNvSpPr txBox="1"/>
          <p:nvPr/>
        </p:nvSpPr>
        <p:spPr>
          <a:xfrm>
            <a:off x="767408" y="10141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6A6B"/>
                </a:solidFill>
                <a:latin typeface="Trebuchet MS" panose="020B0603020202020204" pitchFamily="34" charset="0"/>
              </a:rPr>
              <a:t>Ambiente de Espera dos Pacientes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71726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263352" y="3913"/>
            <a:ext cx="10297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Semana da SIPAT</a:t>
            </a:r>
          </a:p>
          <a:p>
            <a:pPr>
              <a:defRPr/>
            </a:pP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335DEAC-33B6-42E9-B38C-6D3E29F36640}"/>
              </a:ext>
            </a:extLst>
          </p:cNvPr>
          <p:cNvSpPr txBox="1"/>
          <p:nvPr/>
        </p:nvSpPr>
        <p:spPr>
          <a:xfrm>
            <a:off x="191344" y="5721875"/>
            <a:ext cx="11223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399593"/>
                </a:solidFill>
              </a:rPr>
              <a:t>Semana de cuidado, bem-estar e saúde para os colaboradores </a:t>
            </a:r>
            <a:endParaRPr lang="pt-BR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B4306F-A2DD-49B0-B8B6-392F6CE68D61}"/>
              </a:ext>
            </a:extLst>
          </p:cNvPr>
          <p:cNvSpPr txBox="1"/>
          <p:nvPr/>
        </p:nvSpPr>
        <p:spPr>
          <a:xfrm>
            <a:off x="5231904" y="5244634"/>
            <a:ext cx="7218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t-BR" b="1" dirty="0">
                <a:solidFill>
                  <a:srgbClr val="399593"/>
                </a:solidFill>
              </a:rPr>
            </a:br>
            <a:endParaRPr lang="pt-BR" b="1" dirty="0">
              <a:solidFill>
                <a:srgbClr val="399593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ECF1F6F-87BD-4269-8C23-254FF1248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2" y="766793"/>
            <a:ext cx="3375495" cy="48030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3F5E2D2-65E2-4FE7-B129-7B83F6122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829" y="766793"/>
            <a:ext cx="3385842" cy="47898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F95128-EDE8-4DD0-8A12-DE30EE4F09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66" t="20914" r="23543" b="25730"/>
          <a:stretch/>
        </p:blipFill>
        <p:spPr>
          <a:xfrm>
            <a:off x="8005226" y="826666"/>
            <a:ext cx="2821811" cy="1339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877D61-878B-469B-970A-DCD3C32A52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28" t="33201" r="8000" b="23525"/>
          <a:stretch/>
        </p:blipFill>
        <p:spPr>
          <a:xfrm>
            <a:off x="8324360" y="3995846"/>
            <a:ext cx="2485247" cy="1597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2640C7F-C913-4750-B756-C71483C4F3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5800"/>
          <a:stretch/>
        </p:blipFill>
        <p:spPr>
          <a:xfrm>
            <a:off x="7196999" y="2259804"/>
            <a:ext cx="2272657" cy="1642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C8056C-EE24-410F-A69C-3D46AFB4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6984" y="2259954"/>
            <a:ext cx="2189829" cy="1642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025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2279576" y="425573"/>
            <a:ext cx="71647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Limpeza da placa “M’Boi” </a:t>
            </a:r>
          </a:p>
          <a:p>
            <a:pPr marL="457200"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na fachada do Hospital</a:t>
            </a:r>
          </a:p>
          <a:p>
            <a:pPr marL="457200" indent="-457200" algn="ctr">
              <a:defRPr/>
            </a:pPr>
            <a:endParaRPr lang="pt-BR" sz="4400" b="1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77"/>
              <a:ea typeface="+mj-ea"/>
              <a:cs typeface="+mj-cs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Rosemeire Assis</a:t>
            </a:r>
          </a:p>
          <a:p>
            <a:pPr algn="ctr"/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85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BBFF74-71FB-417F-A36B-DE3977D91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373" y="925932"/>
            <a:ext cx="2532445" cy="4931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552AC7-9E8B-4A2D-813D-207AB9009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88" y="918486"/>
            <a:ext cx="2532446" cy="4945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AE7E8FD-B07E-4747-9BF2-7B9AF7252748}"/>
              </a:ext>
            </a:extLst>
          </p:cNvPr>
          <p:cNvSpPr txBox="1"/>
          <p:nvPr/>
        </p:nvSpPr>
        <p:spPr>
          <a:xfrm>
            <a:off x="3762481" y="5864413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Depois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E08A12-DF5D-4D30-AED4-F5CC1170D706}"/>
              </a:ext>
            </a:extLst>
          </p:cNvPr>
          <p:cNvSpPr txBox="1"/>
          <p:nvPr/>
        </p:nvSpPr>
        <p:spPr>
          <a:xfrm>
            <a:off x="1161305" y="5875369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Antes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681A642-B05C-427C-9811-9308C141EA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150" r="32818" b="2750"/>
          <a:stretch/>
        </p:blipFill>
        <p:spPr>
          <a:xfrm>
            <a:off x="5520534" y="925932"/>
            <a:ext cx="1407824" cy="2440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FA50-E7B9-4C49-A967-A799C03486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927" r="33117"/>
          <a:stretch/>
        </p:blipFill>
        <p:spPr>
          <a:xfrm>
            <a:off x="6975650" y="918487"/>
            <a:ext cx="1425090" cy="2440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65B372-C2BC-4F5F-9A42-E11A177273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7" t="16401" r="8074"/>
          <a:stretch/>
        </p:blipFill>
        <p:spPr>
          <a:xfrm>
            <a:off x="8439147" y="918487"/>
            <a:ext cx="1407824" cy="2433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EB98F95-D5F4-4053-8FD4-1AB979EFEF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350" r="10800"/>
          <a:stretch/>
        </p:blipFill>
        <p:spPr>
          <a:xfrm>
            <a:off x="5532330" y="3423421"/>
            <a:ext cx="1924217" cy="2440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0FD88F0-40F5-45F9-9972-B2ABF0A3AE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257" t="11630" b="2751"/>
          <a:stretch/>
        </p:blipFill>
        <p:spPr>
          <a:xfrm>
            <a:off x="7580093" y="3432549"/>
            <a:ext cx="1998507" cy="2480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5E0867A-F67A-442A-A984-2A7CE95025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601" r="23139" b="10101"/>
          <a:stretch/>
        </p:blipFill>
        <p:spPr>
          <a:xfrm>
            <a:off x="9912424" y="918487"/>
            <a:ext cx="1540210" cy="2433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6A08E73-20F4-4D51-8737-FB798C308FB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33201" r="14838"/>
          <a:stretch/>
        </p:blipFill>
        <p:spPr>
          <a:xfrm>
            <a:off x="9702146" y="3423421"/>
            <a:ext cx="1750488" cy="2480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0217715-7333-4EA9-A2B1-82A34A374617}"/>
              </a:ext>
            </a:extLst>
          </p:cNvPr>
          <p:cNvSpPr txBox="1"/>
          <p:nvPr/>
        </p:nvSpPr>
        <p:spPr>
          <a:xfrm>
            <a:off x="267376" y="10141"/>
            <a:ext cx="9789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Limpeza Geral das Placas e Sinalizações </a:t>
            </a:r>
          </a:p>
        </p:txBody>
      </p:sp>
    </p:spTree>
    <p:extLst>
      <p:ext uri="{BB962C8B-B14F-4D97-AF65-F5344CB8AC3E}">
        <p14:creationId xmlns:p14="http://schemas.microsoft.com/office/powerpoint/2010/main" val="723385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75720" y="2132856"/>
            <a:ext cx="69847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800" b="1" dirty="0">
              <a:solidFill>
                <a:srgbClr val="399593"/>
              </a:solidFill>
            </a:endParaRPr>
          </a:p>
          <a:p>
            <a:pPr algn="ctr"/>
            <a:r>
              <a:rPr lang="pt-BR" sz="44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7824192" y="5394392"/>
            <a:ext cx="60486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87433C-9671-4523-B62C-5A4DEF0C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0" b="8001"/>
          <a:stretch/>
        </p:blipFill>
        <p:spPr>
          <a:xfrm>
            <a:off x="191344" y="31444"/>
            <a:ext cx="3538930" cy="6174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12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556093"/>
            <a:ext cx="1171661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Alexandre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Luana: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 Apresentar os atendimentos realizados em outros municípios</a:t>
            </a: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Dra. Mariana: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o fluxo do paciente agudo psiquiátrico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Dr. Felipe: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Apresentar tempo de higienização e </a:t>
            </a:r>
            <a:r>
              <a:rPr lang="pt-BR" dirty="0" err="1">
                <a:solidFill>
                  <a:srgbClr val="008080"/>
                </a:solidFill>
                <a:latin typeface="Calibri"/>
              </a:rPr>
              <a:t>Higipró</a:t>
            </a: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Camila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:</a:t>
            </a:r>
            <a:r>
              <a:rPr lang="pt-BR" dirty="0"/>
              <a:t>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Verificação do hall de espera dos pacientes classificados em amarelo – referente a cadeiras de rodas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pt-BR" b="1" dirty="0">
                <a:solidFill>
                  <a:srgbClr val="008080"/>
                </a:solidFill>
                <a:latin typeface="Calibri"/>
              </a:rPr>
              <a:t>Rose: </a:t>
            </a:r>
            <a:r>
              <a:rPr lang="pt-BR" dirty="0">
                <a:solidFill>
                  <a:srgbClr val="008080"/>
                </a:solidFill>
                <a:latin typeface="Calibri"/>
              </a:rPr>
              <a:t>Verificar a limpeza da placa “M’Boi” na fachada do Hospital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r>
              <a:rPr lang="pt-BR" dirty="0">
                <a:solidFill>
                  <a:srgbClr val="008080"/>
                </a:solidFill>
                <a:latin typeface="Calibri"/>
              </a:rPr>
              <a:t>       </a:t>
            </a: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lvl="0">
              <a:buSzPts val="1000"/>
              <a:tabLst>
                <a:tab pos="457200" algn="l"/>
              </a:tabLst>
              <a:defRPr/>
            </a:pPr>
            <a:endParaRPr lang="pt-BR" dirty="0">
              <a:solidFill>
                <a:srgbClr val="008080"/>
              </a:solidFill>
              <a:latin typeface="Calibri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44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1617DF-A44B-482A-AD50-ED3993D68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59" y="781943"/>
            <a:ext cx="9089005" cy="24690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01E074-AD98-4E9D-ABA3-4C12CA77D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459" y="3423785"/>
            <a:ext cx="908900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9D897C-79A8-4EFC-94D3-A9A079BD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21" y="769570"/>
            <a:ext cx="9090141" cy="250745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D71503-9FE7-426A-B87D-6C089FBBF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421" y="3451688"/>
            <a:ext cx="9090141" cy="25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j3prmp7X0Kg2ytwegLt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rnBhd6deaaWZm0WaJqt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aisG93lcuhf5tJhKYRv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2CEq4WObIsLHuLgbUXv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K_ZJuXczr5i4Jy6847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0MsAtExHK2GLOSirxkI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TlTtWZkQQH4n2048g3a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JSSDGNqFdEJq2Rwyyfz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tlBVwNDAbxRQwbL07Vx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zoQxw0s16xMiMJn_STb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eCcgk1rCliks8AeHomo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bvrb_JwxIfAH7E2NJvW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yhWxbEyGvKDM4Dl5oXg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iSuZOg1vts7Pbf_e9FJ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QpaFgZsqTQHb5YJZRVm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df8YKdMQQCK4Rfm18rc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M3l7DA4bZeySouEygtx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xvEMyh9rj5KfdIQ6Fo8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_QVCGIa9gRalDKvS7zo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COFDs0ovcE6LrelS298l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vW944g0tF80nnt3qi7kZ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IhnyPx.Reqzn8jR4qQ5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19164</TotalTime>
  <Words>2475</Words>
  <Application>Microsoft Office PowerPoint</Application>
  <PresentationFormat>Widescreen</PresentationFormat>
  <Paragraphs>551</Paragraphs>
  <Slides>62</Slides>
  <Notes>14</Notes>
  <HiddenSlides>0</HiddenSlides>
  <MMClips>0</MMClips>
  <ScaleCrop>false</ScaleCrop>
  <HeadingPairs>
    <vt:vector size="10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79" baseType="lpstr">
      <vt:lpstr>Arial</vt:lpstr>
      <vt:lpstr>Bahnschrift Light SemiCondensed</vt:lpstr>
      <vt:lpstr>Calibri</vt:lpstr>
      <vt:lpstr>Eurostile</vt:lpstr>
      <vt:lpstr>Inter</vt:lpstr>
      <vt:lpstr>Montserrat</vt:lpstr>
      <vt:lpstr>Montserrat Ultra-Bold</vt:lpstr>
      <vt:lpstr>Segoe UI</vt:lpstr>
      <vt:lpstr>Symbol</vt:lpstr>
      <vt:lpstr>Times New Roman</vt:lpstr>
      <vt:lpstr>Trebuchet MS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file:///\\arqsv0\FIN\ContPlanFinanceiro\PlanejamentoFinanceiro\PFInvestimentos\Business%20Control\3.IIRS%20e%20Cuidado%20Público\0.%20Relatório%20Mensal_Saúde%20Pública\3.%20HMMD_Mboi\08.%2025\08.%2025%20-%20Relatório%20Financeiro%20(HMMD).xlsx!Tabelas!L2C3:L26C23</vt:lpstr>
      <vt:lpstr>file:///\\arqsv0\FIN\ContPlanFinanceiro\PlanejamentoFinanceiro\PFInvestimentos\Business%20Control\3.IIRS%20e%20Cuidado%20Público\0.%20Relatório%20Mensal_Saúde%20Pública\3.%20HMMD_Mboi\08.%2025\08.%2025%20-%20Relatório%20Financeiro%20(HMMD).xlsx!P&amp;L%20HMMD!L3C3:L56C65</vt:lpstr>
      <vt:lpstr>file:///\\arqsv0\FIN\ContPlanFinanceiro\PlanejamentoFinanceiro\PFInvestimentos\Business%20Control\3.IIRS%20e%20Cuidado%20Público\0.%20Relatório%20Mensal_Saúde%20Pública\3.%20HMMD_Mboi\08.%2025\08.%2025%20-%20Relatório%20Financeiro%20(HMMD).xlsx!Tabelas!L29C3:L40C23</vt:lpstr>
      <vt:lpstr>Slide do think-cell</vt:lpstr>
      <vt:lpstr>Relatório Gerencial Conselho Gestor Agosto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Ambulatório 2025:</vt:lpstr>
      <vt:lpstr>Evolutivo NPS Pronto Socorro - 2025: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Rosana Ramos De Souza</cp:lastModifiedBy>
  <cp:revision>1439</cp:revision>
  <cp:lastPrinted>2018-08-09T22:48:05Z</cp:lastPrinted>
  <dcterms:created xsi:type="dcterms:W3CDTF">2016-01-13T11:44:51Z</dcterms:created>
  <dcterms:modified xsi:type="dcterms:W3CDTF">2025-10-01T20:58:52Z</dcterms:modified>
</cp:coreProperties>
</file>