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theme/themeOverride9.xml" ContentType="application/vnd.openxmlformats-officedocument.themeOverride+xml"/>
  <Override PartName="/ppt/charts/chart16.xml" ContentType="application/vnd.openxmlformats-officedocument.drawingml.chart+xml"/>
  <Override PartName="/ppt/theme/themeOverride10.xml" ContentType="application/vnd.openxmlformats-officedocument.themeOverride+xml"/>
  <Override PartName="/ppt/notesSlides/notesSlide4.xml" ContentType="application/vnd.openxmlformats-officedocument.presentationml.notesSlide+xml"/>
  <Override PartName="/ppt/charts/chart17.xml" ContentType="application/vnd.openxmlformats-officedocument.drawingml.chart+xml"/>
  <Override PartName="/ppt/notesSlides/notesSlide5.xml" ContentType="application/vnd.openxmlformats-officedocument.presentationml.notesSlide+xml"/>
  <Override PartName="/ppt/charts/chart18.xml" ContentType="application/vnd.openxmlformats-officedocument.drawingml.chart+xml"/>
  <Override PartName="/ppt/notesSlides/notesSlide6.xml" ContentType="application/vnd.openxmlformats-officedocument.presentationml.notesSlide+xml"/>
  <Override PartName="/ppt/charts/chart19.xml" ContentType="application/vnd.openxmlformats-officedocument.drawingml.chart+xml"/>
  <Override PartName="/ppt/notesSlides/notesSlide7.xml" ContentType="application/vnd.openxmlformats-officedocument.presentationml.notesSlide+xml"/>
  <Override PartName="/ppt/charts/chart20.xml" ContentType="application/vnd.openxmlformats-officedocument.drawingml.chart+xml"/>
  <Override PartName="/ppt/notesSlides/notesSlide8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83" r:id="rId2"/>
    <p:sldId id="284" r:id="rId3"/>
    <p:sldId id="2147473783" r:id="rId4"/>
    <p:sldId id="2147473793" r:id="rId5"/>
    <p:sldId id="2147473739" r:id="rId6"/>
    <p:sldId id="2147472481" r:id="rId7"/>
    <p:sldId id="2147473741" r:id="rId8"/>
    <p:sldId id="2147473785" r:id="rId9"/>
    <p:sldId id="300" r:id="rId10"/>
    <p:sldId id="2147472414" r:id="rId11"/>
    <p:sldId id="2147472415" r:id="rId12"/>
    <p:sldId id="2147472409" r:id="rId13"/>
    <p:sldId id="305" r:id="rId14"/>
    <p:sldId id="2147472411" r:id="rId15"/>
    <p:sldId id="2147472410" r:id="rId16"/>
    <p:sldId id="2147472416" r:id="rId17"/>
    <p:sldId id="2147472417" r:id="rId18"/>
    <p:sldId id="2147472418" r:id="rId19"/>
    <p:sldId id="2147472419" r:id="rId20"/>
    <p:sldId id="2147472403" r:id="rId21"/>
    <p:sldId id="2147472412" r:id="rId22"/>
    <p:sldId id="2147472413" r:id="rId23"/>
    <p:sldId id="2147473709" r:id="rId24"/>
    <p:sldId id="318" r:id="rId25"/>
    <p:sldId id="2147473737" r:id="rId26"/>
    <p:sldId id="2147473786" r:id="rId27"/>
    <p:sldId id="2147473782" r:id="rId28"/>
    <p:sldId id="320" r:id="rId29"/>
    <p:sldId id="329" r:id="rId30"/>
    <p:sldId id="2147473787" r:id="rId31"/>
    <p:sldId id="304" r:id="rId32"/>
    <p:sldId id="316" r:id="rId33"/>
    <p:sldId id="2147472420" r:id="rId34"/>
    <p:sldId id="315" r:id="rId35"/>
    <p:sldId id="2147472436" r:id="rId36"/>
    <p:sldId id="2147472437" r:id="rId37"/>
    <p:sldId id="267" r:id="rId38"/>
    <p:sldId id="268" r:id="rId39"/>
    <p:sldId id="274" r:id="rId40"/>
    <p:sldId id="2147472438" r:id="rId41"/>
    <p:sldId id="2147473788" r:id="rId42"/>
    <p:sldId id="2147473796" r:id="rId43"/>
    <p:sldId id="2147376317" r:id="rId44"/>
    <p:sldId id="2147376323" r:id="rId45"/>
    <p:sldId id="2147376315" r:id="rId46"/>
    <p:sldId id="310" r:id="rId47"/>
    <p:sldId id="2147376313" r:id="rId48"/>
    <p:sldId id="2147473795" r:id="rId49"/>
    <p:sldId id="2147376322" r:id="rId50"/>
    <p:sldId id="2147376321" r:id="rId51"/>
    <p:sldId id="2147376320" r:id="rId52"/>
    <p:sldId id="2147376324" r:id="rId53"/>
    <p:sldId id="2147376314" r:id="rId54"/>
    <p:sldId id="2147473780" r:id="rId55"/>
    <p:sldId id="2147473779" r:id="rId56"/>
    <p:sldId id="2147473746" r:id="rId57"/>
    <p:sldId id="2147473747" r:id="rId58"/>
    <p:sldId id="2147473748" r:id="rId59"/>
    <p:sldId id="2147473749" r:id="rId60"/>
    <p:sldId id="2147473750" r:id="rId61"/>
    <p:sldId id="2147473751" r:id="rId62"/>
    <p:sldId id="2147473752" r:id="rId63"/>
    <p:sldId id="2147473753" r:id="rId64"/>
    <p:sldId id="2147473754" r:id="rId65"/>
    <p:sldId id="2147473755" r:id="rId66"/>
    <p:sldId id="2147473756" r:id="rId67"/>
    <p:sldId id="2147473757" r:id="rId68"/>
    <p:sldId id="2147473758" r:id="rId69"/>
    <p:sldId id="2147473760" r:id="rId70"/>
    <p:sldId id="2147473759" r:id="rId71"/>
    <p:sldId id="2147473762" r:id="rId72"/>
    <p:sldId id="2147473761" r:id="rId73"/>
    <p:sldId id="2147473764" r:id="rId74"/>
    <p:sldId id="2147473763" r:id="rId75"/>
    <p:sldId id="2147473766" r:id="rId76"/>
    <p:sldId id="2147473778" r:id="rId77"/>
    <p:sldId id="2147473765" r:id="rId78"/>
    <p:sldId id="2147473777" r:id="rId79"/>
    <p:sldId id="2147473776" r:id="rId80"/>
    <p:sldId id="2147473775" r:id="rId81"/>
    <p:sldId id="2147473774" r:id="rId82"/>
    <p:sldId id="2147473773" r:id="rId83"/>
    <p:sldId id="2147473772" r:id="rId84"/>
    <p:sldId id="2147473794" r:id="rId85"/>
    <p:sldId id="2635" r:id="rId86"/>
    <p:sldId id="2147376419" r:id="rId87"/>
    <p:sldId id="2147376420" r:id="rId88"/>
    <p:sldId id="2147376421" r:id="rId89"/>
    <p:sldId id="2147376418" r:id="rId90"/>
    <p:sldId id="2147473789" r:id="rId91"/>
    <p:sldId id="2147473771" r:id="rId92"/>
    <p:sldId id="2147473770" r:id="rId93"/>
    <p:sldId id="2147473769" r:id="rId94"/>
    <p:sldId id="2147473768" r:id="rId95"/>
    <p:sldId id="2147473767" r:id="rId96"/>
    <p:sldId id="2147473791" r:id="rId97"/>
    <p:sldId id="2147473790" r:id="rId98"/>
    <p:sldId id="2147473792" r:id="rId99"/>
    <p:sldId id="2147472463" r:id="rId100"/>
  </p:sldIdLst>
  <p:sldSz cx="12192000" cy="6858000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/>
  <p:cmAuthor id="2" name="Patricia Ribeiro Torres" initials="PR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93"/>
    <a:srgbClr val="46B3B3"/>
    <a:srgbClr val="996600"/>
    <a:srgbClr val="CC9900"/>
    <a:srgbClr val="1822EC"/>
    <a:srgbClr val="AC0000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1325" autoAdjust="0"/>
  </p:normalViewPr>
  <p:slideViewPr>
    <p:cSldViewPr>
      <p:cViewPr>
        <p:scale>
          <a:sx n="70" d="100"/>
          <a:sy n="70" d="100"/>
        </p:scale>
        <p:origin x="48" y="7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48" y="-78"/>
      </p:cViewPr>
      <p:guideLst>
        <p:guide orient="horz" pos="3078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5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Atendimento\13%20-%20Relacionamento%20com%20Clientes\01%20-%20Fechamento%20e%20indicadores\Conselheiros\Indicadores%20Conselheiro%20Gestor\2025\indicadores%20conselho%20gestor%20-%202025.xlsx" TargetMode="External"/><Relationship Id="rId1" Type="http://schemas.openxmlformats.org/officeDocument/2006/relationships/themeOverride" Target="../theme/themeOverride6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7.bin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Centro%20de%20Comando%20Operacional\Lideran&#231;a\LIDERAN&#199;A%20-%20PLANT&#195;O%20ADMINISTRATIVO\GERAIS%20-%20AMBUL&#194;NCIA\Anual%202025-%202024\Ambulancias%20compartivos.xlsx" TargetMode="External"/><Relationship Id="rId1" Type="http://schemas.openxmlformats.org/officeDocument/2006/relationships/themeOverride" Target="../theme/themeOverride9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Centro%20de%20Comando%20Operacional\Lideran&#231;a\LIDERAN&#199;A%20-%20PLANT&#195;O%20ADMINISTRATIVO\GERAIS%20-%20AMBUL&#194;NCIA\Anual%202025-%202024\Ambulancias%20compartivos.xlsx" TargetMode="External"/><Relationship Id="rId1" Type="http://schemas.openxmlformats.org/officeDocument/2006/relationships/themeOverride" Target="../theme/themeOverride10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Hospital\Centro%20de%20Comando%20Operacional\Lideran&#231;a\LIDERAN&#199;A%20-%20PLANT&#195;O%20ADMINISTRATIVO\GERAIS%20-%20AMBUL&#194;NCIA\Anual%202025-%202024\Ambulancias%20compartivo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lly.oliveira\AppData\Local\Microsoft\Windows\INetCache\Content.Outlook\ERDSCAWZ\Conselho_Fev25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lly.oliveira\AppData\Local\Microsoft\Windows\INetCache\Content.Outlook\ERDSCAWZ\Conselho_Fev2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lly.oliveira\AppData\Local\Microsoft\Windows\INetCache\Content.Outlook\ERDSCAWZ\Conselho_Fev25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lly.oliveira\AppData\Local\Microsoft\Windows\INetCache\Content.Outlook\ERDSCAWZ\Conselho_Fev25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Hospital\Centro%20de%20Comando%20Operacional\Lideran&#231;a\LIDERAN&#199;A%20-%20PLANT&#195;O%20ADMINISTRATIVO\GERAIS%20-%20AMBUL&#194;NCIA\Anual%202025-%202024\Ambulancias%20compartivos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Hospital\Centro%20de%20Comando%20Operacional\Lideran&#231;a\LIDERAN&#199;A%20-%20PLANT&#195;O%20ADMINISTRATIVO\GERAIS%20-%20AMBUL&#194;NCIA\Anual%202025-%202024\Ambulancias%20compartivo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203861212366683E-3"/>
          <c:y val="0.38915470494417864"/>
          <c:w val="0.98595922775752665"/>
          <c:h val="0.3843700159489633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6F8DB9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5BAF-4F7D-A46B-C1DD12AF78DC}"/>
              </c:ext>
            </c:extLst>
          </c:dPt>
          <c:dPt>
            <c:idx val="1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BAF-4F7D-A46B-C1DD12AF78DC}"/>
              </c:ext>
            </c:extLst>
          </c:dPt>
          <c:dPt>
            <c:idx val="2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5BAF-4F7D-A46B-C1DD12AF78DC}"/>
              </c:ext>
            </c:extLst>
          </c:dPt>
          <c:dPt>
            <c:idx val="3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BAF-4F7D-A46B-C1DD12AF78DC}"/>
              </c:ext>
            </c:extLst>
          </c:dPt>
          <c:dPt>
            <c:idx val="4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5BAF-4F7D-A46B-C1DD12AF78DC}"/>
              </c:ext>
            </c:extLst>
          </c:dPt>
          <c:dPt>
            <c:idx val="5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BAF-4F7D-A46B-C1DD12AF78DC}"/>
              </c:ext>
            </c:extLst>
          </c:dPt>
          <c:dPt>
            <c:idx val="6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5BAF-4F7D-A46B-C1DD12AF78DC}"/>
              </c:ext>
            </c:extLst>
          </c:dPt>
          <c:dPt>
            <c:idx val="7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5BAF-4F7D-A46B-C1DD12AF78DC}"/>
              </c:ext>
            </c:extLst>
          </c:dPt>
          <c:dPt>
            <c:idx val="8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5BAF-4F7D-A46B-C1DD12AF78DC}"/>
              </c:ext>
            </c:extLst>
          </c:dPt>
          <c:dPt>
            <c:idx val="9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5BAF-4F7D-A46B-C1DD12AF78DC}"/>
              </c:ext>
            </c:extLst>
          </c:dPt>
          <c:dLbls>
            <c:dLbl>
              <c:idx val="0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BAF-4F7D-A46B-C1DD12AF78DC}"/>
                </c:ext>
              </c:extLst>
            </c:dLbl>
            <c:dLbl>
              <c:idx val="1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BAF-4F7D-A46B-C1DD12AF78DC}"/>
                </c:ext>
              </c:extLst>
            </c:dLbl>
            <c:dLbl>
              <c:idx val="2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BAF-4F7D-A46B-C1DD12AF78DC}"/>
                </c:ext>
              </c:extLst>
            </c:dLbl>
            <c:dLbl>
              <c:idx val="3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5BAF-4F7D-A46B-C1DD12AF78DC}"/>
                </c:ext>
              </c:extLst>
            </c:dLbl>
            <c:dLbl>
              <c:idx val="4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BAF-4F7D-A46B-C1DD12AF78DC}"/>
                </c:ext>
              </c:extLst>
            </c:dLbl>
            <c:dLbl>
              <c:idx val="5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5BAF-4F7D-A46B-C1DD12AF78DC}"/>
                </c:ext>
              </c:extLst>
            </c:dLbl>
            <c:dLbl>
              <c:idx val="6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5BAF-4F7D-A46B-C1DD12AF78DC}"/>
                </c:ext>
              </c:extLst>
            </c:dLbl>
            <c:dLbl>
              <c:idx val="7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5BAF-4F7D-A46B-C1DD12AF78DC}"/>
                </c:ext>
              </c:extLst>
            </c:dLbl>
            <c:dLbl>
              <c:idx val="8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5BAF-4F7D-A46B-C1DD12AF78DC}"/>
                </c:ext>
              </c:extLst>
            </c:dLbl>
            <c:dLbl>
              <c:idx val="9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5BAF-4F7D-A46B-C1DD12AF78DC}"/>
                </c:ext>
              </c:extLst>
            </c:dLbl>
            <c:dLbl>
              <c:idx val="10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5BAF-4F7D-A46B-C1DD12AF78DC}"/>
                </c:ext>
              </c:extLst>
            </c:dLbl>
            <c:dLbl>
              <c:idx val="11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5BAF-4F7D-A46B-C1DD12AF78DC}"/>
                </c:ext>
              </c:extLst>
            </c:dLbl>
            <c:dLbl>
              <c:idx val="12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5BAF-4F7D-A46B-C1DD12AF78DC}"/>
                </c:ext>
              </c:extLst>
            </c:dLbl>
            <c:dLbl>
              <c:idx val="13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5BAF-4F7D-A46B-C1DD12AF78DC}"/>
                </c:ext>
              </c:extLst>
            </c:dLbl>
            <c:dLbl>
              <c:idx val="14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5BAF-4F7D-A46B-C1DD12AF78DC}"/>
                </c:ext>
              </c:extLst>
            </c:dLbl>
            <c:dLbl>
              <c:idx val="15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5BAF-4F7D-A46B-C1DD12AF78DC}"/>
                </c:ext>
              </c:extLst>
            </c:dLbl>
            <c:dLbl>
              <c:idx val="16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5BAF-4F7D-A46B-C1DD12AF78DC}"/>
                </c:ext>
              </c:extLst>
            </c:dLbl>
            <c:dLbl>
              <c:idx val="17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5BAF-4F7D-A46B-C1DD12AF78DC}"/>
                </c:ext>
              </c:extLst>
            </c:dLbl>
            <c:dLbl>
              <c:idx val="18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5BAF-4F7D-A46B-C1DD12AF78DC}"/>
                </c:ext>
              </c:extLst>
            </c:dLbl>
            <c:dLbl>
              <c:idx val="19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5BAF-4F7D-A46B-C1DD12AF78DC}"/>
                </c:ext>
              </c:extLst>
            </c:dLbl>
            <c:dLbl>
              <c:idx val="20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5BAF-4F7D-A46B-C1DD12AF78DC}"/>
                </c:ext>
              </c:extLst>
            </c:dLbl>
            <c:dLbl>
              <c:idx val="21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5BAF-4F7D-A46B-C1DD12AF78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Sheet1!$A$1:$V$1</c:f>
              <c:numCache>
                <c:formatCode>General</c:formatCode>
                <c:ptCount val="22"/>
                <c:pt idx="0">
                  <c:v>26.998687</c:v>
                </c:pt>
                <c:pt idx="1">
                  <c:v>26.998687</c:v>
                </c:pt>
                <c:pt idx="2">
                  <c:v>26.998687</c:v>
                </c:pt>
                <c:pt idx="3">
                  <c:v>26.998687</c:v>
                </c:pt>
                <c:pt idx="4">
                  <c:v>26.998687</c:v>
                </c:pt>
                <c:pt idx="5">
                  <c:v>26.998687</c:v>
                </c:pt>
                <c:pt idx="6">
                  <c:v>26.998687</c:v>
                </c:pt>
                <c:pt idx="7">
                  <c:v>28.448314</c:v>
                </c:pt>
                <c:pt idx="8">
                  <c:v>28.348621000000001</c:v>
                </c:pt>
                <c:pt idx="9">
                  <c:v>28.348621000000001</c:v>
                </c:pt>
                <c:pt idx="10">
                  <c:v>28.348621000000001</c:v>
                </c:pt>
                <c:pt idx="11">
                  <c:v>28.348621000000001</c:v>
                </c:pt>
                <c:pt idx="12">
                  <c:v>28.348621000000001</c:v>
                </c:pt>
                <c:pt idx="13">
                  <c:v>28.348621000000001</c:v>
                </c:pt>
                <c:pt idx="14">
                  <c:v>28.348621000000001</c:v>
                </c:pt>
                <c:pt idx="15">
                  <c:v>28.348621000000001</c:v>
                </c:pt>
                <c:pt idx="16">
                  <c:v>28.348621000000001</c:v>
                </c:pt>
                <c:pt idx="17">
                  <c:v>28.348621000000001</c:v>
                </c:pt>
                <c:pt idx="18">
                  <c:v>28.348621000000001</c:v>
                </c:pt>
                <c:pt idx="19">
                  <c:v>28.348621000000001</c:v>
                </c:pt>
                <c:pt idx="20">
                  <c:v>28.348621000000001</c:v>
                </c:pt>
                <c:pt idx="21">
                  <c:v>28.348621000000001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BAF-4F7D-A46B-C1DD12AF7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825522336"/>
        <c:axId val="1"/>
      </c:barChart>
      <c:lineChart>
        <c:grouping val="standard"/>
        <c:varyColors val="0"/>
        <c:ser>
          <c:idx val="1"/>
          <c:order val="1"/>
          <c:spPr>
            <a:ln w="19050" cmpd="sng" algn="ctr">
              <a:solidFill>
                <a:srgbClr val="000000"/>
              </a:solidFill>
              <a:prstDash val="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5BAF-4F7D-A46B-C1DD12AF78DC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5BAF-4F7D-A46B-C1DD12AF78DC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5BAF-4F7D-A46B-C1DD12AF78DC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5BAF-4F7D-A46B-C1DD12AF78DC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B-5BAF-4F7D-A46B-C1DD12AF78DC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5BAF-4F7D-A46B-C1DD12AF78DC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D-5BAF-4F7D-A46B-C1DD12AF78DC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E-5BAF-4F7D-A46B-C1DD12AF78DC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F-5BAF-4F7D-A46B-C1DD12AF78DC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0-5BAF-4F7D-A46B-C1DD12AF78DC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5BAF-4F7D-A46B-C1DD12AF78DC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2-5BAF-4F7D-A46B-C1DD12AF78DC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3-5BAF-4F7D-A46B-C1DD12AF78DC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4-5BAF-4F7D-A46B-C1DD12AF78DC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5-5BAF-4F7D-A46B-C1DD12AF78DC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6-5BAF-4F7D-A46B-C1DD12AF78DC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7-5BAF-4F7D-A46B-C1DD12AF78DC}"/>
              </c:ext>
            </c:extLst>
          </c:dPt>
          <c:dPt>
            <c:idx val="17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8-5BAF-4F7D-A46B-C1DD12AF78DC}"/>
              </c:ext>
            </c:extLst>
          </c:dPt>
          <c:dPt>
            <c:idx val="18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9-5BAF-4F7D-A46B-C1DD12AF78DC}"/>
              </c:ext>
            </c:extLst>
          </c:dPt>
          <c:dPt>
            <c:idx val="19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A-5BAF-4F7D-A46B-C1DD12AF78DC}"/>
              </c:ext>
            </c:extLst>
          </c:dPt>
          <c:dPt>
            <c:idx val="2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B-5BAF-4F7D-A46B-C1DD12AF78DC}"/>
              </c:ext>
            </c:extLst>
          </c:dPt>
          <c:dPt>
            <c:idx val="2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C-5BAF-4F7D-A46B-C1DD12AF78DC}"/>
              </c:ext>
            </c:extLst>
          </c:dPt>
          <c:dLbls>
            <c:dLbl>
              <c:idx val="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5BAF-4F7D-A46B-C1DD12AF78DC}"/>
                </c:ext>
              </c:extLst>
            </c:dLbl>
            <c:dLbl>
              <c:idx val="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5BAF-4F7D-A46B-C1DD12AF78DC}"/>
                </c:ext>
              </c:extLst>
            </c:dLbl>
            <c:dLbl>
              <c:idx val="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5BAF-4F7D-A46B-C1DD12AF78DC}"/>
                </c:ext>
              </c:extLst>
            </c:dLbl>
            <c:dLbl>
              <c:idx val="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5BAF-4F7D-A46B-C1DD12AF78DC}"/>
                </c:ext>
              </c:extLst>
            </c:dLbl>
            <c:dLbl>
              <c:idx val="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B-5BAF-4F7D-A46B-C1DD12AF78DC}"/>
                </c:ext>
              </c:extLst>
            </c:dLbl>
            <c:dLbl>
              <c:idx val="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C-5BAF-4F7D-A46B-C1DD12AF78DC}"/>
                </c:ext>
              </c:extLst>
            </c:dLbl>
            <c:dLbl>
              <c:idx val="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D-5BAF-4F7D-A46B-C1DD12AF78DC}"/>
                </c:ext>
              </c:extLst>
            </c:dLbl>
            <c:dLbl>
              <c:idx val="7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E-5BAF-4F7D-A46B-C1DD12AF78DC}"/>
                </c:ext>
              </c:extLst>
            </c:dLbl>
            <c:dLbl>
              <c:idx val="8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F-5BAF-4F7D-A46B-C1DD12AF78DC}"/>
                </c:ext>
              </c:extLst>
            </c:dLbl>
            <c:dLbl>
              <c:idx val="9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0-5BAF-4F7D-A46B-C1DD12AF78DC}"/>
                </c:ext>
              </c:extLst>
            </c:dLbl>
            <c:dLbl>
              <c:idx val="1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1-5BAF-4F7D-A46B-C1DD12AF78DC}"/>
                </c:ext>
              </c:extLst>
            </c:dLbl>
            <c:dLbl>
              <c:idx val="1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2-5BAF-4F7D-A46B-C1DD12AF78DC}"/>
                </c:ext>
              </c:extLst>
            </c:dLbl>
            <c:dLbl>
              <c:idx val="1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3-5BAF-4F7D-A46B-C1DD12AF78DC}"/>
                </c:ext>
              </c:extLst>
            </c:dLbl>
            <c:dLbl>
              <c:idx val="1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4-5BAF-4F7D-A46B-C1DD12AF78DC}"/>
                </c:ext>
              </c:extLst>
            </c:dLbl>
            <c:dLbl>
              <c:idx val="1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5-5BAF-4F7D-A46B-C1DD12AF78DC}"/>
                </c:ext>
              </c:extLst>
            </c:dLbl>
            <c:dLbl>
              <c:idx val="1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6-5BAF-4F7D-A46B-C1DD12AF78DC}"/>
                </c:ext>
              </c:extLst>
            </c:dLbl>
            <c:dLbl>
              <c:idx val="1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7-5BAF-4F7D-A46B-C1DD12AF78DC}"/>
                </c:ext>
              </c:extLst>
            </c:dLbl>
            <c:dLbl>
              <c:idx val="17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8-5BAF-4F7D-A46B-C1DD12AF78DC}"/>
                </c:ext>
              </c:extLst>
            </c:dLbl>
            <c:dLbl>
              <c:idx val="18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9-5BAF-4F7D-A46B-C1DD12AF78DC}"/>
                </c:ext>
              </c:extLst>
            </c:dLbl>
            <c:dLbl>
              <c:idx val="19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A-5BAF-4F7D-A46B-C1DD12AF78DC}"/>
                </c:ext>
              </c:extLst>
            </c:dLbl>
            <c:dLbl>
              <c:idx val="2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B-5BAF-4F7D-A46B-C1DD12AF78DC}"/>
                </c:ext>
              </c:extLst>
            </c:dLbl>
            <c:dLbl>
              <c:idx val="2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C-5BAF-4F7D-A46B-C1DD12AF78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Sheet1!$A$2:$V$2</c:f>
              <c:numCache>
                <c:formatCode>General</c:formatCode>
                <c:ptCount val="22"/>
                <c:pt idx="0">
                  <c:v>26.314772320000003</c:v>
                </c:pt>
                <c:pt idx="1">
                  <c:v>27.587083929999995</c:v>
                </c:pt>
                <c:pt idx="2">
                  <c:v>29.087475280000003</c:v>
                </c:pt>
                <c:pt idx="3">
                  <c:v>27.735630430000004</c:v>
                </c:pt>
                <c:pt idx="4">
                  <c:v>27.892870540000001</c:v>
                </c:pt>
                <c:pt idx="5">
                  <c:v>30.123374330000001</c:v>
                </c:pt>
                <c:pt idx="6">
                  <c:v>28.842719640000002</c:v>
                </c:pt>
                <c:pt idx="7">
                  <c:v>31.013071730000004</c:v>
                </c:pt>
                <c:pt idx="8">
                  <c:v>31.519320349999997</c:v>
                </c:pt>
                <c:pt idx="9">
                  <c:v>29.457098679999994</c:v>
                </c:pt>
                <c:pt idx="10">
                  <c:v>29.412724849999996</c:v>
                </c:pt>
                <c:pt idx="11">
                  <c:v>31.237583749999995</c:v>
                </c:pt>
                <c:pt idx="12">
                  <c:v>30.197426360000001</c:v>
                </c:pt>
                <c:pt idx="13">
                  <c:v>30.736939079369055</c:v>
                </c:pt>
                <c:pt idx="14">
                  <c:v>31.515869591317237</c:v>
                </c:pt>
                <c:pt idx="15">
                  <c:v>31.509097791317235</c:v>
                </c:pt>
                <c:pt idx="16">
                  <c:v>31.546189221317235</c:v>
                </c:pt>
                <c:pt idx="17">
                  <c:v>31.533839091317237</c:v>
                </c:pt>
                <c:pt idx="18">
                  <c:v>32.074998949893342</c:v>
                </c:pt>
                <c:pt idx="19">
                  <c:v>32.077851449893345</c:v>
                </c:pt>
                <c:pt idx="20">
                  <c:v>32.076012249893338</c:v>
                </c:pt>
                <c:pt idx="21">
                  <c:v>32.422862649893347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5BAF-4F7D-A46B-C1DD12AF7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5522336"/>
        <c:axId val="1"/>
      </c:lineChart>
      <c:catAx>
        <c:axId val="18255223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2.422862649893347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1825522336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pt-BR" sz="1800" b="1" i="0" baseline="0">
                <a:latin typeface="+mj-lt"/>
              </a:rPr>
              <a:t>SLA</a:t>
            </a:r>
          </a:p>
        </c:rich>
      </c:tx>
      <c:layout>
        <c:manualLayout>
          <c:xMode val="edge"/>
          <c:yMode val="edge"/>
          <c:x val="0.48183896902389961"/>
          <c:y val="2.5843500308799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2562964030566665"/>
          <c:y val="0.16858203632537985"/>
          <c:w val="0.67180767207075243"/>
          <c:h val="0.415708981837309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'Março '!$C$178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'Março '!$A$179:$A$185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'Março '!$C$179:$C$185</c:f>
              <c:numCache>
                <c:formatCode>0</c:formatCode>
                <c:ptCount val="7"/>
                <c:pt idx="0">
                  <c:v>13</c:v>
                </c:pt>
                <c:pt idx="1">
                  <c:v>10</c:v>
                </c:pt>
                <c:pt idx="2">
                  <c:v>12</c:v>
                </c:pt>
                <c:pt idx="3">
                  <c:v>8</c:v>
                </c:pt>
                <c:pt idx="4">
                  <c:v>15</c:v>
                </c:pt>
                <c:pt idx="5">
                  <c:v>8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8E-4E83-A832-B12B304A72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351007"/>
        <c:axId val="451036543"/>
      </c:barChart>
      <c:lineChart>
        <c:grouping val="standard"/>
        <c:varyColors val="0"/>
        <c:ser>
          <c:idx val="0"/>
          <c:order val="0"/>
          <c:tx>
            <c:v>Média do tempo de resposta</c:v>
          </c:tx>
          <c:spPr>
            <a:ln w="28575" cap="rnd" cmpd="sng" algn="ctr">
              <a:solidFill>
                <a:schemeClr val="accent2">
                  <a:tint val="77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526899661398756E-2"/>
                  <c:y val="-4.6152014724690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8E-4E83-A832-B12B304A725F}"/>
                </c:ext>
              </c:extLst>
            </c:dLbl>
            <c:dLbl>
              <c:idx val="2"/>
              <c:layout>
                <c:manualLayout>
                  <c:x val="-2.1689306270364268E-2"/>
                  <c:y val="-1.3363328073061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8E-4E83-A832-B12B304A725F}"/>
                </c:ext>
              </c:extLst>
            </c:dLbl>
            <c:dLbl>
              <c:idx val="3"/>
              <c:layout>
                <c:manualLayout>
                  <c:x val="-2.3526899661398724E-2"/>
                  <c:y val="1.414948599584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8E-4E83-A832-B12B304A725F}"/>
                </c:ext>
              </c:extLst>
            </c:dLbl>
            <c:dLbl>
              <c:idx val="4"/>
              <c:layout>
                <c:manualLayout>
                  <c:x val="-1.9287889735236929E-2"/>
                  <c:y val="6.84744229048026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8E-4E83-A832-B12B304A725F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'Março '!$A$179:$A$185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'Março '!$B$179:$B$185</c:f>
              <c:numCache>
                <c:formatCode>[$-F400]h:mm:ss\ AM/PM</c:formatCode>
                <c:ptCount val="7"/>
                <c:pt idx="0">
                  <c:v>3.5156249999999979E-3</c:v>
                </c:pt>
                <c:pt idx="1">
                  <c:v>9.5238095238094986E-3</c:v>
                </c:pt>
                <c:pt idx="2">
                  <c:v>5.6018518518518353E-3</c:v>
                </c:pt>
                <c:pt idx="3">
                  <c:v>1.3684640522875808E-2</c:v>
                </c:pt>
                <c:pt idx="4">
                  <c:v>1.6666666666666666E-2</c:v>
                </c:pt>
                <c:pt idx="5">
                  <c:v>7.3863636363636518E-3</c:v>
                </c:pt>
                <c:pt idx="6">
                  <c:v>1.7521367521367529E-2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38E-4E83-A832-B12B304A72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621967"/>
        <c:axId val="451019903"/>
      </c:lineChart>
      <c:valAx>
        <c:axId val="451036543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4351007"/>
        <c:crosses val="max"/>
        <c:crossBetween val="between"/>
      </c:valAx>
      <c:catAx>
        <c:axId val="584351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36543"/>
        <c:crosses val="autoZero"/>
        <c:auto val="1"/>
        <c:lblAlgn val="ctr"/>
        <c:lblOffset val="100"/>
        <c:noMultiLvlLbl val="0"/>
      </c:catAx>
      <c:valAx>
        <c:axId val="451019903"/>
        <c:scaling>
          <c:orientation val="minMax"/>
        </c:scaling>
        <c:delete val="0"/>
        <c:axPos val="l"/>
        <c:numFmt formatCode="[$-F400]h:mm:ss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621967"/>
        <c:crosses val="autoZero"/>
        <c:crossBetween val="between"/>
      </c:valAx>
      <c:catAx>
        <c:axId val="4296219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19903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Comparativo SLA</a:t>
            </a:r>
          </a:p>
          <a:p>
            <a:pPr>
              <a:defRPr/>
            </a:pP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6031592645531687"/>
          <c:y val="0.1944305261999234"/>
          <c:w val="0.81277756237147814"/>
          <c:h val="0.60330884995484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'Março '!$B$188</c:f>
              <c:strCache>
                <c:ptCount val="1"/>
                <c:pt idx="0">
                  <c:v>Fevereiro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'Março '!$A$189:$A$191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'Março '!$B$189:$B$191</c:f>
              <c:numCache>
                <c:formatCode>h:mm:ss</c:formatCode>
                <c:ptCount val="3"/>
                <c:pt idx="0">
                  <c:v>9.6618357487922631E-3</c:v>
                </c:pt>
                <c:pt idx="1">
                  <c:v>2.6692708333333336E-2</c:v>
                </c:pt>
                <c:pt idx="2">
                  <c:v>1.236111111111113E-2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9-4473-8D98-D953FE5FC7F3}"/>
            </c:ext>
          </c:extLst>
        </c:ser>
        <c:ser>
          <c:idx val="1"/>
          <c:order val="1"/>
          <c:tx>
            <c:strRef>
              <c:f>'Março '!$C$188</c:f>
              <c:strCache>
                <c:ptCount val="1"/>
                <c:pt idx="0">
                  <c:v>Março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'Março '!$A$189:$A$191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'Março '!$C$189:$C$191</c:f>
              <c:numCache>
                <c:formatCode>h:mm:ss</c:formatCode>
                <c:ptCount val="3"/>
                <c:pt idx="0">
                  <c:v>8.1944444444444313E-3</c:v>
                </c:pt>
                <c:pt idx="1">
                  <c:v>1.5208333333333329E-2</c:v>
                </c:pt>
                <c:pt idx="2">
                  <c:v>1.1909722222222207E-2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69-4473-8D98-D953FE5FC7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71020687"/>
        <c:axId val="1359265791"/>
      </c:barChart>
      <c:catAx>
        <c:axId val="127102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9265791"/>
        <c:crosses val="autoZero"/>
        <c:auto val="1"/>
        <c:lblAlgn val="ctr"/>
        <c:lblOffset val="100"/>
        <c:noMultiLvlLbl val="0"/>
      </c:catAx>
      <c:valAx>
        <c:axId val="1359265791"/>
        <c:scaling>
          <c:orientation val="minMax"/>
          <c:max val="6.0000000000000012E-2"/>
          <c:min val="0"/>
        </c:scaling>
        <c:delete val="0"/>
        <c:axPos val="l"/>
        <c:numFmt formatCode="h:mm:ss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1020687"/>
        <c:crosses val="autoZero"/>
        <c:crossBetween val="between"/>
        <c:majorUnit val="3.0000000000000006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369804653021165E-2"/>
          <c:y val="0.24738073684864786"/>
          <c:w val="0.12079692944029613"/>
          <c:h val="0.431694945387068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b="1">
                <a:solidFill>
                  <a:schemeClr val="bg1">
                    <a:lumMod val="50000"/>
                  </a:schemeClr>
                </a:solidFill>
              </a:rPr>
              <a:t>Canal de Comunicação</a:t>
            </a:r>
          </a:p>
        </c:rich>
      </c:tx>
      <c:layout>
        <c:manualLayout>
          <c:xMode val="edge"/>
          <c:yMode val="edge"/>
          <c:x val="0.30037834021021137"/>
          <c:y val="3.3227549599046911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123709536307962"/>
          <c:y val="0.15862586796903552"/>
          <c:w val="0.4372154449003734"/>
          <c:h val="0.78588092627662054"/>
        </c:manualLayout>
      </c:layout>
      <c:doughnutChart>
        <c:varyColors val="1"/>
        <c:ser>
          <c:idx val="1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4E2-422D-9671-04C5EC308A5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E2-422D-9671-04C5EC308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'Março '!$H$169:$H$170</c:f>
              <c:strCache>
                <c:ptCount val="1"/>
                <c:pt idx="0">
                  <c:v>Telefone</c:v>
                </c:pt>
              </c:strCache>
            </c:strRef>
          </c:cat>
          <c:val>
            <c:numRef>
              <c:f>'Março '!$I$169:$I$170</c:f>
              <c:numCache>
                <c:formatCode>General</c:formatCode>
                <c:ptCount val="1"/>
                <c:pt idx="0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E2-422D-9671-04C5EC308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609709803993823"/>
          <c:y val="0.45436094222399409"/>
          <c:w val="0.27303243120770304"/>
          <c:h val="0.11005448686002857"/>
        </c:manualLayout>
      </c:layout>
      <c:overlay val="0"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sz="1800"/>
              <a:t>Principais Motivos -</a:t>
            </a:r>
            <a:r>
              <a:rPr lang="pt-BR" sz="1800" baseline="0"/>
              <a:t> Março</a:t>
            </a:r>
            <a:r>
              <a:rPr lang="pt-BR" sz="1800"/>
              <a:t> 2024</a:t>
            </a:r>
          </a:p>
        </c:rich>
      </c:tx>
      <c:layout>
        <c:manualLayout>
          <c:xMode val="edge"/>
          <c:yMode val="edge"/>
          <c:x val="0.33517889515497268"/>
          <c:y val="3.6279414336621546E-2"/>
        </c:manualLayout>
      </c:layout>
      <c:overlay val="1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dLbl>
          <c:idx val="0"/>
          <c:layout>
            <c:manualLayout>
              <c:x val="0.25591588127255638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dLbl>
          <c:idx val="0"/>
          <c:layout>
            <c:manualLayout>
              <c:x val="6.5973652807393313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dLbl>
          <c:idx val="0"/>
          <c:layout>
            <c:manualLayout>
              <c:x val="2.8318947711053095E-2"/>
              <c:y val="-6.2714953245764012E-17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dLbl>
          <c:idx val="0"/>
          <c:layout>
            <c:manualLayout>
              <c:x val="1.7117790911557237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dLbl>
          <c:idx val="0"/>
          <c:layout>
            <c:manualLayout>
              <c:x val="1.4608371520546901E-2"/>
              <c:y val="-1.25429906491528E-16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31522057944195825"/>
          <c:y val="0.14232131753628816"/>
          <c:w val="0.6524745725799056"/>
          <c:h val="0.8358042005420116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'Março '!$A$138:$A$142</c:f>
              <c:strCache>
                <c:ptCount val="5"/>
                <c:pt idx="0">
                  <c:v>Acompanhamento do Atendimento</c:v>
                </c:pt>
                <c:pt idx="1">
                  <c:v>Agendamento de Exames</c:v>
                </c:pt>
                <c:pt idx="2">
                  <c:v>Informações Precisas </c:v>
                </c:pt>
                <c:pt idx="3">
                  <c:v>Demora no Atendimento</c:v>
                </c:pt>
                <c:pt idx="4">
                  <c:v>Informações sobre Pacientes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3649129016451967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C5-4466-B3AD-4FB76A46CEA4}"/>
                </c:ext>
              </c:extLst>
            </c:dLbl>
            <c:dLbl>
              <c:idx val="2"/>
              <c:layout>
                <c:manualLayout>
                  <c:x val="2.3649125992492889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C5-4466-B3AD-4FB76A46CEA4}"/>
                </c:ext>
              </c:extLst>
            </c:dLbl>
            <c:dLbl>
              <c:idx val="3"/>
              <c:layout>
                <c:manualLayout>
                  <c:x val="-8.8292627725419521E-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C5-4466-B3AD-4FB76A46CEA4}"/>
                </c:ext>
              </c:extLst>
            </c:dLbl>
            <c:dLbl>
              <c:idx val="4"/>
              <c:layout>
                <c:manualLayout>
                  <c:x val="7.4099325574662961E-4"/>
                  <c:y val="-3.695082848373149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C5-4466-B3AD-4FB76A46CEA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CC5-4466-B3AD-4FB76A46CE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'Março '!$A$138:$A$142</c:f>
              <c:strCache>
                <c:ptCount val="5"/>
                <c:pt idx="0">
                  <c:v>Acompanhamento do Atendimento</c:v>
                </c:pt>
                <c:pt idx="1">
                  <c:v>Agendamento de Exames</c:v>
                </c:pt>
                <c:pt idx="2">
                  <c:v>Informações Precisas </c:v>
                </c:pt>
                <c:pt idx="3">
                  <c:v>Demora no Atendimento</c:v>
                </c:pt>
                <c:pt idx="4">
                  <c:v>Informações sobre Pacientes</c:v>
                </c:pt>
              </c:strCache>
            </c:strRef>
          </c:cat>
          <c:val>
            <c:numRef>
              <c:f>'Março '!$B$138:$B$142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12</c:v>
                </c:pt>
                <c:pt idx="3">
                  <c:v>12</c:v>
                </c:pt>
                <c:pt idx="4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C5-4466-B3AD-4FB76A46CEA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1001088"/>
        <c:axId val="121002624"/>
      </c:barChart>
      <c:catAx>
        <c:axId val="12100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2624"/>
        <c:crosses val="autoZero"/>
        <c:auto val="1"/>
        <c:lblAlgn val="ctr"/>
        <c:lblOffset val="100"/>
        <c:noMultiLvlLbl val="0"/>
      </c:catAx>
      <c:valAx>
        <c:axId val="121002624"/>
        <c:scaling>
          <c:orientation val="minMax"/>
          <c:max val="6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1088"/>
        <c:crosses val="autoZero"/>
        <c:crossBetween val="between"/>
        <c:majorUnit val="0.1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Total</a:t>
            </a:r>
            <a:r>
              <a:rPr lang="pt-BR" baseline="0"/>
              <a:t> de acionamentos por mês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9859949546124425"/>
          <c:y val="0.26539282093656258"/>
          <c:w val="0.75573129676638895"/>
          <c:h val="0.55026004055104993"/>
        </c:manualLayout>
      </c:layout>
      <c:lineChart>
        <c:grouping val="standard"/>
        <c:varyColors val="0"/>
        <c:ser>
          <c:idx val="0"/>
          <c:order val="0"/>
          <c:tx>
            <c:strRef>
              <c:f>'Março '!$M$155</c:f>
              <c:strCache>
                <c:ptCount val="1"/>
                <c:pt idx="0">
                  <c:v>Acionamentos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'Março '!$L$156:$L$167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'Março '!$M$156:$M$167</c:f>
              <c:numCache>
                <c:formatCode>0</c:formatCode>
                <c:ptCount val="12"/>
                <c:pt idx="0">
                  <c:v>69</c:v>
                </c:pt>
                <c:pt idx="1">
                  <c:v>86</c:v>
                </c:pt>
                <c:pt idx="2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7E-4AF2-863A-2FC22EE6C9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92194224"/>
        <c:axId val="884966592"/>
      </c:lineChart>
      <c:catAx>
        <c:axId val="89219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4966592"/>
        <c:crosses val="autoZero"/>
        <c:auto val="1"/>
        <c:lblAlgn val="ctr"/>
        <c:lblOffset val="100"/>
        <c:noMultiLvlLbl val="0"/>
      </c:catAx>
      <c:valAx>
        <c:axId val="88496659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219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506632380012028E-3"/>
          <c:y val="0.53253782990770682"/>
          <c:w val="0.14400554303052757"/>
          <c:h val="0.174284985304724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Internações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Plan1!$K$1:$P$1</c:f>
              <c:numCache>
                <c:formatCode>mmm/yy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Plan1!$K$2:$P$2</c:f>
              <c:numCache>
                <c:formatCode>General</c:formatCode>
                <c:ptCount val="6"/>
                <c:pt idx="0">
                  <c:v>2369</c:v>
                </c:pt>
                <c:pt idx="1">
                  <c:v>2385</c:v>
                </c:pt>
                <c:pt idx="2">
                  <c:v>2248</c:v>
                </c:pt>
                <c:pt idx="3">
                  <c:v>2299</c:v>
                </c:pt>
                <c:pt idx="4">
                  <c:v>2219</c:v>
                </c:pt>
                <c:pt idx="5">
                  <c:v>2538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91-40D0-B633-4058EA0CC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136512"/>
        <c:axId val="29402240"/>
      </c:barChart>
      <c:dateAx>
        <c:axId val="25136512"/>
        <c:scaling>
          <c:orientation val="minMax"/>
        </c:scaling>
        <c:delete val="0"/>
        <c:axPos val="b"/>
        <c:numFmt formatCode="mmm/yy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9402240"/>
        <c:crosses val="autoZero"/>
        <c:auto val="1"/>
        <c:lblOffset val="100"/>
        <c:baseTimeUnit val="months"/>
      </c:dateAx>
      <c:valAx>
        <c:axId val="29402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51365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lineChart>
        <c:grouping val="stacked"/>
        <c:varyColors val="0"/>
        <c:ser>
          <c:idx val="1"/>
          <c:order val="0"/>
          <c:tx>
            <c:strRef>
              <c:f>Plan1!$A$3</c:f>
              <c:strCache>
                <c:ptCount val="1"/>
                <c:pt idx="0">
                  <c:v>Taxa de ocupação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Plan1!$K$1:$P$1</c:f>
              <c:numCache>
                <c:formatCode>mmm/yy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Plan1!$K$3:$P$3</c:f>
              <c:numCache>
                <c:formatCode>0.00%</c:formatCode>
                <c:ptCount val="6"/>
                <c:pt idx="0">
                  <c:v>1.1259999999999994</c:v>
                </c:pt>
                <c:pt idx="1">
                  <c:v>1.127</c:v>
                </c:pt>
                <c:pt idx="2">
                  <c:v>1.083</c:v>
                </c:pt>
                <c:pt idx="3">
                  <c:v>1.032</c:v>
                </c:pt>
                <c:pt idx="4">
                  <c:v>1.1399999999999995</c:v>
                </c:pt>
                <c:pt idx="5">
                  <c:v>1.149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46-43DF-9E8C-7FF62CC5A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571712"/>
        <c:axId val="29602944"/>
      </c:lineChart>
      <c:dateAx>
        <c:axId val="29571712"/>
        <c:scaling>
          <c:orientation val="minMax"/>
        </c:scaling>
        <c:delete val="0"/>
        <c:axPos val="b"/>
        <c:numFmt formatCode="mmm/yy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29602944"/>
        <c:crosses val="autoZero"/>
        <c:auto val="1"/>
        <c:lblOffset val="100"/>
        <c:baseTimeUnit val="months"/>
      </c:dateAx>
      <c:valAx>
        <c:axId val="29602944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crossAx val="29571712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7.7530183727034116E-2"/>
          <c:y val="0.21795166229221349"/>
          <c:w val="0.74773470493834482"/>
          <c:h val="0.57229549431321125"/>
        </c:manualLayout>
      </c:layout>
      <c:lineChart>
        <c:grouping val="standard"/>
        <c:varyColors val="0"/>
        <c:ser>
          <c:idx val="0"/>
          <c:order val="0"/>
          <c:tx>
            <c:strRef>
              <c:f>Plan1!$A$7</c:f>
              <c:strCache>
                <c:ptCount val="1"/>
                <c:pt idx="0">
                  <c:v>Média de Permanência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Plan1!$K$6:$P$6</c:f>
              <c:numCache>
                <c:formatCode>mmm/yy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Plan1!$K$7:$P$7</c:f>
              <c:numCache>
                <c:formatCode>General</c:formatCode>
                <c:ptCount val="6"/>
                <c:pt idx="0">
                  <c:v>4.5999999999999996</c:v>
                </c:pt>
                <c:pt idx="1">
                  <c:v>4.7</c:v>
                </c:pt>
                <c:pt idx="2">
                  <c:v>4.7</c:v>
                </c:pt>
                <c:pt idx="3">
                  <c:v>4.7</c:v>
                </c:pt>
                <c:pt idx="4">
                  <c:v>4.7</c:v>
                </c:pt>
                <c:pt idx="5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A5-4EA8-BA22-189B7DDDA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030080"/>
        <c:axId val="30036352"/>
      </c:lineChart>
      <c:dateAx>
        <c:axId val="30030080"/>
        <c:scaling>
          <c:orientation val="minMax"/>
        </c:scaling>
        <c:delete val="0"/>
        <c:axPos val="b"/>
        <c:numFmt formatCode="mmm/yy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pt-BR"/>
          </a:p>
        </c:txPr>
        <c:crossAx val="30036352"/>
        <c:crosses val="autoZero"/>
        <c:auto val="1"/>
        <c:lblOffset val="100"/>
        <c:baseTimeUnit val="months"/>
      </c:dateAx>
      <c:valAx>
        <c:axId val="30036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003008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Saídas e Altas hospitalares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Número_de_saidas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Sheet1!$A$4:$A$9</c:f>
              <c:numCache>
                <c:formatCode>[$-416]mmm\-yy;@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Sheet1!$C$4:$C$9</c:f>
              <c:numCache>
                <c:formatCode>0</c:formatCode>
                <c:ptCount val="6"/>
                <c:pt idx="0">
                  <c:v>2525</c:v>
                </c:pt>
                <c:pt idx="1">
                  <c:v>2439</c:v>
                </c:pt>
                <c:pt idx="2">
                  <c:v>2423</c:v>
                </c:pt>
                <c:pt idx="3">
                  <c:v>2309</c:v>
                </c:pt>
                <c:pt idx="4">
                  <c:v>2291</c:v>
                </c:pt>
                <c:pt idx="5">
                  <c:v>2610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9-4AB8-8231-4B73069B91B9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Número_de_Altas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Sheet1!$A$4:$A$9</c:f>
              <c:numCache>
                <c:formatCode>[$-416]mmm\-yy;@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Sheet1!$D$4:$D$9</c:f>
              <c:numCache>
                <c:formatCode>0</c:formatCode>
                <c:ptCount val="6"/>
                <c:pt idx="0">
                  <c:v>2301</c:v>
                </c:pt>
                <c:pt idx="1">
                  <c:v>2243</c:v>
                </c:pt>
                <c:pt idx="2">
                  <c:v>2196</c:v>
                </c:pt>
                <c:pt idx="3">
                  <c:v>2097</c:v>
                </c:pt>
                <c:pt idx="4">
                  <c:v>2109</c:v>
                </c:pt>
                <c:pt idx="5">
                  <c:v>2403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E9-4AB8-8231-4B73069B91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142464"/>
        <c:axId val="30144384"/>
      </c:barChart>
      <c:dateAx>
        <c:axId val="30142464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144384"/>
        <c:crosses val="autoZero"/>
        <c:auto val="1"/>
        <c:lblOffset val="100"/>
        <c:baseTimeUnit val="months"/>
      </c:dateAx>
      <c:valAx>
        <c:axId val="3014438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14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Reservas de leito</a:t>
            </a:r>
            <a:r>
              <a:rPr lang="en-US" sz="1800" b="1" baseline="0"/>
              <a:t> realizadas versus atendidas</a:t>
            </a:r>
            <a:endParaRPr lang="en-US" sz="1800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Reservas_de_leito_realizadas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Sheet1!$A$4:$A$9</c:f>
              <c:numCache>
                <c:formatCode>[$-416]mmm\-yy;@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Sheet1!$G$4:$G$9</c:f>
              <c:numCache>
                <c:formatCode>General</c:formatCode>
                <c:ptCount val="6"/>
                <c:pt idx="0">
                  <c:v>1737</c:v>
                </c:pt>
                <c:pt idx="1">
                  <c:v>1490</c:v>
                </c:pt>
                <c:pt idx="2">
                  <c:v>1607</c:v>
                </c:pt>
                <c:pt idx="3">
                  <c:v>1620</c:v>
                </c:pt>
                <c:pt idx="4" formatCode="0">
                  <c:v>1555</c:v>
                </c:pt>
                <c:pt idx="5" formatCode="0">
                  <c:v>1762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B5-49B8-BD97-9B005735B858}"/>
            </c:ext>
          </c:extLst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Reserva_de_leitos_atendidas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Sheet1!$A$4:$A$9</c:f>
              <c:numCache>
                <c:formatCode>[$-416]mmm\-yy;@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Sheet1!$H$4:$H$9</c:f>
              <c:numCache>
                <c:formatCode>General</c:formatCode>
                <c:ptCount val="6"/>
                <c:pt idx="0">
                  <c:v>1723</c:v>
                </c:pt>
                <c:pt idx="1">
                  <c:v>1481</c:v>
                </c:pt>
                <c:pt idx="2">
                  <c:v>1594</c:v>
                </c:pt>
                <c:pt idx="3">
                  <c:v>1614</c:v>
                </c:pt>
                <c:pt idx="4">
                  <c:v>1551</c:v>
                </c:pt>
                <c:pt idx="5">
                  <c:v>1756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B5-49B8-BD97-9B005735B8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398848"/>
        <c:axId val="80744448"/>
      </c:barChart>
      <c:dateAx>
        <c:axId val="66398848"/>
        <c:scaling>
          <c:orientation val="minMax"/>
        </c:scaling>
        <c:delete val="0"/>
        <c:axPos val="b"/>
        <c:numFmt formatCode="[$-416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0744448"/>
        <c:crosses val="autoZero"/>
        <c:auto val="1"/>
        <c:lblOffset val="100"/>
        <c:baseTimeUnit val="months"/>
      </c:dateAx>
      <c:valAx>
        <c:axId val="80744448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39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203861212366683E-3"/>
          <c:y val="0.27047619047619048"/>
          <c:w val="0.98595922775752665"/>
          <c:h val="0.4590476190476190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C0C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07D6-4A76-AFF5-3C97824AD683}"/>
              </c:ext>
            </c:extLst>
          </c:dPt>
          <c:dPt>
            <c:idx val="1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7D6-4A76-AFF5-3C97824AD683}"/>
              </c:ext>
            </c:extLst>
          </c:dPt>
          <c:dPt>
            <c:idx val="2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07D6-4A76-AFF5-3C97824AD683}"/>
              </c:ext>
            </c:extLst>
          </c:dPt>
          <c:dPt>
            <c:idx val="3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7D6-4A76-AFF5-3C97824AD683}"/>
              </c:ext>
            </c:extLst>
          </c:dPt>
          <c:dPt>
            <c:idx val="4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07D6-4A76-AFF5-3C97824AD683}"/>
              </c:ext>
            </c:extLst>
          </c:dPt>
          <c:dPt>
            <c:idx val="5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7D6-4A76-AFF5-3C97824AD683}"/>
              </c:ext>
            </c:extLst>
          </c:dPt>
          <c:dPt>
            <c:idx val="6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07D6-4A76-AFF5-3C97824AD683}"/>
              </c:ext>
            </c:extLst>
          </c:dPt>
          <c:dPt>
            <c:idx val="7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07D6-4A76-AFF5-3C97824AD683}"/>
              </c:ext>
            </c:extLst>
          </c:dPt>
          <c:dPt>
            <c:idx val="8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07D6-4A76-AFF5-3C97824AD683}"/>
              </c:ext>
            </c:extLst>
          </c:dPt>
          <c:dPt>
            <c:idx val="9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07D6-4A76-AFF5-3C97824AD683}"/>
              </c:ext>
            </c:extLst>
          </c:dPt>
          <c:dLbls>
            <c:dLbl>
              <c:idx val="0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7D6-4A76-AFF5-3C97824AD683}"/>
                </c:ext>
              </c:extLst>
            </c:dLbl>
            <c:dLbl>
              <c:idx val="1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7D6-4A76-AFF5-3C97824AD683}"/>
                </c:ext>
              </c:extLst>
            </c:dLbl>
            <c:dLbl>
              <c:idx val="2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7D6-4A76-AFF5-3C97824AD683}"/>
                </c:ext>
              </c:extLst>
            </c:dLbl>
            <c:dLbl>
              <c:idx val="3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7D6-4A76-AFF5-3C97824AD683}"/>
                </c:ext>
              </c:extLst>
            </c:dLbl>
            <c:dLbl>
              <c:idx val="4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7D6-4A76-AFF5-3C97824AD683}"/>
                </c:ext>
              </c:extLst>
            </c:dLbl>
            <c:dLbl>
              <c:idx val="5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7D6-4A76-AFF5-3C97824AD683}"/>
                </c:ext>
              </c:extLst>
            </c:dLbl>
            <c:dLbl>
              <c:idx val="6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7D6-4A76-AFF5-3C97824AD683}"/>
                </c:ext>
              </c:extLst>
            </c:dLbl>
            <c:dLbl>
              <c:idx val="7"/>
              <c:layout>
                <c:manualLayout>
                  <c:x val="0"/>
                  <c:y val="-7.61904761904761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7D6-4A76-AFF5-3C97824AD683}"/>
                </c:ext>
              </c:extLst>
            </c:dLbl>
            <c:dLbl>
              <c:idx val="8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07D6-4A76-AFF5-3C97824AD683}"/>
                </c:ext>
              </c:extLst>
            </c:dLbl>
            <c:dLbl>
              <c:idx val="9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07D6-4A76-AFF5-3C97824AD683}"/>
                </c:ext>
              </c:extLst>
            </c:dLbl>
            <c:dLbl>
              <c:idx val="10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07D6-4A76-AFF5-3C97824AD683}"/>
                </c:ext>
              </c:extLst>
            </c:dLbl>
            <c:dLbl>
              <c:idx val="11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07D6-4A76-AFF5-3C97824AD683}"/>
                </c:ext>
              </c:extLst>
            </c:dLbl>
            <c:dLbl>
              <c:idx val="12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07D6-4A76-AFF5-3C97824AD683}"/>
                </c:ext>
              </c:extLst>
            </c:dLbl>
            <c:dLbl>
              <c:idx val="13"/>
              <c:layout>
                <c:manualLayout>
                  <c:x val="0"/>
                  <c:y val="-7.61904761904761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07D6-4A76-AFF5-3C97824AD683}"/>
                </c:ext>
              </c:extLst>
            </c:dLbl>
            <c:dLbl>
              <c:idx val="14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07D6-4A76-AFF5-3C97824AD683}"/>
                </c:ext>
              </c:extLst>
            </c:dLbl>
            <c:dLbl>
              <c:idx val="15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07D6-4A76-AFF5-3C97824AD683}"/>
                </c:ext>
              </c:extLst>
            </c:dLbl>
            <c:dLbl>
              <c:idx val="16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07D6-4A76-AFF5-3C97824AD683}"/>
                </c:ext>
              </c:extLst>
            </c:dLbl>
            <c:dLbl>
              <c:idx val="17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07D6-4A76-AFF5-3C97824AD683}"/>
                </c:ext>
              </c:extLst>
            </c:dLbl>
            <c:dLbl>
              <c:idx val="18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07D6-4A76-AFF5-3C97824AD683}"/>
                </c:ext>
              </c:extLst>
            </c:dLbl>
            <c:dLbl>
              <c:idx val="21"/>
              <c:layout>
                <c:manualLayout>
                  <c:x val="0"/>
                  <c:y val="7.61904761904761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C30C3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07D6-4A76-AFF5-3C97824AD68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Sheet1!$A$1:$V$1</c:f>
              <c:numCache>
                <c:formatCode>General</c:formatCode>
                <c:ptCount val="22"/>
                <c:pt idx="0">
                  <c:v>18.699309165000201</c:v>
                </c:pt>
                <c:pt idx="1">
                  <c:v>21.155845103333498</c:v>
                </c:pt>
                <c:pt idx="2">
                  <c:v>21.421731331666901</c:v>
                </c:pt>
                <c:pt idx="3">
                  <c:v>21.081940980000297</c:v>
                </c:pt>
                <c:pt idx="4">
                  <c:v>21.035319999999999</c:v>
                </c:pt>
                <c:pt idx="5">
                  <c:v>20.9468139400003</c:v>
                </c:pt>
                <c:pt idx="6">
                  <c:v>22.0016476400003</c:v>
                </c:pt>
                <c:pt idx="7">
                  <c:v>21.588099220000302</c:v>
                </c:pt>
                <c:pt idx="8">
                  <c:v>18.15606893</c:v>
                </c:pt>
                <c:pt idx="9">
                  <c:v>11.7</c:v>
                </c:pt>
                <c:pt idx="10">
                  <c:v>11.7620454</c:v>
                </c:pt>
                <c:pt idx="11">
                  <c:v>12.36141716</c:v>
                </c:pt>
                <c:pt idx="12">
                  <c:v>10.4627929</c:v>
                </c:pt>
                <c:pt idx="13">
                  <c:v>10.803023415988932</c:v>
                </c:pt>
                <c:pt idx="14">
                  <c:v>11.033522918151135</c:v>
                </c:pt>
                <c:pt idx="15">
                  <c:v>10.961053290084749</c:v>
                </c:pt>
                <c:pt idx="16">
                  <c:v>10.399801952897882</c:v>
                </c:pt>
                <c:pt idx="17">
                  <c:v>9.8591049482244522</c:v>
                </c:pt>
                <c:pt idx="18">
                  <c:v>9.2597630324927422</c:v>
                </c:pt>
                <c:pt idx="19">
                  <c:v>8.1469601216694763</c:v>
                </c:pt>
                <c:pt idx="20">
                  <c:v>-0.92913494201998503</c:v>
                </c:pt>
                <c:pt idx="21">
                  <c:v>-10.465149843018668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7D6-4A76-AFF5-3C97824AD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759804176"/>
        <c:axId val="1"/>
      </c:barChart>
      <c:catAx>
        <c:axId val="175980417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2.0016476400003"/>
          <c:min val="-10.465149843018668"/>
        </c:scaling>
        <c:delete val="1"/>
        <c:axPos val="r"/>
        <c:numFmt formatCode="General" sourceLinked="1"/>
        <c:majorTickMark val="out"/>
        <c:minorTickMark val="none"/>
        <c:tickLblPos val="nextTo"/>
        <c:crossAx val="1759804176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Tempo de alocação Enfermaria Adulto e Pediátrica (horas)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Tempo_de_alocação_Enfermaria_Adulto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Sheet1!$A$4:$A$9</c:f>
              <c:numCache>
                <c:formatCode>[$-416]mmm\-yy;@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Sheet1!$M$4:$M$9</c:f>
              <c:numCache>
                <c:formatCode>General</c:formatCode>
                <c:ptCount val="6"/>
                <c:pt idx="0">
                  <c:v>2.25</c:v>
                </c:pt>
                <c:pt idx="1">
                  <c:v>3.3699999999999997</c:v>
                </c:pt>
                <c:pt idx="2">
                  <c:v>2.2400000000000002</c:v>
                </c:pt>
                <c:pt idx="3">
                  <c:v>2.0099999999999998</c:v>
                </c:pt>
                <c:pt idx="4">
                  <c:v>2.1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96-45AC-A07E-8E4084FABB31}"/>
            </c:ext>
          </c:extLst>
        </c:ser>
        <c:ser>
          <c:idx val="1"/>
          <c:order val="1"/>
          <c:tx>
            <c:strRef>
              <c:f>Sheet1!$O$1</c:f>
              <c:strCache>
                <c:ptCount val="1"/>
                <c:pt idx="0">
                  <c:v>Tempo_de_alocação_Enfermaria_Pediátrica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Sheet1!$A$4:$A$9</c:f>
              <c:numCache>
                <c:formatCode>[$-416]mmm\-yy;@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Sheet1!$O$4:$O$9</c:f>
              <c:numCache>
                <c:formatCode>General</c:formatCode>
                <c:ptCount val="6"/>
                <c:pt idx="0">
                  <c:v>1.42</c:v>
                </c:pt>
                <c:pt idx="1">
                  <c:v>1.29</c:v>
                </c:pt>
                <c:pt idx="2" formatCode="0.00">
                  <c:v>1.3900000000000001</c:v>
                </c:pt>
                <c:pt idx="3">
                  <c:v>1.22</c:v>
                </c:pt>
                <c:pt idx="4" formatCode="0.00">
                  <c:v>1.42</c:v>
                </c:pt>
                <c:pt idx="5">
                  <c:v>1.31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96-45AC-A07E-8E4084FABB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1024128"/>
        <c:axId val="81025664"/>
      </c:barChart>
      <c:dateAx>
        <c:axId val="81024128"/>
        <c:scaling>
          <c:orientation val="minMax"/>
        </c:scaling>
        <c:delete val="0"/>
        <c:axPos val="b"/>
        <c:numFmt formatCode="[$-416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1025664"/>
        <c:crosses val="autoZero"/>
        <c:auto val="1"/>
        <c:lblOffset val="100"/>
        <c:baseTimeUnit val="months"/>
      </c:dateAx>
      <c:valAx>
        <c:axId val="81025664"/>
        <c:scaling>
          <c:orientation val="minMax"/>
        </c:scaling>
        <c:delete val="0"/>
        <c:axPos val="l"/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102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baseline="0">
                <a:effectLst/>
              </a:rPr>
              <a:t>Tempo de alocação UTI Adulto e Pediátrica (horas)</a:t>
            </a:r>
            <a:endParaRPr lang="en-US" sz="1800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Sheet1!$N$1</c:f>
              <c:strCache>
                <c:ptCount val="1"/>
                <c:pt idx="0">
                  <c:v>Tempo_de_alocação_UTI_Adulto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Sheet1!$A$4:$A$9</c:f>
              <c:numCache>
                <c:formatCode>[$-416]mmm\-yy;@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Sheet1!$N$4:$N$9</c:f>
              <c:numCache>
                <c:formatCode>General</c:formatCode>
                <c:ptCount val="6"/>
                <c:pt idx="0">
                  <c:v>1.3800000000000001</c:v>
                </c:pt>
                <c:pt idx="1">
                  <c:v>1.52</c:v>
                </c:pt>
                <c:pt idx="2">
                  <c:v>1.56</c:v>
                </c:pt>
                <c:pt idx="3">
                  <c:v>1.44</c:v>
                </c:pt>
                <c:pt idx="4">
                  <c:v>2.3499999999999992</c:v>
                </c:pt>
                <c:pt idx="5">
                  <c:v>1.52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A-4D06-88D0-D3D232B1D1C7}"/>
            </c:ext>
          </c:extLst>
        </c:ser>
        <c:ser>
          <c:idx val="1"/>
          <c:order val="1"/>
          <c:tx>
            <c:strRef>
              <c:f>Sheet1!$P$1</c:f>
              <c:strCache>
                <c:ptCount val="1"/>
                <c:pt idx="0">
                  <c:v>Tempo_de_alocação_UTI_Pediátrica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Sheet1!$A$4:$A$9</c:f>
              <c:numCache>
                <c:formatCode>[$-416]mmm\-yy;@</c:formatCode>
                <c:ptCount val="6"/>
                <c:pt idx="0">
                  <c:v>45566</c:v>
                </c:pt>
                <c:pt idx="1">
                  <c:v>45597</c:v>
                </c:pt>
                <c:pt idx="2">
                  <c:v>45627</c:v>
                </c:pt>
                <c:pt idx="3">
                  <c:v>45658</c:v>
                </c:pt>
                <c:pt idx="4">
                  <c:v>45689</c:v>
                </c:pt>
                <c:pt idx="5">
                  <c:v>45717</c:v>
                </c:pt>
              </c:numCache>
            </c:numRef>
          </c:cat>
          <c:val>
            <c:numRef>
              <c:f>Sheet1!$P$4:$P$9</c:f>
              <c:numCache>
                <c:formatCode>General</c:formatCode>
                <c:ptCount val="6"/>
                <c:pt idx="0">
                  <c:v>1.44</c:v>
                </c:pt>
                <c:pt idx="1">
                  <c:v>1.51</c:v>
                </c:pt>
                <c:pt idx="2">
                  <c:v>2.19</c:v>
                </c:pt>
                <c:pt idx="3">
                  <c:v>1.0900000000000001</c:v>
                </c:pt>
                <c:pt idx="4">
                  <c:v>1.28</c:v>
                </c:pt>
                <c:pt idx="5">
                  <c:v>1.1299999999999994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1A-4D06-88D0-D3D232B1D1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026304"/>
        <c:axId val="83027840"/>
      </c:barChart>
      <c:dateAx>
        <c:axId val="83026304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3027840"/>
        <c:crosses val="autoZero"/>
        <c:auto val="1"/>
        <c:lblOffset val="100"/>
        <c:baseTimeUnit val="months"/>
      </c:dateAx>
      <c:valAx>
        <c:axId val="8302784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302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Contingência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2025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'Procedimentos x UTI x Contin '!$B$1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'Procedimentos x UTI x Contin '!$A$2:$A$8</c:f>
              <c:strCache>
                <c:ptCount val="7"/>
                <c:pt idx="0">
                  <c:v>Avaliação Neuro Cirurgião</c:v>
                </c:pt>
                <c:pt idx="1">
                  <c:v>Exame Trombectomia</c:v>
                </c:pt>
                <c:pt idx="2">
                  <c:v>Cate Resgate</c:v>
                </c:pt>
                <c:pt idx="3">
                  <c:v>Avaliação Vascular</c:v>
                </c:pt>
                <c:pt idx="4">
                  <c:v>Cirurgia Cardiaca (Urgência)</c:v>
                </c:pt>
                <c:pt idx="5">
                  <c:v>Consulta Médica</c:v>
                </c:pt>
                <c:pt idx="6">
                  <c:v>Procedimento de Cateterismo</c:v>
                </c:pt>
              </c:strCache>
            </c:strRef>
          </c:cat>
          <c:val>
            <c:numRef>
              <c:f>'Procedimentos x UTI x Contin '!$B$2:$B$8</c:f>
              <c:numCache>
                <c:formatCode>General</c:formatCode>
                <c:ptCount val="7"/>
                <c:pt idx="0">
                  <c:v>11</c:v>
                </c:pt>
                <c:pt idx="1">
                  <c:v>5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4D-4DB2-B0DD-CD2350EDF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556672"/>
        <c:axId val="100756864"/>
      </c:barChart>
      <c:valAx>
        <c:axId val="100756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0556672"/>
        <c:crosses val="autoZero"/>
        <c:crossBetween val="between"/>
      </c:valAx>
      <c:catAx>
        <c:axId val="110556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7568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60406836553986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'Procedimentos x UTI x Contin '!$F$1</c:f>
              <c:strCache>
                <c:ptCount val="1"/>
                <c:pt idx="0">
                  <c:v>UTI Adulto 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'Procedimentos x UTI x Contin '!$E$2:$E$8</c:f>
              <c:strCache>
                <c:ptCount val="7"/>
                <c:pt idx="0">
                  <c:v>Procedimento de Cateterismo</c:v>
                </c:pt>
                <c:pt idx="1">
                  <c:v>Avaliação Neuro Cirurgião</c:v>
                </c:pt>
                <c:pt idx="2">
                  <c:v>Exame Ressonância Magnética</c:v>
                </c:pt>
                <c:pt idx="3">
                  <c:v>Retorno Cateterismo</c:v>
                </c:pt>
                <c:pt idx="4">
                  <c:v>Exame CPRE</c:v>
                </c:pt>
                <c:pt idx="5">
                  <c:v>Retorno CPRE</c:v>
                </c:pt>
                <c:pt idx="6">
                  <c:v>Cate Resgate</c:v>
                </c:pt>
              </c:strCache>
            </c:strRef>
          </c:cat>
          <c:val>
            <c:numRef>
              <c:f>'Procedimentos x UTI x Contin '!$F$2:$F$8</c:f>
              <c:numCache>
                <c:formatCode>General</c:formatCode>
                <c:ptCount val="7"/>
                <c:pt idx="0">
                  <c:v>49</c:v>
                </c:pt>
                <c:pt idx="1">
                  <c:v>34</c:v>
                </c:pt>
                <c:pt idx="2">
                  <c:v>15</c:v>
                </c:pt>
                <c:pt idx="3">
                  <c:v>12</c:v>
                </c:pt>
                <c:pt idx="4">
                  <c:v>10</c:v>
                </c:pt>
                <c:pt idx="5">
                  <c:v>8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A1-4256-A162-AE075AF66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2882816"/>
        <c:axId val="112884352"/>
      </c:barChart>
      <c:catAx>
        <c:axId val="11288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2884352"/>
        <c:crosses val="autoZero"/>
        <c:auto val="1"/>
        <c:lblAlgn val="ctr"/>
        <c:lblOffset val="100"/>
        <c:noMultiLvlLbl val="0"/>
      </c:catAx>
      <c:valAx>
        <c:axId val="112884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28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Diurno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Planilha1!$B$1:$H$1</c:f>
              <c:numCache>
                <c:formatCode>mmm/yy</c:formatCode>
                <c:ptCount val="7"/>
                <c:pt idx="0">
                  <c:v>45536</c:v>
                </c:pt>
                <c:pt idx="1">
                  <c:v>45566</c:v>
                </c:pt>
                <c:pt idx="2">
                  <c:v>45597</c:v>
                </c:pt>
                <c:pt idx="3">
                  <c:v>45627</c:v>
                </c:pt>
                <c:pt idx="4">
                  <c:v>45658</c:v>
                </c:pt>
                <c:pt idx="5">
                  <c:v>45689</c:v>
                </c:pt>
                <c:pt idx="6">
                  <c:v>45717</c:v>
                </c:pt>
              </c:numCache>
            </c:numRef>
          </c:cat>
          <c:val>
            <c:numRef>
              <c:f>Planilha1!$B$2:$H$2</c:f>
              <c:numCache>
                <c:formatCode>General</c:formatCode>
                <c:ptCount val="7"/>
                <c:pt idx="0">
                  <c:v>1395</c:v>
                </c:pt>
                <c:pt idx="1">
                  <c:v>1400</c:v>
                </c:pt>
                <c:pt idx="2">
                  <c:v>1404</c:v>
                </c:pt>
                <c:pt idx="3">
                  <c:v>1238</c:v>
                </c:pt>
                <c:pt idx="4">
                  <c:v>1470</c:v>
                </c:pt>
                <c:pt idx="5">
                  <c:v>1368</c:v>
                </c:pt>
                <c:pt idx="6">
                  <c:v>1420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3B-4592-B364-14483EDC5D40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Noturno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Planilha1!$B$1:$H$1</c:f>
              <c:numCache>
                <c:formatCode>mmm/yy</c:formatCode>
                <c:ptCount val="7"/>
                <c:pt idx="0">
                  <c:v>45536</c:v>
                </c:pt>
                <c:pt idx="1">
                  <c:v>45566</c:v>
                </c:pt>
                <c:pt idx="2">
                  <c:v>45597</c:v>
                </c:pt>
                <c:pt idx="3">
                  <c:v>45627</c:v>
                </c:pt>
                <c:pt idx="4">
                  <c:v>45658</c:v>
                </c:pt>
                <c:pt idx="5">
                  <c:v>45689</c:v>
                </c:pt>
                <c:pt idx="6">
                  <c:v>45717</c:v>
                </c:pt>
              </c:numCache>
            </c:numRef>
          </c:cat>
          <c:val>
            <c:numRef>
              <c:f>Planilha1!$B$3:$H$3</c:f>
              <c:numCache>
                <c:formatCode>General</c:formatCode>
                <c:ptCount val="7"/>
                <c:pt idx="0">
                  <c:v>708</c:v>
                </c:pt>
                <c:pt idx="1">
                  <c:v>683</c:v>
                </c:pt>
                <c:pt idx="2">
                  <c:v>675</c:v>
                </c:pt>
                <c:pt idx="3">
                  <c:v>674</c:v>
                </c:pt>
                <c:pt idx="4">
                  <c:v>808</c:v>
                </c:pt>
                <c:pt idx="5">
                  <c:v>775</c:v>
                </c:pt>
                <c:pt idx="6">
                  <c:v>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3B-4592-B364-14483EDC5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732416"/>
        <c:axId val="132733952"/>
      </c:barChart>
      <c:lineChart>
        <c:grouping val="stacked"/>
        <c:varyColors val="0"/>
        <c:ser>
          <c:idx val="2"/>
          <c:order val="2"/>
          <c:tx>
            <c:strRef>
              <c:f>Planilha1!$A$4</c:f>
              <c:strCache>
                <c:ptCount val="1"/>
                <c:pt idx="0">
                  <c:v>Total </c:v>
                </c:pt>
              </c:strCache>
            </c:strRef>
          </c:tx>
          <c:spPr>
            <a:ln w="31750" cap="rnd">
              <a:solidFill>
                <a:schemeClr val="accent5">
                  <a:shade val="6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2700">
                <a:solidFill>
                  <a:schemeClr val="lt2"/>
                </a:solidFill>
                <a:round/>
              </a:ln>
              <a:effectLst/>
            </c:spPr>
          </c:marker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Planilha1!$B$1:$H$1</c:f>
              <c:numCache>
                <c:formatCode>mmm/yy</c:formatCode>
                <c:ptCount val="7"/>
                <c:pt idx="0">
                  <c:v>45536</c:v>
                </c:pt>
                <c:pt idx="1">
                  <c:v>45566</c:v>
                </c:pt>
                <c:pt idx="2">
                  <c:v>45597</c:v>
                </c:pt>
                <c:pt idx="3">
                  <c:v>45627</c:v>
                </c:pt>
                <c:pt idx="4">
                  <c:v>45658</c:v>
                </c:pt>
                <c:pt idx="5">
                  <c:v>45689</c:v>
                </c:pt>
                <c:pt idx="6">
                  <c:v>45717</c:v>
                </c:pt>
              </c:numCache>
            </c:numRef>
          </c:cat>
          <c:val>
            <c:numRef>
              <c:f>Planilha1!$B$4:$H$4</c:f>
              <c:numCache>
                <c:formatCode>General</c:formatCode>
                <c:ptCount val="7"/>
                <c:pt idx="0">
                  <c:v>2103</c:v>
                </c:pt>
                <c:pt idx="1">
                  <c:v>2083</c:v>
                </c:pt>
                <c:pt idx="2">
                  <c:v>2079</c:v>
                </c:pt>
                <c:pt idx="3">
                  <c:v>1912</c:v>
                </c:pt>
                <c:pt idx="4">
                  <c:v>2278</c:v>
                </c:pt>
                <c:pt idx="5">
                  <c:v>2143</c:v>
                </c:pt>
                <c:pt idx="6">
                  <c:v>2301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3B-4592-B364-14483EDC5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787584"/>
        <c:axId val="132784896"/>
      </c:lineChart>
      <c:dateAx>
        <c:axId val="132732416"/>
        <c:scaling>
          <c:orientation val="minMax"/>
        </c:scaling>
        <c:delete val="0"/>
        <c:axPos val="b"/>
        <c:numFmt formatCode="mmm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733952"/>
        <c:crosses val="autoZero"/>
        <c:auto val="1"/>
        <c:lblOffset val="100"/>
        <c:baseTimeUnit val="months"/>
      </c:dateAx>
      <c:valAx>
        <c:axId val="132733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732416"/>
        <c:crosses val="autoZero"/>
        <c:crossBetween val="between"/>
      </c:valAx>
      <c:valAx>
        <c:axId val="1327848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787584"/>
        <c:crosses val="max"/>
        <c:crossBetween val="between"/>
      </c:valAx>
      <c:dateAx>
        <c:axId val="132787584"/>
        <c:scaling>
          <c:orientation val="minMax"/>
        </c:scaling>
        <c:delete val="1"/>
        <c:axPos val="b"/>
        <c:numFmt formatCode="mmm/yy" sourceLinked="1"/>
        <c:majorTickMark val="out"/>
        <c:minorTickMark val="none"/>
        <c:tickLblPos val="nextTo"/>
        <c:crossAx val="132784896"/>
        <c:crosses val="autoZero"/>
        <c:auto val="1"/>
        <c:lblOffset val="100"/>
        <c:baseTimeUnit val="months"/>
        <c:majorUnit val="1"/>
        <c:minorUnit val="1"/>
      </c:date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604305864884926E-2"/>
          <c:y val="0.17647058823529413"/>
          <c:w val="0.92279138827023011"/>
          <c:h val="0.647058823529411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9909-4F21-862C-930AEA2B68FF}"/>
              </c:ext>
            </c:extLst>
          </c:dPt>
          <c:dLbls>
            <c:dLbl>
              <c:idx val="0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909-4F21-862C-930AEA2B68FF}"/>
                </c:ext>
              </c:extLst>
            </c:dLbl>
            <c:dLbl>
              <c:idx val="2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9909-4F21-862C-930AEA2B68F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26.998687</c:v>
                </c:pt>
                <c:pt idx="1">
                  <c:v>4.7586280000000002E-2</c:v>
                </c:pt>
                <c:pt idx="2">
                  <c:v>28.348621353243107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09-4F21-862C-930AEA2B68FF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9909-4F21-862C-930AEA2B68FF}"/>
              </c:ext>
            </c:extLst>
          </c:dPt>
          <c:dLbls>
            <c:dLbl>
              <c:idx val="1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909-4F21-862C-930AEA2B68F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-0.13644842000000001</c:v>
                </c:pt>
                <c:pt idx="1">
                  <c:v>28.348621000000001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09-4F21-862C-930AEA2B6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40265952"/>
        <c:axId val="1"/>
      </c:barChart>
      <c:catAx>
        <c:axId val="18402659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8.396207280000002"/>
          <c:min val="-0.13644842000000001"/>
        </c:scaling>
        <c:delete val="1"/>
        <c:axPos val="l"/>
        <c:numFmt formatCode="General" sourceLinked="1"/>
        <c:majorTickMark val="out"/>
        <c:minorTickMark val="none"/>
        <c:tickLblPos val="nextTo"/>
        <c:crossAx val="184026595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68369646882047E-2"/>
          <c:y val="0.30057803468208094"/>
          <c:w val="0.92186326070623592"/>
          <c:h val="0.3988439306358381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2-4D2D-9249-197DFEFAF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36920240"/>
        <c:axId val="1"/>
      </c:barChart>
      <c:catAx>
        <c:axId val="10369202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369202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68369646882047E-2"/>
          <c:y val="0.17427385892116182"/>
          <c:w val="0.92186326070623592"/>
          <c:h val="0.651452282157676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6C59-41B3-B507-94478C35F5FE}"/>
              </c:ext>
            </c:extLst>
          </c:dPt>
          <c:dLbls>
            <c:dLbl>
              <c:idx val="0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C59-41B3-B507-94478C35F5FE}"/>
                </c:ext>
              </c:extLst>
            </c:dLbl>
            <c:dLbl>
              <c:idx val="2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C59-41B3-B507-94478C35F5F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80.996060999999997</c:v>
                </c:pt>
                <c:pt idx="1">
                  <c:v>0.19373158000000001</c:v>
                </c:pt>
                <c:pt idx="2">
                  <c:v>85.045864059729325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59-41B3-B507-94478C35F5FE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6C59-41B3-B507-94478C35F5FE}"/>
              </c:ext>
            </c:extLst>
          </c:dPt>
          <c:dLbls>
            <c:dLbl>
              <c:idx val="1"/>
              <c:layout>
                <c:manualLayout>
                  <c:x val="0"/>
                  <c:y val="-4.149377593360995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6C59-41B3-B507-94478C35F5F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-0.24634154000000003</c:v>
                </c:pt>
                <c:pt idx="1">
                  <c:v>85.045862999999997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59-41B3-B507-94478C35F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29134080"/>
        <c:axId val="1"/>
      </c:barChart>
      <c:catAx>
        <c:axId val="18291340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85.239594580000002"/>
          <c:min val="-0.24634154000000003"/>
        </c:scaling>
        <c:delete val="1"/>
        <c:axPos val="l"/>
        <c:numFmt formatCode="General" sourceLinked="1"/>
        <c:majorTickMark val="out"/>
        <c:minorTickMark val="none"/>
        <c:tickLblPos val="nextTo"/>
        <c:crossAx val="18291340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543726235741442E-2"/>
          <c:y val="0.15249266862170088"/>
          <c:w val="0.92091254752851714"/>
          <c:h val="0.695014662756598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B-43EC-8ED5-27EB14DE7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73701440"/>
        <c:axId val="1"/>
      </c:barChart>
      <c:catAx>
        <c:axId val="8737014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737014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456362937331795E-2"/>
          <c:y val="0.34078212290502791"/>
          <c:w val="0.97308727412533635"/>
          <c:h val="0.33100558659217877"/>
        </c:manualLayout>
      </c:layout>
      <c:lineChart>
        <c:grouping val="standard"/>
        <c:varyColors val="0"/>
        <c:ser>
          <c:idx val="0"/>
          <c:order val="0"/>
          <c:spPr>
            <a:ln w="9525" cmpd="sng" algn="ctr">
              <a:solidFill>
                <a:srgbClr val="969696"/>
              </a:solidFill>
              <a:prstDash val="lg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14D-466A-AF17-D6EB082D23E8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14D-466A-AF17-D6EB082D23E8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14D-466A-AF17-D6EB082D23E8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14D-466A-AF17-D6EB082D23E8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F14D-466A-AF17-D6EB082D23E8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F14D-466A-AF17-D6EB082D23E8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F14D-466A-AF17-D6EB082D23E8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F14D-466A-AF17-D6EB082D23E8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F14D-466A-AF17-D6EB082D23E8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F14D-466A-AF17-D6EB082D23E8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F14D-466A-AF17-D6EB082D23E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F14D-466A-AF17-D6EB082D23E8}"/>
              </c:ext>
            </c:extLst>
          </c:dPt>
          <c:dLbls>
            <c:dLbl>
              <c:idx val="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14D-466A-AF17-D6EB082D23E8}"/>
                </c:ext>
              </c:extLst>
            </c:dLbl>
            <c:dLbl>
              <c:idx val="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14D-466A-AF17-D6EB082D23E8}"/>
                </c:ext>
              </c:extLst>
            </c:dLbl>
            <c:dLbl>
              <c:idx val="2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14D-466A-AF17-D6EB082D23E8}"/>
                </c:ext>
              </c:extLst>
            </c:dLbl>
            <c:dLbl>
              <c:idx val="3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14D-466A-AF17-D6EB082D23E8}"/>
                </c:ext>
              </c:extLst>
            </c:dLbl>
            <c:dLbl>
              <c:idx val="4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F14D-466A-AF17-D6EB082D23E8}"/>
                </c:ext>
              </c:extLst>
            </c:dLbl>
            <c:dLbl>
              <c:idx val="5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14D-466A-AF17-D6EB082D23E8}"/>
                </c:ext>
              </c:extLst>
            </c:dLbl>
            <c:dLbl>
              <c:idx val="6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F14D-466A-AF17-D6EB082D23E8}"/>
                </c:ext>
              </c:extLst>
            </c:dLbl>
            <c:dLbl>
              <c:idx val="7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F14D-466A-AF17-D6EB082D23E8}"/>
                </c:ext>
              </c:extLst>
            </c:dLbl>
            <c:dLbl>
              <c:idx val="8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F14D-466A-AF17-D6EB082D23E8}"/>
                </c:ext>
              </c:extLst>
            </c:dLbl>
            <c:dLbl>
              <c:idx val="9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F14D-466A-AF17-D6EB082D23E8}"/>
                </c:ext>
              </c:extLst>
            </c:dLbl>
            <c:dLbl>
              <c:idx val="1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F14D-466A-AF17-D6EB082D23E8}"/>
                </c:ext>
              </c:extLst>
            </c:dLbl>
            <c:dLbl>
              <c:idx val="1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F14D-466A-AF17-D6EB082D23E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74.588999999999999</c:v>
                </c:pt>
                <c:pt idx="1">
                  <c:v>196.94251</c:v>
                </c:pt>
                <c:pt idx="2">
                  <c:v>201.2681</c:v>
                </c:pt>
                <c:pt idx="3">
                  <c:v>342.16902000000005</c:v>
                </c:pt>
                <c:pt idx="4">
                  <c:v>66.681989999999999</c:v>
                </c:pt>
                <c:pt idx="5">
                  <c:v>158.49982</c:v>
                </c:pt>
                <c:pt idx="6">
                  <c:v>8.5076800000000006</c:v>
                </c:pt>
                <c:pt idx="7">
                  <c:v>100.49919</c:v>
                </c:pt>
                <c:pt idx="8">
                  <c:v>168.28008</c:v>
                </c:pt>
                <c:pt idx="9">
                  <c:v>72.819090000000003</c:v>
                </c:pt>
                <c:pt idx="10">
                  <c:v>67.118499999999997</c:v>
                </c:pt>
                <c:pt idx="11">
                  <c:v>15.433909999999999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14D-466A-AF17-D6EB082D23E8}"/>
            </c:ext>
          </c:extLst>
        </c:ser>
        <c:ser>
          <c:idx val="1"/>
          <c:order val="1"/>
          <c:spPr>
            <a:ln w="19050" cmpd="sng" algn="ctr">
              <a:solidFill>
                <a:schemeClr val="hlink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F14D-466A-AF17-D6EB082D23E8}"/>
              </c:ext>
            </c:extLst>
          </c:dPt>
          <c:dPt>
            <c:idx val="1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F14D-466A-AF17-D6EB082D23E8}"/>
              </c:ext>
            </c:extLst>
          </c:dPt>
          <c:dPt>
            <c:idx val="2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F14D-466A-AF17-D6EB082D23E8}"/>
              </c:ext>
            </c:extLst>
          </c:dPt>
          <c:dLbls>
            <c:dLbl>
              <c:idx val="0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F14D-466A-AF17-D6EB082D23E8}"/>
                </c:ext>
              </c:extLst>
            </c:dLbl>
            <c:dLbl>
              <c:idx val="1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F14D-466A-AF17-D6EB082D23E8}"/>
                </c:ext>
              </c:extLst>
            </c:dLbl>
            <c:dLbl>
              <c:idx val="2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F14D-466A-AF17-D6EB082D23E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0">
                  <c:v>4.5725200000000008</c:v>
                </c:pt>
                <c:pt idx="1">
                  <c:v>13.08864</c:v>
                </c:pt>
                <c:pt idx="2">
                  <c:v>20.791630000000001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F14D-466A-AF17-D6EB082D2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4175920"/>
        <c:axId val="1"/>
      </c:lineChart>
      <c:catAx>
        <c:axId val="183417592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8080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42.1690200000000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834175920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Dados Demográficos</a:t>
            </a:r>
            <a:endParaRPr lang="pt-BR"/>
          </a:p>
        </c:rich>
      </c:tx>
      <c:layout>
        <c:manualLayout>
          <c:xMode val="edge"/>
          <c:yMode val="edge"/>
          <c:x val="0.4170735172510968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449590490143709E-2"/>
          <c:y val="8.9885644641690007E-2"/>
          <c:w val="0.89775146218451374"/>
          <c:h val="0.37752008275276866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'Q&amp;S Banco de Dados'!$A$10</c:f>
              <c:strCache>
                <c:ptCount val="1"/>
                <c:pt idx="0">
                  <c:v>Denúncia</c:v>
                </c:pt>
              </c:strCache>
            </c:strRef>
          </c:tx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Dados'!$FB$10:$FM$10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45-40EF-83AD-094DEF63F018}"/>
            </c:ext>
          </c:extLst>
        </c:ser>
        <c:ser>
          <c:idx val="3"/>
          <c:order val="1"/>
          <c:tx>
            <c:strRef>
              <c:f>'Q&amp;S Banco de Dados'!$A$9</c:f>
              <c:strCache>
                <c:ptCount val="1"/>
                <c:pt idx="0">
                  <c:v>Sugestões</c:v>
                </c:pt>
              </c:strCache>
            </c:strRef>
          </c:tx>
          <c:spPr>
            <a:gradFill flip="none" rotWithShape="1">
              <a:gsLst>
                <a:gs pos="0">
                  <a:srgbClr val="C86400"/>
                </a:gs>
                <a:gs pos="50000">
                  <a:srgbClr val="EA7500"/>
                </a:gs>
                <a:gs pos="100000">
                  <a:srgbClr val="C864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Dados'!$FB$9:$FM$9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45-40EF-83AD-094DEF63F018}"/>
            </c:ext>
          </c:extLst>
        </c:ser>
        <c:ser>
          <c:idx val="5"/>
          <c:order val="2"/>
          <c:tx>
            <c:strRef>
              <c:f>'Q&amp;S Banco de Dados'!$A$11</c:f>
              <c:strCache>
                <c:ptCount val="1"/>
                <c:pt idx="0">
                  <c:v>Informação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Dados'!$FB$11:$FM$11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45-40EF-83AD-094DEF63F018}"/>
            </c:ext>
          </c:extLst>
        </c:ser>
        <c:ser>
          <c:idx val="1"/>
          <c:order val="3"/>
          <c:tx>
            <c:strRef>
              <c:f>'Q&amp;S Banco de Dados'!$A$5</c:f>
              <c:strCache>
                <c:ptCount val="1"/>
                <c:pt idx="0">
                  <c:v>Solicitação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Dados'!$FB$5:$FM$5</c:f>
              <c:numCache>
                <c:formatCode>General</c:formatCode>
                <c:ptCount val="12"/>
                <c:pt idx="0">
                  <c:v>88</c:v>
                </c:pt>
                <c:pt idx="1">
                  <c:v>62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45-40EF-83AD-094DEF63F018}"/>
            </c:ext>
          </c:extLst>
        </c:ser>
        <c:ser>
          <c:idx val="2"/>
          <c:order val="4"/>
          <c:tx>
            <c:strRef>
              <c:f>'Q&amp;S Banco de Dados'!$A$8</c:f>
              <c:strCache>
                <c:ptCount val="1"/>
                <c:pt idx="0">
                  <c:v>Elogios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Dados'!$FB$8:$FM$8</c:f>
              <c:numCache>
                <c:formatCode>General</c:formatCode>
                <c:ptCount val="12"/>
                <c:pt idx="0">
                  <c:v>19</c:v>
                </c:pt>
                <c:pt idx="1">
                  <c:v>16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45-40EF-83AD-094DEF63F018}"/>
            </c:ext>
          </c:extLst>
        </c:ser>
        <c:ser>
          <c:idx val="0"/>
          <c:order val="5"/>
          <c:tx>
            <c:strRef>
              <c:f>'Q&amp;S Banco de Dados'!$A$4</c:f>
              <c:strCache>
                <c:ptCount val="1"/>
                <c:pt idx="0">
                  <c:v>Queixas 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50000">
                  <a:srgbClr val="F20000"/>
                </a:gs>
                <a:gs pos="100000">
                  <a:srgbClr val="C000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Dados'!$FB$4:$FM$4</c:f>
              <c:numCache>
                <c:formatCode>General</c:formatCode>
                <c:ptCount val="12"/>
                <c:pt idx="0">
                  <c:v>34</c:v>
                </c:pt>
                <c:pt idx="1">
                  <c:v>27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45-40EF-83AD-094DEF63F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54367744"/>
        <c:axId val="354377728"/>
      </c:barChart>
      <c:dateAx>
        <c:axId val="354367744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one"/>
        <c:crossAx val="354377728"/>
        <c:crosses val="autoZero"/>
        <c:auto val="1"/>
        <c:lblOffset val="100"/>
        <c:baseTimeUnit val="months"/>
      </c:dateAx>
      <c:valAx>
        <c:axId val="354377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Manifestações</a:t>
                </a:r>
              </a:p>
            </c:rich>
          </c:tx>
          <c:layout>
            <c:manualLayout>
              <c:xMode val="edge"/>
              <c:yMode val="edge"/>
              <c:x val="2.7898425475548508E-2"/>
              <c:y val="7.61724109134724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5436774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3175"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Queixas por</a:t>
            </a:r>
            <a:r>
              <a:rPr lang="pt-BR" sz="1400" baseline="0"/>
              <a:t> mil passagens</a:t>
            </a:r>
            <a:endParaRPr lang="pt-BR" sz="1400"/>
          </a:p>
        </c:rich>
      </c:tx>
      <c:layout>
        <c:manualLayout>
          <c:xMode val="edge"/>
          <c:yMode val="edge"/>
          <c:x val="0.3874208590773394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3457305703505615E-2"/>
          <c:y val="0.13874906881447549"/>
          <c:w val="0.84711939445872664"/>
          <c:h val="0.65910721902813152"/>
        </c:manualLayout>
      </c:layout>
      <c:lineChart>
        <c:grouping val="standard"/>
        <c:varyColors val="0"/>
        <c:ser>
          <c:idx val="0"/>
          <c:order val="0"/>
          <c:tx>
            <c:strRef>
              <c:f>'Q&amp;S Banco de Dados'!$A$17</c:f>
              <c:strCache>
                <c:ptCount val="1"/>
                <c:pt idx="0">
                  <c:v>% Queixas 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sz="11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Dados'!$FB$17:$FM$17</c:f>
              <c:numCache>
                <c:formatCode>0.00%</c:formatCode>
                <c:ptCount val="12"/>
                <c:pt idx="0">
                  <c:v>1.9232944903269601E-3</c:v>
                </c:pt>
                <c:pt idx="1">
                  <c:v>1.8202656239466055E-3</c:v>
                </c:pt>
                <c:pt idx="2">
                  <c:v>1.6761649346295675E-3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CD-4032-89E6-11B8117F83F6}"/>
            </c:ext>
          </c:extLst>
        </c:ser>
        <c:ser>
          <c:idx val="2"/>
          <c:order val="1"/>
          <c:tx>
            <c:strRef>
              <c:f>'Q&amp;S Banco de Dados'!$A$16</c:f>
              <c:strCache>
                <c:ptCount val="1"/>
                <c:pt idx="0">
                  <c:v>Meta Queixas/1000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1.0498687664041988E-2"/>
                  <c:y val="-3.8216573287384287E-2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CD-4032-89E6-11B8117F83F6}"/>
                </c:ext>
              </c:extLst>
            </c:dLbl>
            <c:dLbl>
              <c:idx val="12"/>
              <c:layout>
                <c:manualLayout>
                  <c:x val="-2.9997431423433212E-3"/>
                  <c:y val="8.4925718416409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CD-4032-89E6-11B8117F83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Dados'!$FB$16:$FM$16</c:f>
              <c:numCache>
                <c:formatCode>0.00%</c:formatCode>
                <c:ptCount val="12"/>
                <c:pt idx="0">
                  <c:v>2E-3</c:v>
                </c:pt>
                <c:pt idx="1">
                  <c:v>2E-3</c:v>
                </c:pt>
                <c:pt idx="2">
                  <c:v>2E-3</c:v>
                </c:pt>
                <c:pt idx="3">
                  <c:v>2E-3</c:v>
                </c:pt>
                <c:pt idx="4">
                  <c:v>2E-3</c:v>
                </c:pt>
                <c:pt idx="5">
                  <c:v>2E-3</c:v>
                </c:pt>
                <c:pt idx="6">
                  <c:v>2E-3</c:v>
                </c:pt>
                <c:pt idx="7">
                  <c:v>2E-3</c:v>
                </c:pt>
                <c:pt idx="8">
                  <c:v>2E-3</c:v>
                </c:pt>
                <c:pt idx="9">
                  <c:v>2E-3</c:v>
                </c:pt>
                <c:pt idx="10">
                  <c:v>2E-3</c:v>
                </c:pt>
                <c:pt idx="11">
                  <c:v>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6CD-4032-89E6-11B8117F8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8330240"/>
        <c:axId val="368331776"/>
      </c:lineChart>
      <c:dateAx>
        <c:axId val="368330240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368331776"/>
        <c:crossesAt val="0"/>
        <c:auto val="1"/>
        <c:lblOffset val="100"/>
        <c:baseTimeUnit val="months"/>
      </c:dateAx>
      <c:valAx>
        <c:axId val="368331776"/>
        <c:scaling>
          <c:orientation val="minMax"/>
          <c:max val="6.000000000000006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pt-BR" sz="1000"/>
                  <a:t>Manifestação</a:t>
                </a:r>
              </a:p>
            </c:rich>
          </c:tx>
          <c:layout>
            <c:manualLayout>
              <c:xMode val="edge"/>
              <c:yMode val="edge"/>
              <c:x val="5.2272190654453383E-3"/>
              <c:y val="0.3833974093319949"/>
            </c:manualLayout>
          </c:layout>
          <c:overlay val="0"/>
        </c:title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368330240"/>
        <c:crosses val="autoZero"/>
        <c:crossBetween val="between"/>
        <c:majorUnit val="1.0000000000000013E-3"/>
        <c:minorUnit val="2.0000000000000031E-4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692646054089463"/>
          <c:y val="0.92938729879115678"/>
          <c:w val="0.53798026359116735"/>
          <c:h val="7.0612777777777774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r">
              <a:defRPr sz="1200"/>
            </a:lvl1pPr>
          </a:lstStyle>
          <a:p>
            <a:fld id="{7725B727-360B-4BCA-8BD1-E7C557762974}" type="datetimeFigureOut">
              <a:rPr lang="pt-BR" smtClean="0"/>
              <a:t>28/04/2025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76" tIns="44938" rIns="89876" bIns="449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89876" tIns="44938" rIns="89876" bIns="44938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r">
              <a:defRPr sz="1200"/>
            </a:lvl1pPr>
          </a:lstStyle>
          <a:p>
            <a:fld id="{F867AE74-E609-4181-8E92-60EAD3C16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34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590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79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209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552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6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inserir o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inserir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56579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232501CF-1319-D545-941D-2F87DD3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8EAE-9D04-FC4F-8F81-8141945ECF98}" type="datetimeFigureOut">
              <a:rPr lang="pt-BR"/>
              <a:pPr>
                <a:defRPr/>
              </a:pPr>
              <a:t>28/04/2025</a:t>
            </a:fld>
            <a:endParaRPr lang="pt-BR" dirty="0"/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69841197-C708-1246-8A25-46BBB4E2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6B4D4B7B-20C9-D141-8CB2-B264773C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0C4ED-6647-A742-B8E7-9ABE29A7E515}" type="slidenum">
              <a:rPr lang="pt-BR" altLang="pt-BR"/>
              <a:pPr/>
              <a:t>‹nº›</a:t>
            </a:fld>
            <a:endParaRPr lang="pt-BR" altLang="pt-B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5798DC3-6167-4F90-B6F4-3D12CE15F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1200" y="130699"/>
            <a:ext cx="1002952" cy="85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44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2529" y="117385"/>
            <a:ext cx="11848959" cy="415178"/>
          </a:xfrm>
        </p:spPr>
        <p:txBody>
          <a:bodyPr lIns="0" tIns="0" rIns="0" bIns="0"/>
          <a:lstStyle>
            <a:lvl1pPr>
              <a:defRPr sz="2698" b="1" i="0">
                <a:solidFill>
                  <a:srgbClr val="084F9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42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1521892" y="206736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 b="1" kern="1200" dirty="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8BCDB3C-D4F1-4D57-8CA6-DC9990D11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5" y="188640"/>
            <a:ext cx="116240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8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inserir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inserir o texto</a:t>
            </a:r>
          </a:p>
        </p:txBody>
      </p:sp>
    </p:spTree>
    <p:extLst>
      <p:ext uri="{BB962C8B-B14F-4D97-AF65-F5344CB8AC3E}">
        <p14:creationId xmlns:p14="http://schemas.microsoft.com/office/powerpoint/2010/main" val="4559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B3B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tags" Target="../tags/tag25.xml"/><Relationship Id="rId39" Type="http://schemas.openxmlformats.org/officeDocument/2006/relationships/image" Target="../media/image51.emf"/><Relationship Id="rId21" Type="http://schemas.openxmlformats.org/officeDocument/2006/relationships/tags" Target="../tags/tag20.xml"/><Relationship Id="rId34" Type="http://schemas.openxmlformats.org/officeDocument/2006/relationships/tags" Target="../tags/tag33.xml"/><Relationship Id="rId42" Type="http://schemas.openxmlformats.org/officeDocument/2006/relationships/chart" Target="../charts/chart1.xml"/><Relationship Id="rId7" Type="http://schemas.openxmlformats.org/officeDocument/2006/relationships/tags" Target="../tags/tag6.xml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9" Type="http://schemas.openxmlformats.org/officeDocument/2006/relationships/tags" Target="../tags/tag28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tags" Target="../tags/tag31.xml"/><Relationship Id="rId37" Type="http://schemas.openxmlformats.org/officeDocument/2006/relationships/slideLayout" Target="../slideLayouts/slideLayout1.xml"/><Relationship Id="rId40" Type="http://schemas.openxmlformats.org/officeDocument/2006/relationships/image" Target="../media/image6.png"/><Relationship Id="rId45" Type="http://schemas.openxmlformats.org/officeDocument/2006/relationships/image" Target="../media/image52.emf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tags" Target="../tags/tag35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tags" Target="../tags/tag30.xml"/><Relationship Id="rId44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3.%2025\03.%2025%20-%20Relat&#243;rio%20Financeiro%20(HMMD).xlsx!Tabelas!L2C3:L26C23" TargetMode="Externa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tags" Target="../tags/tag29.xml"/><Relationship Id="rId35" Type="http://schemas.openxmlformats.org/officeDocument/2006/relationships/tags" Target="../tags/tag34.xml"/><Relationship Id="rId43" Type="http://schemas.openxmlformats.org/officeDocument/2006/relationships/chart" Target="../charts/chart2.xml"/><Relationship Id="rId8" Type="http://schemas.openxmlformats.org/officeDocument/2006/relationships/tags" Target="../tags/tag7.xml"/><Relationship Id="rId3" Type="http://schemas.openxmlformats.org/officeDocument/2006/relationships/tags" Target="../tags/tag2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tags" Target="../tags/tag32.xml"/><Relationship Id="rId38" Type="http://schemas.openxmlformats.org/officeDocument/2006/relationships/oleObject" Target="../embeddings/oleObject1.bin"/><Relationship Id="rId20" Type="http://schemas.openxmlformats.org/officeDocument/2006/relationships/tags" Target="../tags/tag19.xml"/><Relationship Id="rId41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emf"/><Relationship Id="rId5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3.%2025\03.%2025%20-%20Relat&#243;rio%20Financeiro%20(HMMD).xlsx!1.%20P&amp;L%20HMMD!L3C3:L49C65" TargetMode="Externa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tags" Target="../tags/tag60.xml"/><Relationship Id="rId21" Type="http://schemas.openxmlformats.org/officeDocument/2006/relationships/tags" Target="../tags/tag55.xml"/><Relationship Id="rId42" Type="http://schemas.openxmlformats.org/officeDocument/2006/relationships/tags" Target="../tags/tag76.xml"/><Relationship Id="rId47" Type="http://schemas.openxmlformats.org/officeDocument/2006/relationships/tags" Target="../tags/tag81.xml"/><Relationship Id="rId63" Type="http://schemas.openxmlformats.org/officeDocument/2006/relationships/tags" Target="../tags/tag97.xml"/><Relationship Id="rId68" Type="http://schemas.openxmlformats.org/officeDocument/2006/relationships/oleObject" Target="../embeddings/oleObject2.bin"/><Relationship Id="rId16" Type="http://schemas.openxmlformats.org/officeDocument/2006/relationships/tags" Target="../tags/tag50.xml"/><Relationship Id="rId11" Type="http://schemas.openxmlformats.org/officeDocument/2006/relationships/tags" Target="../tags/tag45.xml"/><Relationship Id="rId24" Type="http://schemas.openxmlformats.org/officeDocument/2006/relationships/tags" Target="../tags/tag58.xml"/><Relationship Id="rId32" Type="http://schemas.openxmlformats.org/officeDocument/2006/relationships/tags" Target="../tags/tag66.xml"/><Relationship Id="rId37" Type="http://schemas.openxmlformats.org/officeDocument/2006/relationships/tags" Target="../tags/tag71.xml"/><Relationship Id="rId40" Type="http://schemas.openxmlformats.org/officeDocument/2006/relationships/tags" Target="../tags/tag74.xml"/><Relationship Id="rId45" Type="http://schemas.openxmlformats.org/officeDocument/2006/relationships/tags" Target="../tags/tag79.xml"/><Relationship Id="rId53" Type="http://schemas.openxmlformats.org/officeDocument/2006/relationships/tags" Target="../tags/tag87.xml"/><Relationship Id="rId58" Type="http://schemas.openxmlformats.org/officeDocument/2006/relationships/tags" Target="../tags/tag92.xml"/><Relationship Id="rId66" Type="http://schemas.openxmlformats.org/officeDocument/2006/relationships/tags" Target="../tags/tag100.xml"/><Relationship Id="rId74" Type="http://schemas.openxmlformats.org/officeDocument/2006/relationships/chart" Target="../charts/chart5.xml"/><Relationship Id="rId5" Type="http://schemas.openxmlformats.org/officeDocument/2006/relationships/tags" Target="../tags/tag39.xml"/><Relationship Id="rId61" Type="http://schemas.openxmlformats.org/officeDocument/2006/relationships/tags" Target="../tags/tag95.xml"/><Relationship Id="rId19" Type="http://schemas.openxmlformats.org/officeDocument/2006/relationships/tags" Target="../tags/tag53.xml"/><Relationship Id="rId14" Type="http://schemas.openxmlformats.org/officeDocument/2006/relationships/tags" Target="../tags/tag48.xml"/><Relationship Id="rId22" Type="http://schemas.openxmlformats.org/officeDocument/2006/relationships/tags" Target="../tags/tag56.xml"/><Relationship Id="rId27" Type="http://schemas.openxmlformats.org/officeDocument/2006/relationships/tags" Target="../tags/tag61.xml"/><Relationship Id="rId30" Type="http://schemas.openxmlformats.org/officeDocument/2006/relationships/tags" Target="../tags/tag64.xml"/><Relationship Id="rId35" Type="http://schemas.openxmlformats.org/officeDocument/2006/relationships/tags" Target="../tags/tag69.xml"/><Relationship Id="rId43" Type="http://schemas.openxmlformats.org/officeDocument/2006/relationships/tags" Target="../tags/tag77.xml"/><Relationship Id="rId48" Type="http://schemas.openxmlformats.org/officeDocument/2006/relationships/tags" Target="../tags/tag82.xml"/><Relationship Id="rId56" Type="http://schemas.openxmlformats.org/officeDocument/2006/relationships/tags" Target="../tags/tag90.xml"/><Relationship Id="rId64" Type="http://schemas.openxmlformats.org/officeDocument/2006/relationships/tags" Target="../tags/tag98.xml"/><Relationship Id="rId69" Type="http://schemas.openxmlformats.org/officeDocument/2006/relationships/image" Target="../media/image51.emf"/><Relationship Id="rId77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3.%2025\03.%2025%20-%20Relat&#243;rio%20Financeiro%20(HMMD).xlsx!Tabelas!L29C3:L40C23" TargetMode="External"/><Relationship Id="rId8" Type="http://schemas.openxmlformats.org/officeDocument/2006/relationships/tags" Target="../tags/tag42.xml"/><Relationship Id="rId51" Type="http://schemas.openxmlformats.org/officeDocument/2006/relationships/tags" Target="../tags/tag85.xml"/><Relationship Id="rId72" Type="http://schemas.openxmlformats.org/officeDocument/2006/relationships/chart" Target="../charts/chart3.xml"/><Relationship Id="rId3" Type="http://schemas.openxmlformats.org/officeDocument/2006/relationships/tags" Target="../tags/tag37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tags" Target="../tags/tag59.xml"/><Relationship Id="rId33" Type="http://schemas.openxmlformats.org/officeDocument/2006/relationships/tags" Target="../tags/tag67.xml"/><Relationship Id="rId38" Type="http://schemas.openxmlformats.org/officeDocument/2006/relationships/tags" Target="../tags/tag72.xml"/><Relationship Id="rId46" Type="http://schemas.openxmlformats.org/officeDocument/2006/relationships/tags" Target="../tags/tag80.xml"/><Relationship Id="rId59" Type="http://schemas.openxmlformats.org/officeDocument/2006/relationships/tags" Target="../tags/tag93.xml"/><Relationship Id="rId67" Type="http://schemas.openxmlformats.org/officeDocument/2006/relationships/slideLayout" Target="../slideLayouts/slideLayout1.xml"/><Relationship Id="rId20" Type="http://schemas.openxmlformats.org/officeDocument/2006/relationships/tags" Target="../tags/tag54.xml"/><Relationship Id="rId41" Type="http://schemas.openxmlformats.org/officeDocument/2006/relationships/tags" Target="../tags/tag75.xml"/><Relationship Id="rId54" Type="http://schemas.openxmlformats.org/officeDocument/2006/relationships/tags" Target="../tags/tag88.xml"/><Relationship Id="rId62" Type="http://schemas.openxmlformats.org/officeDocument/2006/relationships/tags" Target="../tags/tag96.xml"/><Relationship Id="rId70" Type="http://schemas.openxmlformats.org/officeDocument/2006/relationships/image" Target="../media/image6.png"/><Relationship Id="rId75" Type="http://schemas.openxmlformats.org/officeDocument/2006/relationships/chart" Target="../charts/chart6.xml"/><Relationship Id="rId1" Type="http://schemas.openxmlformats.org/officeDocument/2006/relationships/vmlDrawing" Target="../drawings/vmlDrawing3.vml"/><Relationship Id="rId6" Type="http://schemas.openxmlformats.org/officeDocument/2006/relationships/tags" Target="../tags/tag40.xml"/><Relationship Id="rId15" Type="http://schemas.openxmlformats.org/officeDocument/2006/relationships/tags" Target="../tags/tag49.xml"/><Relationship Id="rId23" Type="http://schemas.openxmlformats.org/officeDocument/2006/relationships/tags" Target="../tags/tag57.xml"/><Relationship Id="rId28" Type="http://schemas.openxmlformats.org/officeDocument/2006/relationships/tags" Target="../tags/tag62.xml"/><Relationship Id="rId36" Type="http://schemas.openxmlformats.org/officeDocument/2006/relationships/tags" Target="../tags/tag70.xml"/><Relationship Id="rId49" Type="http://schemas.openxmlformats.org/officeDocument/2006/relationships/tags" Target="../tags/tag83.xml"/><Relationship Id="rId57" Type="http://schemas.openxmlformats.org/officeDocument/2006/relationships/tags" Target="../tags/tag91.xml"/><Relationship Id="rId10" Type="http://schemas.openxmlformats.org/officeDocument/2006/relationships/tags" Target="../tags/tag44.xml"/><Relationship Id="rId31" Type="http://schemas.openxmlformats.org/officeDocument/2006/relationships/tags" Target="../tags/tag65.xml"/><Relationship Id="rId44" Type="http://schemas.openxmlformats.org/officeDocument/2006/relationships/tags" Target="../tags/tag78.xml"/><Relationship Id="rId52" Type="http://schemas.openxmlformats.org/officeDocument/2006/relationships/tags" Target="../tags/tag86.xml"/><Relationship Id="rId60" Type="http://schemas.openxmlformats.org/officeDocument/2006/relationships/tags" Target="../tags/tag94.xml"/><Relationship Id="rId65" Type="http://schemas.openxmlformats.org/officeDocument/2006/relationships/tags" Target="../tags/tag99.xml"/><Relationship Id="rId73" Type="http://schemas.openxmlformats.org/officeDocument/2006/relationships/chart" Target="../charts/chart4.xml"/><Relationship Id="rId78" Type="http://schemas.openxmlformats.org/officeDocument/2006/relationships/image" Target="../media/image54.emf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39" Type="http://schemas.openxmlformats.org/officeDocument/2006/relationships/tags" Target="../tags/tag73.xml"/><Relationship Id="rId34" Type="http://schemas.openxmlformats.org/officeDocument/2006/relationships/tags" Target="../tags/tag68.xml"/><Relationship Id="rId50" Type="http://schemas.openxmlformats.org/officeDocument/2006/relationships/tags" Target="../tags/tag84.xml"/><Relationship Id="rId55" Type="http://schemas.openxmlformats.org/officeDocument/2006/relationships/tags" Target="../tags/tag89.xml"/><Relationship Id="rId76" Type="http://schemas.openxmlformats.org/officeDocument/2006/relationships/chart" Target="../charts/chart7.xml"/><Relationship Id="rId7" Type="http://schemas.openxmlformats.org/officeDocument/2006/relationships/tags" Target="../tags/tag41.xml"/><Relationship Id="rId71" Type="http://schemas.microsoft.com/office/2007/relationships/hdphoto" Target="../media/hdphoto2.wdp"/><Relationship Id="rId2" Type="http://schemas.openxmlformats.org/officeDocument/2006/relationships/tags" Target="../tags/tag36.xml"/><Relationship Id="rId29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56.emf"/><Relationship Id="rId4" Type="http://schemas.openxmlformats.org/officeDocument/2006/relationships/chart" Target="../charts/chart1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9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0.xml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1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7" Type="http://schemas.openxmlformats.org/officeDocument/2006/relationships/image" Target="../media/image57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10" Type="http://schemas.openxmlformats.org/officeDocument/2006/relationships/image" Target="../media/image103.sv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10" Type="http://schemas.openxmlformats.org/officeDocument/2006/relationships/image" Target="../media/image103.sv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906A-07AC-405B-BC9A-5B53C13E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0848"/>
            <a:ext cx="12192000" cy="1656184"/>
          </a:xfr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15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399593"/>
                </a:solidFill>
              </a:rPr>
              <a:t>Relatório Gerencial</a:t>
            </a:r>
            <a:br>
              <a:rPr lang="pt-BR" sz="4000" dirty="0">
                <a:solidFill>
                  <a:srgbClr val="399593"/>
                </a:solidFill>
              </a:rPr>
            </a:br>
            <a:r>
              <a:rPr lang="pt-BR" sz="4000" dirty="0">
                <a:solidFill>
                  <a:srgbClr val="399593"/>
                </a:solidFill>
              </a:rPr>
              <a:t>Conselho Gestor</a:t>
            </a:r>
            <a:br>
              <a:rPr lang="pt-BR" sz="3600" dirty="0">
                <a:solidFill>
                  <a:srgbClr val="399593"/>
                </a:solidFill>
              </a:rPr>
            </a:br>
            <a:r>
              <a:rPr lang="pt-BR" sz="3600" dirty="0">
                <a:solidFill>
                  <a:srgbClr val="399593"/>
                </a:solidFill>
              </a:rPr>
              <a:t>Abril</a:t>
            </a:r>
            <a:r>
              <a:rPr lang="pt-BR" sz="2800" dirty="0">
                <a:solidFill>
                  <a:srgbClr val="399593"/>
                </a:solidFill>
              </a:rPr>
              <a:t> de 2025</a:t>
            </a:r>
            <a:endParaRPr lang="pt-BR" sz="4000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1BC126-598F-4B63-B157-BA1E87448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763292"/>
            <a:ext cx="9092524" cy="253451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3F89338-C2BA-4C6F-9730-AFE4C89BD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92524" cy="25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E2B882-9711-4E42-BE7B-3F4FE6A85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38" y="1988840"/>
            <a:ext cx="9010758" cy="25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88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3188A9-5ED4-4489-9755-07AEB484657D}"/>
              </a:ext>
            </a:extLst>
          </p:cNvPr>
          <p:cNvSpPr txBox="1"/>
          <p:nvPr/>
        </p:nvSpPr>
        <p:spPr>
          <a:xfrm>
            <a:off x="631776" y="3522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 - 2008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F71364-7CCE-4FE5-BB67-CF6DC3847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925334"/>
            <a:ext cx="9010311" cy="24340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7425E72-EAAC-4762-A3D7-F0C7A77D0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3" y="3439316"/>
            <a:ext cx="9010310" cy="25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3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FA51EC-1A9B-4D04-8912-C2E5E551FF1A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E5AAB4-1E76-40A0-A62F-423F86020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373" y="822673"/>
            <a:ext cx="8989862" cy="25018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D9FDE8-5E83-4136-9AB1-97BE284E8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373" y="3429000"/>
            <a:ext cx="8989862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835575C-AB8B-49D1-BD1E-84D3F339D735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FCDBAE-DECD-4CA4-AEC0-7A84A7846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618" y="797572"/>
            <a:ext cx="9016763" cy="25300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373A898-0AA7-4A0A-8226-73C661AF5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19" y="3429000"/>
            <a:ext cx="9016762" cy="24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8027B83-A13B-4F84-8D66-A8E2D6046CDF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F80862A-FE85-44E9-83A7-DB45D12E1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279" y="797572"/>
            <a:ext cx="9044686" cy="25300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385C4AB-E9A4-4109-8A50-0A509D9EF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141" y="3453553"/>
            <a:ext cx="9036824" cy="25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0238D5-DB75-46A3-9630-F72B8AB58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402" y="778950"/>
            <a:ext cx="9086163" cy="25074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9E1AF8E-2F5D-4E2F-888D-A7D220230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1" y="3429000"/>
            <a:ext cx="9092523" cy="25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5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0DC05D6-0665-4ED0-B36C-07D87804D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906" y="797572"/>
            <a:ext cx="9091660" cy="250023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B53B2A-D523-432F-B38A-6D6FFD6D2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558" y="3414718"/>
            <a:ext cx="9091660" cy="25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6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2A193CE-B3EA-4BF6-9573-0BB16F528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320" y="797572"/>
            <a:ext cx="9082245" cy="25002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2E2535-CE26-4762-BA07-872F4B766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319" y="3429000"/>
            <a:ext cx="9082245" cy="25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50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475567-9F8E-4A30-AF9A-CEDF07FA71D6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376736C-808D-47B7-9984-23E344D07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38" y="1977969"/>
            <a:ext cx="9226782" cy="25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0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57B5A-518A-4D69-ABB9-0707645E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 r="4522"/>
          <a:stretch/>
        </p:blipFill>
        <p:spPr>
          <a:xfrm>
            <a:off x="335360" y="797572"/>
            <a:ext cx="10614202" cy="5498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2FC942-E0D3-4D21-A787-6276399D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08720"/>
            <a:ext cx="1950889" cy="4755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Aspiração</a:t>
            </a:r>
            <a:r>
              <a:rPr lang="pt-BR" sz="3200" b="1" i="0" kern="1200" dirty="0">
                <a:solidFill>
                  <a:srgbClr val="006A6B"/>
                </a:solidFill>
                <a:latin typeface="+mj-lt"/>
              </a:rPr>
              <a:t>, Propósito, Valores e Jeito de Ser M’Boi</a:t>
            </a:r>
          </a:p>
        </p:txBody>
      </p:sp>
    </p:spTree>
    <p:extLst>
      <p:ext uri="{BB962C8B-B14F-4D97-AF65-F5344CB8AC3E}">
        <p14:creationId xmlns:p14="http://schemas.microsoft.com/office/powerpoint/2010/main" val="315398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AF24490-4F49-4D5B-BAAC-12C02A8739A1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622239-E70D-434F-844B-4A69F19F1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85" y="797572"/>
            <a:ext cx="9004125" cy="25361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9733D3F-DB6B-494B-8663-695C9F844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585" y="3429000"/>
            <a:ext cx="9004125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0F237BD-09DE-488F-8922-907ECC1C0ED8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9690A23-2ABD-44BE-824F-D6965FCC8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207" y="779882"/>
            <a:ext cx="9031083" cy="251947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ADA0EC1-A832-4415-94FC-57E1AA064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213" y="3419093"/>
            <a:ext cx="9045077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5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9E2AB97-C144-4E06-9425-37BF7CF38FF3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ABE032-3FA6-42C7-94B6-E4C6FE60A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11" y="1700808"/>
            <a:ext cx="946421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1E24E8B-0C05-4CAB-B905-67396725F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88639"/>
            <a:ext cx="10294092" cy="58386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57A20FF-C80D-44BD-A385-2DC5C486D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344" y="1844824"/>
            <a:ext cx="2723993" cy="245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6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6E0861-9B3A-4A68-AE37-61B2AF515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68128"/>
            <a:ext cx="10369152" cy="58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1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Recursos Humanos | Março 2025</a:t>
            </a:r>
          </a:p>
          <a:p>
            <a:pPr>
              <a:defRPr/>
            </a:pPr>
            <a:endParaRPr lang="pt-BR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63AE13C-B7CE-43D9-AF4C-45BCA4228DCD}"/>
              </a:ext>
            </a:extLst>
          </p:cNvPr>
          <p:cNvSpPr txBox="1"/>
          <p:nvPr/>
        </p:nvSpPr>
        <p:spPr>
          <a:xfrm>
            <a:off x="7649332" y="632004"/>
            <a:ext cx="28785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rgbClr val="006A6B"/>
                </a:solidFill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pt-BR" sz="1400" dirty="0">
                <a:latin typeface="+mn-lt"/>
              </a:rPr>
              <a:t>Média headcount 12 últimos meses</a:t>
            </a:r>
          </a:p>
          <a:p>
            <a:pPr algn="ctr"/>
            <a:r>
              <a:rPr lang="pt-BR" sz="1400" dirty="0">
                <a:latin typeface="+mn-lt"/>
              </a:rPr>
              <a:t>2337</a:t>
            </a:r>
          </a:p>
          <a:p>
            <a:pPr algn="ctr"/>
            <a:endParaRPr lang="pt-BR" sz="1400" dirty="0"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E95E7A-8256-478C-8673-767C2D685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48536"/>
            <a:ext cx="12192000" cy="35448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EED6411-636A-466F-B754-22C48B4D8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66" y="4570758"/>
            <a:ext cx="1013852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9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83552" y="1124744"/>
            <a:ext cx="113730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Fluxo do Paciente - Dr. Felipe / Fluxo das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08080"/>
                </a:solidFill>
                <a:latin typeface="Calibri"/>
              </a:rPr>
              <a:t>Ambulâncias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Kelly/ Melhorias e Reforma Emergência – Isac / Dados do Pronto Socorro – Dra. Roseny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10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CEC476ED-81B3-474C-CCB4-2BDD08FC80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Slide do think-cell" r:id="rId38" imgW="395" imgH="396" progId="TCLayout.ActiveDocument.1">
                  <p:embed/>
                </p:oleObj>
              </mc:Choice>
              <mc:Fallback>
                <p:oleObj name="Slide do think-cell" r:id="rId38" imgW="395" imgH="39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C476ED-81B3-474C-CCB4-2BDD08FC80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54C249-80A2-13C4-2C81-7F28DE52275B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C2CCD-98A5-CDF0-0C71-A27F4B2AF0C0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5B9435-E6BE-4869-8937-A5023DD09C29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Destaques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Financeiros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|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Março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2025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149">
            <a:extLst>
              <a:ext uri="{FF2B5EF4-FFF2-40B4-BE49-F238E27FC236}">
                <a16:creationId xmlns:a16="http://schemas.microsoft.com/office/drawing/2014/main" id="{3A6290B4-8901-4680-2831-39C45EDAC90E}"/>
              </a:ext>
            </a:extLst>
          </p:cNvPr>
          <p:cNvGrpSpPr/>
          <p:nvPr/>
        </p:nvGrpSpPr>
        <p:grpSpPr>
          <a:xfrm>
            <a:off x="240485" y="999274"/>
            <a:ext cx="8159771" cy="3042502"/>
            <a:chOff x="4663440" y="1389859"/>
            <a:chExt cx="6868160" cy="4840284"/>
          </a:xfrm>
        </p:grpSpPr>
        <p:sp>
          <p:nvSpPr>
            <p:cNvPr id="6" name="Rectangle 150">
              <a:extLst>
                <a:ext uri="{FF2B5EF4-FFF2-40B4-BE49-F238E27FC236}">
                  <a16:creationId xmlns:a16="http://schemas.microsoft.com/office/drawing/2014/main" id="{C9464DAD-08D9-6FAC-739C-519BD32C7493}"/>
                </a:ext>
              </a:extLst>
            </p:cNvPr>
            <p:cNvSpPr/>
            <p:nvPr/>
          </p:nvSpPr>
          <p:spPr>
            <a:xfrm>
              <a:off x="4668520" y="1389859"/>
              <a:ext cx="6858000" cy="4840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7452" fontAlgn="auto">
                <a:spcBef>
                  <a:spcPts val="0"/>
                </a:spcBef>
                <a:spcAft>
                  <a:spcPts val="0"/>
                </a:spcAft>
              </a:pPr>
              <a:endParaRPr lang="en-US" sz="124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Connector 151">
              <a:extLst>
                <a:ext uri="{FF2B5EF4-FFF2-40B4-BE49-F238E27FC236}">
                  <a16:creationId xmlns:a16="http://schemas.microsoft.com/office/drawing/2014/main" id="{A622CC57-0787-3B2E-CB94-4A57EF08879D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1389859"/>
              <a:ext cx="6868160" cy="0"/>
            </a:xfrm>
            <a:prstGeom prst="line">
              <a:avLst/>
            </a:prstGeom>
            <a:ln w="12700">
              <a:solidFill>
                <a:srgbClr val="3995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52">
              <a:extLst>
                <a:ext uri="{FF2B5EF4-FFF2-40B4-BE49-F238E27FC236}">
                  <a16:creationId xmlns:a16="http://schemas.microsoft.com/office/drawing/2014/main" id="{4D46ED22-34CF-4943-378E-E3E5B851695B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6230143"/>
              <a:ext cx="6868160" cy="0"/>
            </a:xfrm>
            <a:prstGeom prst="line">
              <a:avLst/>
            </a:prstGeom>
            <a:ln w="12700">
              <a:solidFill>
                <a:srgbClr val="004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4">
            <a:extLst>
              <a:ext uri="{FF2B5EF4-FFF2-40B4-BE49-F238E27FC236}">
                <a16:creationId xmlns:a16="http://schemas.microsoft.com/office/drawing/2014/main" id="{87622168-D6A1-C16D-6626-404AB9329188}"/>
              </a:ext>
            </a:extLst>
          </p:cNvPr>
          <p:cNvSpPr/>
          <p:nvPr/>
        </p:nvSpPr>
        <p:spPr>
          <a:xfrm>
            <a:off x="79188" y="673334"/>
            <a:ext cx="4540647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rgbClr val="399593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Demonstrativo de Resultado e Posição de Caixa</a:t>
            </a:r>
          </a:p>
        </p:txBody>
      </p:sp>
      <p:graphicFrame>
        <p:nvGraphicFramePr>
          <p:cNvPr id="71" name="Chart 3">
            <a:extLst>
              <a:ext uri="{FF2B5EF4-FFF2-40B4-BE49-F238E27FC236}">
                <a16:creationId xmlns:a16="http://schemas.microsoft.com/office/drawing/2014/main" id="{97614CCD-36D6-8CDD-BF80-F4E3E5922140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180975" y="4481513"/>
          <a:ext cx="11758613" cy="99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53E03636-AC29-DFF3-CCBC-E31ED83CAF81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381250" y="4200525"/>
            <a:ext cx="179388" cy="133350"/>
          </a:xfrm>
          <a:prstGeom prst="rect">
            <a:avLst/>
          </a:prstGeom>
          <a:solidFill>
            <a:srgbClr val="6F8DB9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E02BE3B-7420-4081-EDE3-9D8730E79C6D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3467100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88A1FDD-6B9B-54C9-42D5-B79ED831EEA2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H="1">
            <a:off x="3203575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F3F70B0F-58FC-3CF4-1D38-B1BD4A086C4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3332163" y="4235450"/>
            <a:ext cx="63500" cy="635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0894036D-6081-A67F-6294-E270A176AC9A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2611438" y="4208463"/>
            <a:ext cx="48101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4FB318CC-CE3F-4B4A-83DC-29E3F5B738F3}" type="datetime'''''''''''''R''''''e''''''''''p''as''s''''e''''s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Repasses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E2449F15-40AC-3E70-FC6B-A2FBB3BB19FE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3584575" y="4208463"/>
            <a:ext cx="706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88B2CD1B-3EED-41E8-AEEA-75CCD222DBBF}" type="datetime'''''Gast''''''o''''''s T''''''''''ota''''i''''''''''''''''s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Gastos Totais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70" name="Chart 3">
            <a:extLst>
              <a:ext uri="{FF2B5EF4-FFF2-40B4-BE49-F238E27FC236}">
                <a16:creationId xmlns:a16="http://schemas.microsoft.com/office/drawing/2014/main" id="{667AC121-185C-D799-82A2-46B34E3202AA}"/>
              </a:ext>
            </a:extLst>
          </p:cNvPr>
          <p:cNvGraphicFramePr/>
          <p:nvPr>
            <p:custDataLst>
              <p:tags r:id="rId10"/>
            </p:custDataLst>
          </p:nvPr>
        </p:nvGraphicFramePr>
        <p:xfrm>
          <a:off x="180975" y="5075238"/>
          <a:ext cx="11758613" cy="833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2A10262-7A99-B3D4-A4D9-062D95CB7057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31788" y="5726113"/>
            <a:ext cx="3905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F935584-8E21-4CC2-839D-87153E64DD3F}" type="datetime'''''''''m''''''a''''''''''''''''''''''r''-''2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mar-24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7D6B76C-6EF8-B5B3-A9F6-835ED9E36560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876300" y="5726113"/>
            <a:ext cx="35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C0E86CA-A91E-4AF1-854F-6D75CF9E5361}" type="datetime'''a''b''''''r''''-''''''''2''''''''''''''''''''''4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abr-24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F52CFE-A739-4C64-21CE-BD307FEF6481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392238" y="5726113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6A9E5A2-E2A5-4861-ADDC-6EDDFCC18F9B}" type="datetime'''''m''''''a''''''''''''i''''''-''''''''2''''''''''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mai-24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C830340-A6B9-35AA-75CD-8E99BEE0A0D5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1933575" y="5726113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6B6C74E-ECB6-4F91-A36A-BD711E95A631}" type="datetime'''''''''''''''''''''j''''''u''''n''''''''-''''''''''2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jun-24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7230226-31B8-3128-B98C-71D207BAC3DF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2479675" y="5726113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8587088-6123-4C9B-8F85-030C63FB5625}" type="datetime'''j''''''''u''''l''''''''''''''''''''''''''-''2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jul-24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A30F05-774B-5F7D-2705-6142BB61EBEA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2976563" y="5726113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EDEA0A2-59C2-49CC-9E51-F355E4FEDE61}" type="datetime'ag''''''''''''''''''''o''''-''''''''''''''''''2''''''''4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02CA6B6-7C78-F1BA-2C1A-78D5AD2D198C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3519488" y="5726113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8FF9734-CEDB-4581-8795-B28AE6019F48}" type="datetime'''''s''''''''e''''''''''''''''''''''''''''t-2''4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EDF2199-11CC-29AE-AD2A-68E587563A54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4035425" y="5726113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7AE0D7D-4F72-4BCC-AAA5-17CE05B2909B}" type="datetime'o''u''''t''-''''24''''''''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7D496D4-1F47-A2AD-8117-E4EEE97AB58B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4554538" y="5726113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3056622-11D0-4DA4-8303-2D58835D5739}" type="datetime'''n''o''''''''v''-''''''''''''''''''''''2''''''''''4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34018-B8B7-1291-C56D-CC4F292995F8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089525" y="5726113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4E77D02-2955-4406-B964-4D769895AF94}" type="datetime'''''''''''''de''''z''''''''''''''''''''''-2''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EB9CC01-6DB8-9AC2-4CE8-45511285C80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5626100" y="5726113"/>
            <a:ext cx="342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BC7E4A-E55C-4002-A890-75F194633006}" type="datetime'ja''''''''''''''''''''''''''''n-''''''''''''''25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jan-25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2637C1A-1C6D-7BFF-99B9-A0054212EF07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6151563" y="5726113"/>
            <a:ext cx="3444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BA0926D-7717-4136-BBB0-1E3E2D8CBC0E}" type="datetime'''''''''f''''''''''''ev-''''''''''2''''''''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fev-25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FAC6175-CBF9-5D27-99F3-E03939A5A3A8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6654800" y="5726113"/>
            <a:ext cx="3905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D44597E-5ED6-4B4B-B68C-2691F56F8B11}" type="datetime'''''''''ma''''''''''''''''''''r''-''2''''''''''5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mar-25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5235B77-B576-05E3-1D57-E5DB213C0035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7199313" y="5726113"/>
            <a:ext cx="35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730F34D-DB96-4442-90D8-5E5000D0311B}" type="datetime'''''''''''''''''''''a''b''''''''''''''''''''r-25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abr-25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B5EC65E-C26F-2903-6ED9-8F4AF11B6B41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7715250" y="5726113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CA93A42-7AB3-4F9C-AB8F-8CD0697764E2}" type="datetime'mai''''''''''''''''''''''-''2''''''''''5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mai-25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209E067-CAE5-D9E8-0AA7-0039F20C49E8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8256588" y="5726113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6AE3C2D-0EDE-45CA-BA5C-3B3BCCBB0382}" type="datetime'''''''j''''''''''u''''''n''-''''''''''2''5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6F038A9-BD63-AAB6-BA07-C71993B61B14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8802688" y="5726113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2A69CF0-EC8F-4E75-AACE-266F039F8EA0}" type="datetime'j''''u''''''''''''''''''''''''''''l''''-''25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jul-25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BB0051E-9B3C-C75B-2354-4DE64A01A33A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9299575" y="5726113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1572EB2-1E9A-4B4C-83A8-BA6C9437D3D2}" type="datetime'''''''''''''''''''''''ag''o''''''''''''''''-''25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26AD3D-D2C9-789D-0533-7E4D013A2211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9842500" y="5726113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7CB40D-300C-43F9-9A2D-E85768FB0EE1}" type="datetime'''''s''''''e''''''''''''''t''''-''2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Espaço Reservado para Texto 2">
            <a:extLst>
              <a:ext uri="{FF2B5EF4-FFF2-40B4-BE49-F238E27FC236}">
                <a16:creationId xmlns:a16="http://schemas.microsoft.com/office/drawing/2014/main" id="{DA4F81B8-B35E-B8AC-F9C6-028A73629F9F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10440988" y="5443538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15363E53-DA98-4BE2-860B-529F940DDFC7}" type="datetime'''''8'''''''''''''''''''''''''''',1'">
              <a:rPr lang="pt-BR" altLang="en-US" sz="1000" b="1" smtClean="0">
                <a:effectLst/>
              </a:rPr>
              <a:pPr/>
              <a:t>8,1</a:t>
            </a:fld>
            <a:endParaRPr lang="pt-BR" sz="1000" b="1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C6D57A7-6968-BC3B-5C06-891ABC9223EA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10358438" y="5726113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19414A2-2EC1-49D3-82E5-04052E9E1FD1}" type="datetime'''''o''''''''''u''''''t''''''-''''''''2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Espaço Reservado para Texto 2">
            <a:extLst>
              <a:ext uri="{FF2B5EF4-FFF2-40B4-BE49-F238E27FC236}">
                <a16:creationId xmlns:a16="http://schemas.microsoft.com/office/drawing/2014/main" id="{F5423719-627C-C112-A329-3B45918F1E1C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10948988" y="5497513"/>
            <a:ext cx="2365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4C65085B-0ED1-41F0-9719-DA69CF9281AE}" type="datetime'''''''''''-''''''''''0'''',''''''''''''''''''''''9'''">
              <a:rPr lang="pt-BR" altLang="en-US" sz="1000" b="1" smtClean="0">
                <a:solidFill>
                  <a:srgbClr val="C30C3E"/>
                </a:solidFill>
                <a:effectLst/>
              </a:rPr>
              <a:pPr/>
              <a:t>-0,9</a:t>
            </a:fld>
            <a:endParaRPr lang="pt-BR" sz="1000" b="1" dirty="0">
              <a:solidFill>
                <a:srgbClr val="C30C3E"/>
              </a:solidFill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7B4CEB8-177F-2863-7E90-A69B4212DB5C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10877550" y="5726113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ECC4C15-287C-4F96-B7AE-AC0A3404ECEF}" type="datetime'''n''''''''''o''''''''''''''''''''v-''''2''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FF2C505-F6E6-C789-B0AB-0D05BA98BD44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11412538" y="5726113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DA66AE2-8E22-4245-9EEB-51ACBD62A7C9}" type="datetime'''''''''''''''''''''''d''''''''''e''''z''-''''''2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3BB37B2-112D-CCF9-2E48-4D47ACBEF877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4491038" y="4205288"/>
            <a:ext cx="179388" cy="133350"/>
          </a:xfrm>
          <a:prstGeom prst="rect">
            <a:avLst/>
          </a:prstGeom>
          <a:solidFill>
            <a:srgbClr val="C0C0C0"/>
          </a:solidFill>
          <a:ln w="190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5FE1D7D-5963-9F30-6373-237130CEFA00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4721225" y="4200525"/>
            <a:ext cx="958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4A3AC1A-8E79-4CC6-8051-93168ED78338}" type="datetime'''C''''ai''x''''a e Ap''l''''''''ic''''''''''ações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Caixa e Aplicações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tângulo 4">
            <a:extLst>
              <a:ext uri="{FF2B5EF4-FFF2-40B4-BE49-F238E27FC236}">
                <a16:creationId xmlns:a16="http://schemas.microsoft.com/office/drawing/2014/main" id="{2B8662D8-AC66-34DB-AB06-77A96C2CF636}"/>
              </a:ext>
            </a:extLst>
          </p:cNvPr>
          <p:cNvSpPr/>
          <p:nvPr/>
        </p:nvSpPr>
        <p:spPr>
          <a:xfrm>
            <a:off x="144263" y="4149445"/>
            <a:ext cx="45406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Evolução Mensal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MM)</a:t>
            </a:r>
          </a:p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Últimos 12 meses</a:t>
            </a:r>
          </a:p>
        </p:txBody>
      </p:sp>
      <p:sp>
        <p:nvSpPr>
          <p:cNvPr id="64" name="Retângulo 4">
            <a:extLst>
              <a:ext uri="{FF2B5EF4-FFF2-40B4-BE49-F238E27FC236}">
                <a16:creationId xmlns:a16="http://schemas.microsoft.com/office/drawing/2014/main" id="{5BA7DA4E-58E2-83ED-2BFC-DC83E8A7BE18}"/>
              </a:ext>
            </a:extLst>
          </p:cNvPr>
          <p:cNvSpPr/>
          <p:nvPr/>
        </p:nvSpPr>
        <p:spPr>
          <a:xfrm>
            <a:off x="8487950" y="999273"/>
            <a:ext cx="3523075" cy="3046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 período acumulado até março, os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gastos totais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ficaram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6,8% acima do plano de trabalho pactuado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sendo as linhas de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Mão de Obra 7,0% acima, Materiais e Medicamentos 7,4% acima e Outros custos e despesas, 5,8% acima.</a:t>
            </a: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plano de trabalho permanece congelado com o mesmo valor de dez/24 (R$ 28,3MM) e, estão sendo negociados valores complementares para os acordos coletivos e inflações acumuladas para reequilíbrio do contrato.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déficit total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foi de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R$ 5,2MM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até março. 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saldo de caixa e aplicações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foi de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R$ 10,5MM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.</a:t>
            </a:r>
          </a:p>
        </p:txBody>
      </p:sp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715866F7-A685-7C42-B3B9-78CC39B633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486" y="1075556"/>
          <a:ext cx="8047525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Worksheet" r:id="rId44" imgW="15043113" imgH="5340519" progId="Excel.Sheet.12">
                  <p:link updateAutomatic="1"/>
                </p:oleObj>
              </mc:Choice>
              <mc:Fallback>
                <p:oleObj name="Worksheet" r:id="rId44" imgW="15043113" imgH="5340519" progId="Excel.Sheet.12">
                  <p:link updateAutomatic="1"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715866F7-A685-7C42-B3B9-78CC39B63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240486" y="1075556"/>
                        <a:ext cx="8047525" cy="285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DFD90719-F350-1FBD-DAC1-612047C083CB}"/>
              </a:ext>
            </a:extLst>
          </p:cNvPr>
          <p:cNvSpPr/>
          <p:nvPr/>
        </p:nvSpPr>
        <p:spPr>
          <a:xfrm>
            <a:off x="7176120" y="4611110"/>
            <a:ext cx="4740275" cy="130550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2AC396-C555-1B0A-062E-449ED06693F7}"/>
              </a:ext>
            </a:extLst>
          </p:cNvPr>
          <p:cNvSpPr txBox="1"/>
          <p:nvPr/>
        </p:nvSpPr>
        <p:spPr>
          <a:xfrm>
            <a:off x="8580978" y="429309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Projeção</a:t>
            </a:r>
          </a:p>
        </p:txBody>
      </p:sp>
    </p:spTree>
    <p:extLst>
      <p:ext uri="{BB962C8B-B14F-4D97-AF65-F5344CB8AC3E}">
        <p14:creationId xmlns:p14="http://schemas.microsoft.com/office/powerpoint/2010/main" val="3326539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571C61-B77E-1A9A-F85F-8F628237A088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Demonstrativo de Resultados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5654D367-4CCB-69E4-0F9E-26929E933A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5450" y="652463"/>
          <a:ext cx="8801100" cy="529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Worksheet" r:id="rId5" imgW="12566835" imgH="7562828" progId="Excel.Sheet.12">
                  <p:link updateAutomatic="1"/>
                </p:oleObj>
              </mc:Choice>
              <mc:Fallback>
                <p:oleObj name="Worksheet" r:id="rId5" imgW="12566835" imgH="7562828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5654D367-4CCB-69E4-0F9E-26929E933A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5450" y="652463"/>
                        <a:ext cx="8801100" cy="529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522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hink-cell data - do not delete" hidden="1">
            <a:extLst>
              <a:ext uri="{FF2B5EF4-FFF2-40B4-BE49-F238E27FC236}">
                <a16:creationId xmlns:a16="http://schemas.microsoft.com/office/drawing/2014/main" id="{DACBE8DC-9932-596D-8047-74EBC29AC7A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Slide do think-cell" r:id="rId68" imgW="395" imgH="396" progId="TCLayout.ActiveDocument.1">
                  <p:embed/>
                </p:oleObj>
              </mc:Choice>
              <mc:Fallback>
                <p:oleObj name="Slide do think-cell" r:id="rId68" imgW="395" imgH="396" progId="TCLayout.ActiveDocument.1">
                  <p:embed/>
                  <p:pic>
                    <p:nvPicPr>
                      <p:cNvPr id="1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CBE8DC-9932-596D-8047-74EBC29AC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3C80E2-8364-B7CB-6C2E-F17D5C63CD5D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Composição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do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Resultado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| Repasses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916896A9-6812-4913-9498-17690C8492A1}"/>
              </a:ext>
            </a:extLst>
          </p:cNvPr>
          <p:cNvCxnSpPr>
            <a:cxnSpLocks/>
          </p:cNvCxnSpPr>
          <p:nvPr/>
        </p:nvCxnSpPr>
        <p:spPr>
          <a:xfrm>
            <a:off x="191344" y="1124744"/>
            <a:ext cx="30704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73">
            <a:extLst>
              <a:ext uri="{FF2B5EF4-FFF2-40B4-BE49-F238E27FC236}">
                <a16:creationId xmlns:a16="http://schemas.microsoft.com/office/drawing/2014/main" id="{2E880A3C-5C3D-6F2F-300F-8810ED8F7965}"/>
              </a:ext>
            </a:extLst>
          </p:cNvPr>
          <p:cNvCxnSpPr>
            <a:cxnSpLocks/>
          </p:cNvCxnSpPr>
          <p:nvPr/>
        </p:nvCxnSpPr>
        <p:spPr>
          <a:xfrm>
            <a:off x="3575720" y="1124744"/>
            <a:ext cx="83634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4">
            <a:extLst>
              <a:ext uri="{FF2B5EF4-FFF2-40B4-BE49-F238E27FC236}">
                <a16:creationId xmlns:a16="http://schemas.microsoft.com/office/drawing/2014/main" id="{AE3D068F-8E5D-72BC-1114-2C6F7EEDB608}"/>
              </a:ext>
            </a:extLst>
          </p:cNvPr>
          <p:cNvSpPr/>
          <p:nvPr/>
        </p:nvSpPr>
        <p:spPr>
          <a:xfrm>
            <a:off x="227844" y="699083"/>
            <a:ext cx="3081934" cy="4370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rgbClr val="00B0F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Repasses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Não Operacional e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Deduções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(R$MM)</a:t>
            </a:r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id="{C953DF26-FB7E-220F-F6F6-56ED4913880A}"/>
              </a:ext>
            </a:extLst>
          </p:cNvPr>
          <p:cNvSpPr/>
          <p:nvPr/>
        </p:nvSpPr>
        <p:spPr>
          <a:xfrm>
            <a:off x="3467708" y="710522"/>
            <a:ext cx="6767624" cy="2646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Abertura Analítica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524;gf74a7e76c7_1_1123">
            <a:extLst>
              <a:ext uri="{FF2B5EF4-FFF2-40B4-BE49-F238E27FC236}">
                <a16:creationId xmlns:a16="http://schemas.microsoft.com/office/drawing/2014/main" id="{7AD70524-B5D5-E7ED-F54B-097B34D9B244}"/>
              </a:ext>
            </a:extLst>
          </p:cNvPr>
          <p:cNvSpPr/>
          <p:nvPr/>
        </p:nvSpPr>
        <p:spPr>
          <a:xfrm>
            <a:off x="227348" y="1245071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04F92"/>
                </a:solidFill>
                <a:effectLst/>
                <a:uLnTx/>
                <a:uFillTx/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Mês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aphicFrame>
        <p:nvGraphicFramePr>
          <p:cNvPr id="61" name="Chart 3">
            <a:extLst>
              <a:ext uri="{FF2B5EF4-FFF2-40B4-BE49-F238E27FC236}">
                <a16:creationId xmlns:a16="http://schemas.microsoft.com/office/drawing/2014/main" id="{668CA11D-DA52-589A-6FA4-5DAD523DFE33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30238" y="1916113"/>
          <a:ext cx="2138362" cy="151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1561B9D-F659-DBDD-6B33-694267E508CC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V="1">
            <a:off x="1041400" y="1743076"/>
            <a:ext cx="0" cy="258763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ECF9210-2669-E501-2832-4EB5B5AC5578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1041400" y="1743075"/>
            <a:ext cx="657225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92B668B-D230-AE85-AC2D-4A2F6B9D3B01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2357438" y="1743075"/>
            <a:ext cx="0" cy="21272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D5B1F4-C3AB-C525-F6D2-401D8C9E5D5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H="1">
            <a:off x="1698625" y="1743075"/>
            <a:ext cx="658813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78BF935-65F7-17C7-5020-51353A906243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698625" y="1743075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A82250D-44AE-5113-F2D7-6B6917483088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auto">
          <a:xfrm flipV="1">
            <a:off x="741363" y="3157538"/>
            <a:ext cx="95250" cy="14605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D44F4658-7BFB-4E09-735F-3EB2FA04E0F7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898524" y="3074988"/>
            <a:ext cx="285750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7F20F3E3-0843-4984-9E3D-B4CA31FE6550}" type="datetime'''-''''''''''''''0'''''''''''''',''''''''''''''''''1'''''''''">
              <a:rPr lang="pt-BR" altLang="en-US" sz="1200" b="1" smtClean="0">
                <a:solidFill>
                  <a:schemeClr val="bg1"/>
                </a:solidFill>
              </a:rPr>
              <a:pPr/>
              <a:t>-0,1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FACDF3A-AD33-702C-0759-0CDB745B6EB5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579564" y="3071813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C9CE4DFB-39CA-44CE-9F2D-946EF10F33A1}" type="datetime'''''''0'''''''''',''''''''''''''''''''''''''''0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7F10520-0B5B-AE64-C8DB-EF389B59B3FB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2238375" y="3073400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1109B950-A9BD-4A27-A342-5B7A4508FF09}" type="datetime'''''''''''0'''''''''''''',''''''''''''''''''0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C666B73-95D8-0378-EC59-4D591DB79432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328613" y="2632075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E3E7E6B7-0985-4A05-BE64-BAFB76CCA096}" type="datetime'''''''Repa''''''''''s''''''''''''se''s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FBA7D60-B325-6292-06E5-8D3F3E97B51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03200" y="3181350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D4B22C34-C135-4CD1-8CFB-834F5601AE26}" type="datetime'''N''''ã''o'' &#10;''O''''pe''''''''r''a''''''''''c''''ional''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70FB874-37AB-1DBA-867C-F94E02FE8EA5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882650" y="2039938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5BBC6A7-51B6-4FDF-9D20-D2F9E61F1F5A}" type="datetime'''''''''''''''''''26'''''''''''''''''''''''',''''''''''9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26,9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5F3201A-1B44-6686-9FBE-F86F76520B22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1539875" y="1992313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5911E40-9624-4EC2-9E75-A631F19849E1}" type="datetime'''''''''''''2''8'''''''''',''''''''''''''''''4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9DC4F3B-9408-D279-8549-531EBA32AC5B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2198688" y="1993900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A265DA74-F537-4070-85B1-C297215E3402}" type="datetime'''28'''''''''''''''''''''',''''''''''''''''''''''''''''''3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28,3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BA9950F-4A31-3E59-7728-BA4C5C4FFA9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1146175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3CFF8BAD-699B-4E0C-B480-42E490189594}" type="datetime'''''''''''+''''''1'''',''''5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+1,5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6AA7C11F-8187-4519-8339-03667387B7DD}" type="datetime'''+''''''''5'''',''''''''7''''''''''''''''''''''''%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+5,7%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A0CA7B0-733F-6645-3A03-93E1032B4007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1803400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E41C927E-21E0-47EE-A310-554EA04CCEC9}" type="datetime'''''''''''''''0'''''''''''',''0''''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0,0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001C788D-5959-4A2A-AB80-680D0BF06E87}" type="datetime'+''''''0'''''''''''''',''''''''''''''''''''''2''%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+0,2%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120" name="Chart 3">
            <a:extLst>
              <a:ext uri="{FF2B5EF4-FFF2-40B4-BE49-F238E27FC236}">
                <a16:creationId xmlns:a16="http://schemas.microsoft.com/office/drawing/2014/main" id="{6919D27D-C12F-6658-EA1A-F1FF90E5F875}"/>
              </a:ext>
            </a:extLst>
          </p:cNvPr>
          <p:cNvGraphicFramePr/>
          <p:nvPr>
            <p:custDataLst>
              <p:tags r:id="rId20"/>
            </p:custDataLst>
          </p:nvPr>
        </p:nvGraphicFramePr>
        <p:xfrm>
          <a:off x="655638" y="3227388"/>
          <a:ext cx="2112962" cy="27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3"/>
          </a:graphicData>
        </a:graphic>
      </p:graphicFrame>
      <p:sp>
        <p:nvSpPr>
          <p:cNvPr id="27" name="Retângulo 26">
            <a:extLst>
              <a:ext uri="{FF2B5EF4-FFF2-40B4-BE49-F238E27FC236}">
                <a16:creationId xmlns:a16="http://schemas.microsoft.com/office/drawing/2014/main" id="{0EB9F5B9-C0EE-BBEB-ADC5-147DD4C77E48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900113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0696E90A-C092-4391-A3A9-4880EAEAB0AF}" type="datetime'''''''2''''0''''2''''4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9BD8F99-6CDD-C292-05E4-8B9DF0BEE2A3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549400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9CF0D973-8413-40DD-A60F-3C5C43093792}" type="datetime'''''''''''2''''''0''''''''''''2''''''''5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14D9AFB-F9E5-EBF9-5394-7E71D6EA034A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2174875" y="3470275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1A79E1A4-81E2-449D-BF6C-3D7109485AD7}" type="datetime'''''P''''''''''''''''l''a''''''n''o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C84F66A-CEDD-895C-B8FE-01DB3CA7E017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2684463" y="3241675"/>
            <a:ext cx="5143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FCE3B53D-5DA3-4164-9BEA-DAE24394A2EA}" type="datetime'''''''''''''''D''e''d''''''''''''''u''çõe''''''''''s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graphicFrame>
        <p:nvGraphicFramePr>
          <p:cNvPr id="65" name="Chart 3">
            <a:extLst>
              <a:ext uri="{FF2B5EF4-FFF2-40B4-BE49-F238E27FC236}">
                <a16:creationId xmlns:a16="http://schemas.microsoft.com/office/drawing/2014/main" id="{E9BBB438-799E-FEA6-7FE6-D2B6B6568D02}"/>
              </a:ext>
            </a:extLst>
          </p:cNvPr>
          <p:cNvGraphicFramePr/>
          <p:nvPr>
            <p:custDataLst>
              <p:tags r:id="rId25"/>
            </p:custDataLst>
          </p:nvPr>
        </p:nvGraphicFramePr>
        <p:xfrm>
          <a:off x="655638" y="4530725"/>
          <a:ext cx="2112962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4"/>
          </a:graphicData>
        </a:graphic>
      </p:graphicFrame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5F8BB2A-1052-50B8-94C3-E840A969D7D6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 flipV="1">
            <a:off x="1062038" y="4357688"/>
            <a:ext cx="0" cy="26035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AD160804-1C99-3FDC-787A-E2F0630E6289}"/>
              </a:ext>
            </a:extLst>
          </p:cNvPr>
          <p:cNvCxnSpPr/>
          <p:nvPr>
            <p:custDataLst>
              <p:tags r:id="rId27"/>
            </p:custDataLst>
          </p:nvPr>
        </p:nvCxnSpPr>
        <p:spPr bwMode="gray">
          <a:xfrm>
            <a:off x="1062038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5BF9DD87-DE54-766D-A7B7-F05CDCD2CCF8}"/>
              </a:ext>
            </a:extLst>
          </p:cNvPr>
          <p:cNvCxnSpPr/>
          <p:nvPr>
            <p:custDataLst>
              <p:tags r:id="rId28"/>
            </p:custDataLst>
          </p:nvPr>
        </p:nvCxnSpPr>
        <p:spPr bwMode="gray">
          <a:xfrm flipV="1">
            <a:off x="2360613" y="4357688"/>
            <a:ext cx="0" cy="21272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D1E8E7C-2520-E533-B43D-60EF19EAF70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gray">
          <a:xfrm flipH="1">
            <a:off x="1711325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B4FAB00C-0412-7EF5-48D1-AA1A5BE96B67}"/>
              </a:ext>
            </a:extLst>
          </p:cNvPr>
          <p:cNvCxnSpPr/>
          <p:nvPr>
            <p:custDataLst>
              <p:tags r:id="rId30"/>
            </p:custDataLst>
          </p:nvPr>
        </p:nvCxnSpPr>
        <p:spPr bwMode="gray">
          <a:xfrm>
            <a:off x="1711325" y="4357688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44E610E7-917A-99D7-FBFA-7497887DE653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 bwMode="auto">
          <a:xfrm>
            <a:off x="763588" y="5645150"/>
            <a:ext cx="95250" cy="1476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7AF2ADA2-08BE-C311-BFFC-A15076EC58B3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919162" y="5710238"/>
            <a:ext cx="285750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102D9F69-DC12-4A5A-A313-917B230AA0AB}" type="datetime'''''''''''''''''-''''''''''0'',2'''''''''''''''">
              <a:rPr lang="pt-BR" altLang="en-US" sz="1200" b="1" smtClean="0">
                <a:solidFill>
                  <a:schemeClr val="bg1"/>
                </a:solidFill>
              </a:rPr>
              <a:pPr/>
              <a:t>-0,2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ADE6417-C3F7-839B-1BE8-28917114AD67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1592264" y="5708650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3788FD90-A1FF-4104-9B1F-D27A001FD1AE}" type="datetime'''''''''''''0'''''',''''2'''''''''''''''''''''''''''">
              <a:rPr lang="pt-BR" altLang="en-US" sz="1200" b="1" smtClean="0">
                <a:solidFill>
                  <a:schemeClr val="bg1"/>
                </a:solidFill>
              </a:rPr>
              <a:pPr/>
              <a:t>0,2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53DAD04-0FE5-07C3-D35B-C6C3E1F78257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2241550" y="5710238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9005BAD8-30D5-4C16-853B-6109C50869A4}" type="datetime'''''''''''''''''''0'',0''''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A879A30-4EE3-4C59-8AB8-9DD434BA9FBD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350838" y="5259388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3CBEA95B-4677-4B46-BD16-D4CB10638A52}" type="datetime'''Re''''p''as''''s''''''''''e''''s''''''''''''''''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08C4126-04F8-151E-165E-359E0414A13D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225425" y="5522913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0F9101B8-B297-4920-BB64-8D5AAC3708B9}" type="datetime'N''''''ã''''''o'' ''&#10;''''''''''Op''''''''''eracio''''''n''al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B7860517-6F42-286F-DB03-CB4B106072F1}"/>
              </a:ext>
            </a:extLst>
          </p:cNvPr>
          <p:cNvSpPr/>
          <p:nvPr>
            <p:custDataLst>
              <p:tags r:id="rId37"/>
            </p:custDataLst>
          </p:nvPr>
        </p:nvSpPr>
        <p:spPr bwMode="gray">
          <a:xfrm>
            <a:off x="903288" y="4656138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2FFC0BC8-1688-447F-AED4-BD058D21D129}" type="datetime'''''''8''''''''0'',''''''''7''''''''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80,7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6631A34-E3DE-E0D6-EFDA-46EB8A5433D1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>
            <a:off x="1552575" y="4606925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C0F93428-D83F-4B3C-AEC8-BA4BC06F50A8}" type="datetime'''''''''8''''''''''''''''''''''5'''''''''''',2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85,2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3673349-D046-7A80-6C3B-534E5903252A}"/>
              </a:ext>
            </a:extLst>
          </p:cNvPr>
          <p:cNvSpPr/>
          <p:nvPr>
            <p:custDataLst>
              <p:tags r:id="rId39"/>
            </p:custDataLst>
          </p:nvPr>
        </p:nvSpPr>
        <p:spPr bwMode="gray">
          <a:xfrm>
            <a:off x="2201863" y="4608513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A8BC699-0C0B-4AC5-B1C6-DA3BB5B0DAAC}" type="datetime'''8''5'''''''''''',0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85,0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A6E48C57-A10C-75C4-484A-A6ED35698ECA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1162050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FC1C0BA3-1323-4F7A-B9BE-A943A9337084}" type="datetime'''+''''''''''''''''''''''''''''''''''4'''',5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+4,5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7D77C677-24F3-4575-8662-4DF0A655FF67}" type="datetime'+''''''''''''''''''5'''',6''''''%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+5,6%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0F984AA-A709-E058-5F53-5454CB24DC91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1811338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F4D28B29-B50A-44F6-A22B-F0F489B191E8}" type="datetime'+''''''''''''''0'''''''''',''''''''''''''2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+0,2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7D2544DF-B2A7-4A35-AD56-B725AD4A87AD}" type="datetime'''''''''''''''''''''''''''''''+''''''''0'''''''',2''''%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+0,2%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165" name="Chart 3">
            <a:extLst>
              <a:ext uri="{FF2B5EF4-FFF2-40B4-BE49-F238E27FC236}">
                <a16:creationId xmlns:a16="http://schemas.microsoft.com/office/drawing/2014/main" id="{1268BF20-6641-03A4-BF14-08D903991712}"/>
              </a:ext>
            </a:extLst>
          </p:cNvPr>
          <p:cNvGraphicFramePr/>
          <p:nvPr>
            <p:custDataLst>
              <p:tags r:id="rId42"/>
            </p:custDataLst>
          </p:nvPr>
        </p:nvGraphicFramePr>
        <p:xfrm>
          <a:off x="681038" y="5651500"/>
          <a:ext cx="208756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5"/>
          </a:graphicData>
        </a:graphic>
      </p:graphicFrame>
      <p:sp>
        <p:nvSpPr>
          <p:cNvPr id="49" name="Retângulo 48">
            <a:extLst>
              <a:ext uri="{FF2B5EF4-FFF2-40B4-BE49-F238E27FC236}">
                <a16:creationId xmlns:a16="http://schemas.microsoft.com/office/drawing/2014/main" id="{C6F7193E-9DCE-8036-C4FF-1D8B9E7A9D91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92075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BE4BEC8D-35A1-4DAA-A27C-E8EBC1786C3C}" type="datetime'''''2''''''0''''''''''''''''''''''''''''24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C67A9DC2-EC78-D986-30CB-2FB2B6FD235B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156210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88963C61-55E8-4663-ACAC-AB0D774BFA04}" type="datetime'''''''''''''''''''''''''''''2''''''02''''''5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89A01DA-8B11-3A8F-9B9D-BE275FE74ECD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2178050" y="6161088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A4C0EBE5-06CA-4B66-A30A-A65697603026}" type="datetime'''''''''P''''''''''''l''''''a''''''''''''''''''n''''''''o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EE734BBB-246D-5902-9434-4CD39D9839F1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2686050" y="5932488"/>
            <a:ext cx="514350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301A1703-6A40-4DA7-80A9-4A9B597543A7}" type="datetime'De''''''''''''''d''''''''u''''''''''''''''''ç''õe''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3" name="Google Shape;524;gf74a7e76c7_1_1123">
            <a:extLst>
              <a:ext uri="{FF2B5EF4-FFF2-40B4-BE49-F238E27FC236}">
                <a16:creationId xmlns:a16="http://schemas.microsoft.com/office/drawing/2014/main" id="{A50EA010-03FA-6BC2-798B-F44DC30867B9}"/>
              </a:ext>
            </a:extLst>
          </p:cNvPr>
          <p:cNvSpPr/>
          <p:nvPr/>
        </p:nvSpPr>
        <p:spPr>
          <a:xfrm>
            <a:off x="227844" y="3873363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000" b="1" kern="0" dirty="0">
                <a:solidFill>
                  <a:srgbClr val="004F92"/>
                </a:solidFill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Acumulado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pSp>
        <p:nvGrpSpPr>
          <p:cNvPr id="54" name="Graphic 33">
            <a:extLst>
              <a:ext uri="{FF2B5EF4-FFF2-40B4-BE49-F238E27FC236}">
                <a16:creationId xmlns:a16="http://schemas.microsoft.com/office/drawing/2014/main" id="{D9188FF6-244B-D292-CBFA-34FE3800AD52}"/>
              </a:ext>
            </a:extLst>
          </p:cNvPr>
          <p:cNvGrpSpPr/>
          <p:nvPr/>
        </p:nvGrpSpPr>
        <p:grpSpPr>
          <a:xfrm>
            <a:off x="3568411" y="3403600"/>
            <a:ext cx="304792" cy="304800"/>
            <a:chOff x="-2231664" y="931280"/>
            <a:chExt cx="1725747" cy="1729207"/>
          </a:xfrm>
          <a:solidFill>
            <a:srgbClr val="004F92"/>
          </a:solidFill>
        </p:grpSpPr>
        <p:sp>
          <p:nvSpPr>
            <p:cNvPr id="55" name="Freeform: Shape 35">
              <a:extLst>
                <a:ext uri="{FF2B5EF4-FFF2-40B4-BE49-F238E27FC236}">
                  <a16:creationId xmlns:a16="http://schemas.microsoft.com/office/drawing/2014/main" id="{6211C9A7-ED2B-4CE1-10EC-DEE942213EAA}"/>
                </a:ext>
              </a:extLst>
            </p:cNvPr>
            <p:cNvSpPr/>
            <p:nvPr/>
          </p:nvSpPr>
          <p:spPr>
            <a:xfrm>
              <a:off x="-2231664" y="931280"/>
              <a:ext cx="1725747" cy="1729207"/>
            </a:xfrm>
            <a:custGeom>
              <a:avLst/>
              <a:gdLst>
                <a:gd name="connsiteX0" fmla="*/ 1691163 w 1725747"/>
                <a:gd name="connsiteY0" fmla="*/ 1383367 h 1729207"/>
                <a:gd name="connsiteX1" fmla="*/ 1656579 w 1725747"/>
                <a:gd name="connsiteY1" fmla="*/ 1383367 h 1729207"/>
                <a:gd name="connsiteX2" fmla="*/ 1656579 w 1725747"/>
                <a:gd name="connsiteY2" fmla="*/ 587932 h 1729207"/>
                <a:gd name="connsiteX3" fmla="*/ 1646446 w 1725747"/>
                <a:gd name="connsiteY3" fmla="*/ 563481 h 1729207"/>
                <a:gd name="connsiteX4" fmla="*/ 1621995 w 1725747"/>
                <a:gd name="connsiteY4" fmla="*/ 553348 h 1729207"/>
                <a:gd name="connsiteX5" fmla="*/ 1414490 w 1725747"/>
                <a:gd name="connsiteY5" fmla="*/ 553348 h 1729207"/>
                <a:gd name="connsiteX6" fmla="*/ 1379906 w 1725747"/>
                <a:gd name="connsiteY6" fmla="*/ 587932 h 1729207"/>
                <a:gd name="connsiteX7" fmla="*/ 1379906 w 1725747"/>
                <a:gd name="connsiteY7" fmla="*/ 1383367 h 1729207"/>
                <a:gd name="connsiteX8" fmla="*/ 1310738 w 1725747"/>
                <a:gd name="connsiteY8" fmla="*/ 1383367 h 1729207"/>
                <a:gd name="connsiteX9" fmla="*/ 1310738 w 1725747"/>
                <a:gd name="connsiteY9" fmla="*/ 380428 h 1729207"/>
                <a:gd name="connsiteX10" fmla="*/ 1300363 w 1725747"/>
                <a:gd name="connsiteY10" fmla="*/ 356219 h 1729207"/>
                <a:gd name="connsiteX11" fmla="*/ 954522 w 1725747"/>
                <a:gd name="connsiteY11" fmla="*/ 10377 h 1729207"/>
                <a:gd name="connsiteX12" fmla="*/ 930313 w 1725747"/>
                <a:gd name="connsiteY12" fmla="*/ 2 h 1729207"/>
                <a:gd name="connsiteX13" fmla="*/ 138336 w 1725747"/>
                <a:gd name="connsiteY13" fmla="*/ 2 h 1729207"/>
                <a:gd name="connsiteX14" fmla="*/ 40297 w 1725747"/>
                <a:gd name="connsiteY14" fmla="*/ 42731 h 1729207"/>
                <a:gd name="connsiteX15" fmla="*/ 0 w 1725747"/>
                <a:gd name="connsiteY15" fmla="*/ 141797 h 1729207"/>
                <a:gd name="connsiteX16" fmla="*/ 0 w 1725747"/>
                <a:gd name="connsiteY16" fmla="*/ 1587413 h 1729207"/>
                <a:gd name="connsiteX17" fmla="*/ 40297 w 1725747"/>
                <a:gd name="connsiteY17" fmla="*/ 1686479 h 1729207"/>
                <a:gd name="connsiteX18" fmla="*/ 138336 w 1725747"/>
                <a:gd name="connsiteY18" fmla="*/ 1729208 h 1729207"/>
                <a:gd name="connsiteX19" fmla="*/ 1168943 w 1725747"/>
                <a:gd name="connsiteY19" fmla="*/ 1729208 h 1729207"/>
                <a:gd name="connsiteX20" fmla="*/ 1269209 w 1725747"/>
                <a:gd name="connsiteY20" fmla="*/ 1687679 h 1729207"/>
                <a:gd name="connsiteX21" fmla="*/ 1310738 w 1725747"/>
                <a:gd name="connsiteY21" fmla="*/ 1587413 h 1729207"/>
                <a:gd name="connsiteX22" fmla="*/ 1310738 w 1725747"/>
                <a:gd name="connsiteY22" fmla="*/ 1452535 h 1729207"/>
                <a:gd name="connsiteX23" fmla="*/ 1691163 w 1725747"/>
                <a:gd name="connsiteY23" fmla="*/ 1452535 h 1729207"/>
                <a:gd name="connsiteX24" fmla="*/ 1725747 w 1725747"/>
                <a:gd name="connsiteY24" fmla="*/ 1417951 h 1729207"/>
                <a:gd name="connsiteX25" fmla="*/ 1691163 w 1725747"/>
                <a:gd name="connsiteY25" fmla="*/ 1383367 h 1729207"/>
                <a:gd name="connsiteX26" fmla="*/ 964897 w 1725747"/>
                <a:gd name="connsiteY26" fmla="*/ 118280 h 1729207"/>
                <a:gd name="connsiteX27" fmla="*/ 1192464 w 1725747"/>
                <a:gd name="connsiteY27" fmla="*/ 345847 h 1729207"/>
                <a:gd name="connsiteX28" fmla="*/ 964897 w 1725747"/>
                <a:gd name="connsiteY28" fmla="*/ 345847 h 1729207"/>
                <a:gd name="connsiteX29" fmla="*/ 1241570 w 1725747"/>
                <a:gd name="connsiteY29" fmla="*/ 864605 h 1729207"/>
                <a:gd name="connsiteX30" fmla="*/ 1241570 w 1725747"/>
                <a:gd name="connsiteY30" fmla="*/ 1383367 h 1729207"/>
                <a:gd name="connsiteX31" fmla="*/ 1103233 w 1725747"/>
                <a:gd name="connsiteY31" fmla="*/ 1383367 h 1729207"/>
                <a:gd name="connsiteX32" fmla="*/ 1103233 w 1725747"/>
                <a:gd name="connsiteY32" fmla="*/ 830021 h 1729207"/>
                <a:gd name="connsiteX33" fmla="*/ 1241570 w 1725747"/>
                <a:gd name="connsiteY33" fmla="*/ 830021 h 1729207"/>
                <a:gd name="connsiteX34" fmla="*/ 1168943 w 1725747"/>
                <a:gd name="connsiteY34" fmla="*/ 1660040 h 1729207"/>
                <a:gd name="connsiteX35" fmla="*/ 138336 w 1725747"/>
                <a:gd name="connsiteY35" fmla="*/ 1660040 h 1729207"/>
                <a:gd name="connsiteX36" fmla="*/ 88162 w 1725747"/>
                <a:gd name="connsiteY36" fmla="*/ 1638573 h 1729207"/>
                <a:gd name="connsiteX37" fmla="*/ 69168 w 1725747"/>
                <a:gd name="connsiteY37" fmla="*/ 1587413 h 1729207"/>
                <a:gd name="connsiteX38" fmla="*/ 69168 w 1725747"/>
                <a:gd name="connsiteY38" fmla="*/ 141797 h 1729207"/>
                <a:gd name="connsiteX39" fmla="*/ 89431 w 1725747"/>
                <a:gd name="connsiteY39" fmla="*/ 92892 h 1729207"/>
                <a:gd name="connsiteX40" fmla="*/ 138336 w 1725747"/>
                <a:gd name="connsiteY40" fmla="*/ 72628 h 1729207"/>
                <a:gd name="connsiteX41" fmla="*/ 899187 w 1725747"/>
                <a:gd name="connsiteY41" fmla="*/ 72628 h 1729207"/>
                <a:gd name="connsiteX42" fmla="*/ 899187 w 1725747"/>
                <a:gd name="connsiteY42" fmla="*/ 380428 h 1729207"/>
                <a:gd name="connsiteX43" fmla="*/ 909320 w 1725747"/>
                <a:gd name="connsiteY43" fmla="*/ 404879 h 1729207"/>
                <a:gd name="connsiteX44" fmla="*/ 933771 w 1725747"/>
                <a:gd name="connsiteY44" fmla="*/ 415012 h 1729207"/>
                <a:gd name="connsiteX45" fmla="*/ 1245028 w 1725747"/>
                <a:gd name="connsiteY45" fmla="*/ 415012 h 1729207"/>
                <a:gd name="connsiteX46" fmla="*/ 1245028 w 1725747"/>
                <a:gd name="connsiteY46" fmla="*/ 760853 h 1729207"/>
                <a:gd name="connsiteX47" fmla="*/ 1068649 w 1725747"/>
                <a:gd name="connsiteY47" fmla="*/ 760853 h 1729207"/>
                <a:gd name="connsiteX48" fmla="*/ 1034065 w 1725747"/>
                <a:gd name="connsiteY48" fmla="*/ 795437 h 1729207"/>
                <a:gd name="connsiteX49" fmla="*/ 1034065 w 1725747"/>
                <a:gd name="connsiteY49" fmla="*/ 1383367 h 1729207"/>
                <a:gd name="connsiteX50" fmla="*/ 964897 w 1725747"/>
                <a:gd name="connsiteY50" fmla="*/ 1383367 h 1729207"/>
                <a:gd name="connsiteX51" fmla="*/ 964897 w 1725747"/>
                <a:gd name="connsiteY51" fmla="*/ 1002942 h 1729207"/>
                <a:gd name="connsiteX52" fmla="*/ 954764 w 1725747"/>
                <a:gd name="connsiteY52" fmla="*/ 978487 h 1729207"/>
                <a:gd name="connsiteX53" fmla="*/ 930313 w 1725747"/>
                <a:gd name="connsiteY53" fmla="*/ 968357 h 1729207"/>
                <a:gd name="connsiteX54" fmla="*/ 722808 w 1725747"/>
                <a:gd name="connsiteY54" fmla="*/ 968357 h 1729207"/>
                <a:gd name="connsiteX55" fmla="*/ 688224 w 1725747"/>
                <a:gd name="connsiteY55" fmla="*/ 1002942 h 1729207"/>
                <a:gd name="connsiteX56" fmla="*/ 688224 w 1725747"/>
                <a:gd name="connsiteY56" fmla="*/ 1383367 h 1729207"/>
                <a:gd name="connsiteX57" fmla="*/ 653640 w 1725747"/>
                <a:gd name="connsiteY57" fmla="*/ 1383367 h 1729207"/>
                <a:gd name="connsiteX58" fmla="*/ 619056 w 1725747"/>
                <a:gd name="connsiteY58" fmla="*/ 1417951 h 1729207"/>
                <a:gd name="connsiteX59" fmla="*/ 653640 w 1725747"/>
                <a:gd name="connsiteY59" fmla="*/ 1452535 h 1729207"/>
                <a:gd name="connsiteX60" fmla="*/ 1241570 w 1725747"/>
                <a:gd name="connsiteY60" fmla="*/ 1452535 h 1729207"/>
                <a:gd name="connsiteX61" fmla="*/ 1241570 w 1725747"/>
                <a:gd name="connsiteY61" fmla="*/ 1587413 h 1729207"/>
                <a:gd name="connsiteX62" fmla="*/ 1221400 w 1725747"/>
                <a:gd name="connsiteY62" fmla="*/ 1639870 h 1729207"/>
                <a:gd name="connsiteX63" fmla="*/ 1168943 w 1725747"/>
                <a:gd name="connsiteY63" fmla="*/ 1660040 h 1729207"/>
                <a:gd name="connsiteX64" fmla="*/ 895729 w 1725747"/>
                <a:gd name="connsiteY64" fmla="*/ 1383367 h 1729207"/>
                <a:gd name="connsiteX65" fmla="*/ 757392 w 1725747"/>
                <a:gd name="connsiteY65" fmla="*/ 1383367 h 1729207"/>
                <a:gd name="connsiteX66" fmla="*/ 757392 w 1725747"/>
                <a:gd name="connsiteY66" fmla="*/ 1037526 h 1729207"/>
                <a:gd name="connsiteX67" fmla="*/ 895729 w 1725747"/>
                <a:gd name="connsiteY67" fmla="*/ 1037526 h 1729207"/>
                <a:gd name="connsiteX68" fmla="*/ 1449074 w 1725747"/>
                <a:gd name="connsiteY68" fmla="*/ 1383367 h 1729207"/>
                <a:gd name="connsiteX69" fmla="*/ 1449074 w 1725747"/>
                <a:gd name="connsiteY69" fmla="*/ 622516 h 1729207"/>
                <a:gd name="connsiteX70" fmla="*/ 1587411 w 1725747"/>
                <a:gd name="connsiteY70" fmla="*/ 622516 h 1729207"/>
                <a:gd name="connsiteX71" fmla="*/ 1587411 w 1725747"/>
                <a:gd name="connsiteY71" fmla="*/ 1383367 h 172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725747" h="1729207">
                  <a:moveTo>
                    <a:pt x="1691163" y="1383367"/>
                  </a:moveTo>
                  <a:lnTo>
                    <a:pt x="1656579" y="1383367"/>
                  </a:lnTo>
                  <a:lnTo>
                    <a:pt x="1656579" y="587932"/>
                  </a:lnTo>
                  <a:cubicBezTo>
                    <a:pt x="1656579" y="578761"/>
                    <a:pt x="1652931" y="569966"/>
                    <a:pt x="1646446" y="563481"/>
                  </a:cubicBezTo>
                  <a:cubicBezTo>
                    <a:pt x="1639962" y="556997"/>
                    <a:pt x="1631167" y="553348"/>
                    <a:pt x="1621995" y="553348"/>
                  </a:cubicBezTo>
                  <a:lnTo>
                    <a:pt x="1414490" y="553348"/>
                  </a:lnTo>
                  <a:cubicBezTo>
                    <a:pt x="1395390" y="553348"/>
                    <a:pt x="1379906" y="568831"/>
                    <a:pt x="1379906" y="587932"/>
                  </a:cubicBezTo>
                  <a:lnTo>
                    <a:pt x="1379906" y="1383367"/>
                  </a:lnTo>
                  <a:lnTo>
                    <a:pt x="1310738" y="1383367"/>
                  </a:lnTo>
                  <a:lnTo>
                    <a:pt x="1310738" y="380428"/>
                  </a:lnTo>
                  <a:cubicBezTo>
                    <a:pt x="1310845" y="371256"/>
                    <a:pt x="1307076" y="362461"/>
                    <a:pt x="1300363" y="356219"/>
                  </a:cubicBezTo>
                  <a:lnTo>
                    <a:pt x="954522" y="10377"/>
                  </a:lnTo>
                  <a:cubicBezTo>
                    <a:pt x="948279" y="3663"/>
                    <a:pt x="939484" y="-106"/>
                    <a:pt x="930313" y="2"/>
                  </a:cubicBezTo>
                  <a:lnTo>
                    <a:pt x="138336" y="2"/>
                  </a:lnTo>
                  <a:cubicBezTo>
                    <a:pt x="101335" y="907"/>
                    <a:pt x="66156" y="16241"/>
                    <a:pt x="40297" y="42731"/>
                  </a:cubicBezTo>
                  <a:cubicBezTo>
                    <a:pt x="14453" y="69223"/>
                    <a:pt x="-14" y="104778"/>
                    <a:pt x="0" y="141797"/>
                  </a:cubicBezTo>
                  <a:lnTo>
                    <a:pt x="0" y="1587413"/>
                  </a:lnTo>
                  <a:cubicBezTo>
                    <a:pt x="-14" y="1624429"/>
                    <a:pt x="14456" y="1659984"/>
                    <a:pt x="40297" y="1686479"/>
                  </a:cubicBezTo>
                  <a:cubicBezTo>
                    <a:pt x="66156" y="1712971"/>
                    <a:pt x="101331" y="1728305"/>
                    <a:pt x="138336" y="1729208"/>
                  </a:cubicBezTo>
                  <a:lnTo>
                    <a:pt x="1168943" y="1729208"/>
                  </a:lnTo>
                  <a:cubicBezTo>
                    <a:pt x="1206553" y="1729208"/>
                    <a:pt x="1242611" y="1714268"/>
                    <a:pt x="1269209" y="1687679"/>
                  </a:cubicBezTo>
                  <a:cubicBezTo>
                    <a:pt x="1295798" y="1661081"/>
                    <a:pt x="1310738" y="1625023"/>
                    <a:pt x="1310738" y="1587413"/>
                  </a:cubicBezTo>
                  <a:lnTo>
                    <a:pt x="1310738" y="1452535"/>
                  </a:lnTo>
                  <a:lnTo>
                    <a:pt x="1691163" y="1452535"/>
                  </a:lnTo>
                  <a:cubicBezTo>
                    <a:pt x="1710264" y="1452535"/>
                    <a:pt x="1725747" y="1437052"/>
                    <a:pt x="1725747" y="1417951"/>
                  </a:cubicBezTo>
                  <a:cubicBezTo>
                    <a:pt x="1725747" y="1398850"/>
                    <a:pt x="1710264" y="1383367"/>
                    <a:pt x="1691163" y="1383367"/>
                  </a:cubicBezTo>
                  <a:close/>
                  <a:moveTo>
                    <a:pt x="964897" y="118280"/>
                  </a:moveTo>
                  <a:lnTo>
                    <a:pt x="1192464" y="345847"/>
                  </a:lnTo>
                  <a:lnTo>
                    <a:pt x="964897" y="345847"/>
                  </a:lnTo>
                  <a:close/>
                  <a:moveTo>
                    <a:pt x="1241570" y="864605"/>
                  </a:moveTo>
                  <a:lnTo>
                    <a:pt x="1241570" y="1383367"/>
                  </a:lnTo>
                  <a:lnTo>
                    <a:pt x="1103233" y="1383367"/>
                  </a:lnTo>
                  <a:lnTo>
                    <a:pt x="1103233" y="830021"/>
                  </a:lnTo>
                  <a:lnTo>
                    <a:pt x="1241570" y="830021"/>
                  </a:lnTo>
                  <a:close/>
                  <a:moveTo>
                    <a:pt x="1168943" y="1660040"/>
                  </a:moveTo>
                  <a:lnTo>
                    <a:pt x="138336" y="1660040"/>
                  </a:lnTo>
                  <a:cubicBezTo>
                    <a:pt x="119384" y="1660067"/>
                    <a:pt x="101238" y="1652300"/>
                    <a:pt x="88162" y="1638573"/>
                  </a:cubicBezTo>
                  <a:cubicBezTo>
                    <a:pt x="75086" y="1624847"/>
                    <a:pt x="68221" y="1606355"/>
                    <a:pt x="69168" y="1587413"/>
                  </a:cubicBezTo>
                  <a:lnTo>
                    <a:pt x="69168" y="141797"/>
                  </a:lnTo>
                  <a:cubicBezTo>
                    <a:pt x="69168" y="123451"/>
                    <a:pt x="76448" y="105861"/>
                    <a:pt x="89431" y="92892"/>
                  </a:cubicBezTo>
                  <a:cubicBezTo>
                    <a:pt x="102400" y="79909"/>
                    <a:pt x="119990" y="72628"/>
                    <a:pt x="138336" y="72628"/>
                  </a:cubicBezTo>
                  <a:lnTo>
                    <a:pt x="899187" y="72628"/>
                  </a:lnTo>
                  <a:lnTo>
                    <a:pt x="899187" y="380428"/>
                  </a:lnTo>
                  <a:cubicBezTo>
                    <a:pt x="899187" y="389599"/>
                    <a:pt x="902836" y="398394"/>
                    <a:pt x="909320" y="404879"/>
                  </a:cubicBezTo>
                  <a:cubicBezTo>
                    <a:pt x="915805" y="411363"/>
                    <a:pt x="924599" y="415012"/>
                    <a:pt x="933771" y="415012"/>
                  </a:cubicBezTo>
                  <a:lnTo>
                    <a:pt x="1245028" y="415012"/>
                  </a:lnTo>
                  <a:lnTo>
                    <a:pt x="1245028" y="760853"/>
                  </a:lnTo>
                  <a:lnTo>
                    <a:pt x="1068649" y="760853"/>
                  </a:lnTo>
                  <a:cubicBezTo>
                    <a:pt x="1049548" y="760853"/>
                    <a:pt x="1034065" y="776333"/>
                    <a:pt x="1034065" y="795437"/>
                  </a:cubicBezTo>
                  <a:lnTo>
                    <a:pt x="1034065" y="1383367"/>
                  </a:lnTo>
                  <a:lnTo>
                    <a:pt x="964897" y="1383367"/>
                  </a:lnTo>
                  <a:lnTo>
                    <a:pt x="964897" y="1002942"/>
                  </a:lnTo>
                  <a:cubicBezTo>
                    <a:pt x="964897" y="993766"/>
                    <a:pt x="961248" y="984972"/>
                    <a:pt x="954764" y="978487"/>
                  </a:cubicBezTo>
                  <a:cubicBezTo>
                    <a:pt x="948279" y="972003"/>
                    <a:pt x="939484" y="968357"/>
                    <a:pt x="930313" y="968357"/>
                  </a:cubicBezTo>
                  <a:lnTo>
                    <a:pt x="722808" y="968357"/>
                  </a:lnTo>
                  <a:cubicBezTo>
                    <a:pt x="703707" y="968357"/>
                    <a:pt x="688224" y="983837"/>
                    <a:pt x="688224" y="1002942"/>
                  </a:cubicBezTo>
                  <a:lnTo>
                    <a:pt x="688224" y="1383367"/>
                  </a:lnTo>
                  <a:lnTo>
                    <a:pt x="653640" y="1383367"/>
                  </a:lnTo>
                  <a:cubicBezTo>
                    <a:pt x="634539" y="1383367"/>
                    <a:pt x="619056" y="1398847"/>
                    <a:pt x="619056" y="1417951"/>
                  </a:cubicBezTo>
                  <a:cubicBezTo>
                    <a:pt x="619056" y="1437052"/>
                    <a:pt x="634539" y="1452535"/>
                    <a:pt x="653640" y="1452535"/>
                  </a:cubicBezTo>
                  <a:lnTo>
                    <a:pt x="1241570" y="1452535"/>
                  </a:lnTo>
                  <a:lnTo>
                    <a:pt x="1241570" y="1587413"/>
                  </a:lnTo>
                  <a:cubicBezTo>
                    <a:pt x="1242569" y="1606960"/>
                    <a:pt x="1235248" y="1626023"/>
                    <a:pt x="1221400" y="1639870"/>
                  </a:cubicBezTo>
                  <a:cubicBezTo>
                    <a:pt x="1207553" y="1653718"/>
                    <a:pt x="1188494" y="1661039"/>
                    <a:pt x="1168943" y="1660040"/>
                  </a:cubicBezTo>
                  <a:close/>
                  <a:moveTo>
                    <a:pt x="895729" y="1383367"/>
                  </a:moveTo>
                  <a:lnTo>
                    <a:pt x="757392" y="1383367"/>
                  </a:lnTo>
                  <a:lnTo>
                    <a:pt x="757392" y="1037526"/>
                  </a:lnTo>
                  <a:lnTo>
                    <a:pt x="895729" y="1037526"/>
                  </a:lnTo>
                  <a:close/>
                  <a:moveTo>
                    <a:pt x="1449074" y="1383367"/>
                  </a:moveTo>
                  <a:lnTo>
                    <a:pt x="1449074" y="622516"/>
                  </a:lnTo>
                  <a:lnTo>
                    <a:pt x="1587411" y="622516"/>
                  </a:lnTo>
                  <a:lnTo>
                    <a:pt x="1587411" y="1383367"/>
                  </a:ln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6">
              <a:extLst>
                <a:ext uri="{FF2B5EF4-FFF2-40B4-BE49-F238E27FC236}">
                  <a16:creationId xmlns:a16="http://schemas.microsoft.com/office/drawing/2014/main" id="{F6E9A022-C32F-F89B-92CF-702E4E6184AD}"/>
                </a:ext>
              </a:extLst>
            </p:cNvPr>
            <p:cNvSpPr/>
            <p:nvPr/>
          </p:nvSpPr>
          <p:spPr>
            <a:xfrm>
              <a:off x="-2027618" y="1484628"/>
              <a:ext cx="899186" cy="69168"/>
            </a:xfrm>
            <a:custGeom>
              <a:avLst/>
              <a:gdLst>
                <a:gd name="connsiteX0" fmla="*/ 34584 w 899186"/>
                <a:gd name="connsiteY0" fmla="*/ 69168 h 69168"/>
                <a:gd name="connsiteX1" fmla="*/ 864603 w 899186"/>
                <a:gd name="connsiteY1" fmla="*/ 69168 h 69168"/>
                <a:gd name="connsiteX2" fmla="*/ 899187 w 899186"/>
                <a:gd name="connsiteY2" fmla="*/ 34584 h 69168"/>
                <a:gd name="connsiteX3" fmla="*/ 864603 w 899186"/>
                <a:gd name="connsiteY3" fmla="*/ 0 h 69168"/>
                <a:gd name="connsiteX4" fmla="*/ 34584 w 899186"/>
                <a:gd name="connsiteY4" fmla="*/ 0 h 69168"/>
                <a:gd name="connsiteX5" fmla="*/ 0 w 899186"/>
                <a:gd name="connsiteY5" fmla="*/ 34584 h 69168"/>
                <a:gd name="connsiteX6" fmla="*/ 34584 w 899186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186" h="69168">
                  <a:moveTo>
                    <a:pt x="34584" y="69168"/>
                  </a:moveTo>
                  <a:lnTo>
                    <a:pt x="864603" y="69168"/>
                  </a:lnTo>
                  <a:cubicBezTo>
                    <a:pt x="883704" y="69168"/>
                    <a:pt x="899187" y="53685"/>
                    <a:pt x="899187" y="34584"/>
                  </a:cubicBezTo>
                  <a:cubicBezTo>
                    <a:pt x="899187" y="15483"/>
                    <a:pt x="883704" y="0"/>
                    <a:pt x="864603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7">
              <a:extLst>
                <a:ext uri="{FF2B5EF4-FFF2-40B4-BE49-F238E27FC236}">
                  <a16:creationId xmlns:a16="http://schemas.microsoft.com/office/drawing/2014/main" id="{74D0588F-B917-F633-C069-256EB443092E}"/>
                </a:ext>
              </a:extLst>
            </p:cNvPr>
            <p:cNvSpPr/>
            <p:nvPr/>
          </p:nvSpPr>
          <p:spPr>
            <a:xfrm>
              <a:off x="-2027618" y="1622964"/>
              <a:ext cx="691682" cy="69168"/>
            </a:xfrm>
            <a:custGeom>
              <a:avLst/>
              <a:gdLst>
                <a:gd name="connsiteX0" fmla="*/ 34584 w 691682"/>
                <a:gd name="connsiteY0" fmla="*/ 69168 h 69168"/>
                <a:gd name="connsiteX1" fmla="*/ 657098 w 691682"/>
                <a:gd name="connsiteY1" fmla="*/ 69168 h 69168"/>
                <a:gd name="connsiteX2" fmla="*/ 691682 w 691682"/>
                <a:gd name="connsiteY2" fmla="*/ 34584 h 69168"/>
                <a:gd name="connsiteX3" fmla="*/ 657098 w 691682"/>
                <a:gd name="connsiteY3" fmla="*/ 0 h 69168"/>
                <a:gd name="connsiteX4" fmla="*/ 34584 w 691682"/>
                <a:gd name="connsiteY4" fmla="*/ 0 h 69168"/>
                <a:gd name="connsiteX5" fmla="*/ 0 w 691682"/>
                <a:gd name="connsiteY5" fmla="*/ 34584 h 69168"/>
                <a:gd name="connsiteX6" fmla="*/ 34584 w 691682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682" h="69168">
                  <a:moveTo>
                    <a:pt x="34584" y="69168"/>
                  </a:moveTo>
                  <a:lnTo>
                    <a:pt x="657098" y="69168"/>
                  </a:lnTo>
                  <a:cubicBezTo>
                    <a:pt x="676199" y="69168"/>
                    <a:pt x="691682" y="53685"/>
                    <a:pt x="691682" y="34584"/>
                  </a:cubicBezTo>
                  <a:cubicBezTo>
                    <a:pt x="691682" y="15483"/>
                    <a:pt x="676199" y="0"/>
                    <a:pt x="657098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8">
              <a:extLst>
                <a:ext uri="{FF2B5EF4-FFF2-40B4-BE49-F238E27FC236}">
                  <a16:creationId xmlns:a16="http://schemas.microsoft.com/office/drawing/2014/main" id="{B3BF1684-840C-0959-15B6-DC98EF2CD7F8}"/>
                </a:ext>
              </a:extLst>
            </p:cNvPr>
            <p:cNvSpPr/>
            <p:nvPr/>
          </p:nvSpPr>
          <p:spPr>
            <a:xfrm>
              <a:off x="-2027618" y="1761301"/>
              <a:ext cx="415009" cy="69168"/>
            </a:xfrm>
            <a:custGeom>
              <a:avLst/>
              <a:gdLst>
                <a:gd name="connsiteX0" fmla="*/ 380425 w 415009"/>
                <a:gd name="connsiteY0" fmla="*/ 0 h 69168"/>
                <a:gd name="connsiteX1" fmla="*/ 34584 w 415009"/>
                <a:gd name="connsiteY1" fmla="*/ 0 h 69168"/>
                <a:gd name="connsiteX2" fmla="*/ 0 w 415009"/>
                <a:gd name="connsiteY2" fmla="*/ 34584 h 69168"/>
                <a:gd name="connsiteX3" fmla="*/ 34584 w 415009"/>
                <a:gd name="connsiteY3" fmla="*/ 69168 h 69168"/>
                <a:gd name="connsiteX4" fmla="*/ 380425 w 415009"/>
                <a:gd name="connsiteY4" fmla="*/ 69168 h 69168"/>
                <a:gd name="connsiteX5" fmla="*/ 415009 w 415009"/>
                <a:gd name="connsiteY5" fmla="*/ 34584 h 69168"/>
                <a:gd name="connsiteX6" fmla="*/ 380425 w 415009"/>
                <a:gd name="connsiteY6" fmla="*/ 0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009" h="69168">
                  <a:moveTo>
                    <a:pt x="380425" y="0"/>
                  </a:move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lnTo>
                    <a:pt x="380425" y="69168"/>
                  </a:lnTo>
                  <a:cubicBezTo>
                    <a:pt x="399526" y="69168"/>
                    <a:pt x="415009" y="53685"/>
                    <a:pt x="415009" y="34584"/>
                  </a:cubicBezTo>
                  <a:cubicBezTo>
                    <a:pt x="415009" y="15483"/>
                    <a:pt x="399526" y="0"/>
                    <a:pt x="380425" y="0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Retângulo 4">
            <a:extLst>
              <a:ext uri="{FF2B5EF4-FFF2-40B4-BE49-F238E27FC236}">
                <a16:creationId xmlns:a16="http://schemas.microsoft.com/office/drawing/2014/main" id="{A2AAB047-EE98-409B-F863-DF92BFF7EE7E}"/>
              </a:ext>
            </a:extLst>
          </p:cNvPr>
          <p:cNvSpPr/>
          <p:nvPr/>
        </p:nvSpPr>
        <p:spPr>
          <a:xfrm>
            <a:off x="3861294" y="3463925"/>
            <a:ext cx="6767624" cy="288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Aquisição de Imobilizado 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Mil)</a:t>
            </a:r>
            <a:endParaRPr lang="pt-BR" sz="16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7" name="Chart 3">
            <a:extLst>
              <a:ext uri="{FF2B5EF4-FFF2-40B4-BE49-F238E27FC236}">
                <a16:creationId xmlns:a16="http://schemas.microsoft.com/office/drawing/2014/main" id="{BEE7BE58-46A5-8DF7-3599-660B6300CDE0}"/>
              </a:ext>
            </a:extLst>
          </p:cNvPr>
          <p:cNvGraphicFramePr/>
          <p:nvPr>
            <p:custDataLst>
              <p:tags r:id="rId47"/>
            </p:custDataLst>
          </p:nvPr>
        </p:nvGraphicFramePr>
        <p:xfrm>
          <a:off x="3681413" y="3833813"/>
          <a:ext cx="8258175" cy="113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6"/>
          </a:graphicData>
        </a:graphic>
      </p:graphicFrame>
      <p:sp>
        <p:nvSpPr>
          <p:cNvPr id="85" name="Retângulo 84">
            <a:extLst>
              <a:ext uri="{FF2B5EF4-FFF2-40B4-BE49-F238E27FC236}">
                <a16:creationId xmlns:a16="http://schemas.microsoft.com/office/drawing/2014/main" id="{E126B605-1425-C02F-691C-95951B97A652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3700463" y="4860925"/>
            <a:ext cx="1841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B7F974E2-CC9E-4707-8A69-1D92DBA1639D}" type="datetime'''''''''''''''''''''J''''''''''''''an'''''''''''''">
              <a:rPr lang="pt-BR" altLang="en-US" sz="1000" b="1" smtClean="0">
                <a:solidFill>
                  <a:srgbClr val="3D3D3D"/>
                </a:solidFill>
              </a:rPr>
              <a:pPr/>
              <a:t>Jan</a:t>
            </a:fld>
            <a:endParaRPr lang="pt-BR" sz="1000" b="1" dirty="0">
              <a:solidFill>
                <a:srgbClr val="3D3D3D"/>
              </a:solidFill>
            </a:endParaRP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5439DFC9-7DB0-136F-CC0C-3946A89ECC05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4425950" y="4860925"/>
            <a:ext cx="19526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153F5D7-2751-40EC-A54E-8761372A7293}" type="datetime'''''''''''''''''''F''''''''''e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Fev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132DEB3-E3AE-DDDA-5122-F9714788BACE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5138738" y="4860925"/>
            <a:ext cx="2301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D323F143-A8DF-4F43-A134-0C68BBF784A5}" type="datetime'''''''M''a''''''''''r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Mar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97944543-D02C-36C9-76FF-350D1AA9ABA3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5884863" y="4860925"/>
            <a:ext cx="20161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E94D99DD-A0A1-4678-99B6-F0C626B277A2}" type="datetime'''''A''''''''''''''b''''''r'''''''">
              <a:rPr lang="pt-BR" altLang="en-US" sz="1000" b="1" smtClean="0">
                <a:solidFill>
                  <a:srgbClr val="3D3D3D"/>
                </a:solidFill>
              </a:rPr>
              <a:pPr/>
              <a:t>Abr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4CA611F6-DF8C-2B97-7C65-76CB6FC222A0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660717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7EF420FA-7FE4-43CD-A831-E947D9731AE9}" type="datetime'''''''''''''M''''''''''''''''a''''''''''''''i'''''''''''">
              <a:rPr lang="pt-BR" altLang="en-US" sz="1000" b="1" smtClean="0">
                <a:solidFill>
                  <a:srgbClr val="3D3D3D"/>
                </a:solidFill>
              </a:rPr>
              <a:pPr/>
              <a:t>Mai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379F5B51-389F-4828-0789-FB0FFAF83674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7350125" y="4860925"/>
            <a:ext cx="19050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2F551019-462D-46A3-9A7F-FC013DD9CAB6}" type="datetime'''''''''J''''''''''''''u''''''''''''''''''n'''''">
              <a:rPr lang="pt-BR" altLang="en-US" sz="1000" b="1" smtClean="0">
                <a:solidFill>
                  <a:srgbClr val="3D3D3D"/>
                </a:solidFill>
              </a:rPr>
              <a:pPr/>
              <a:t>Jun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EB7CD46A-B9B7-A4C7-2525-B3DC85A320AA}"/>
              </a:ext>
            </a:extLst>
          </p:cNvPr>
          <p:cNvSpPr/>
          <p:nvPr>
            <p:custDataLst>
              <p:tags r:id="rId54"/>
            </p:custDataLst>
          </p:nvPr>
        </p:nvSpPr>
        <p:spPr bwMode="auto">
          <a:xfrm>
            <a:off x="8099425" y="4860925"/>
            <a:ext cx="1539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FD4B5D9F-6782-4FCC-90F4-7710109D5235}" type="datetime'''''''''J''''ul''''''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Jul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10394FC-D407-FFB1-706E-8CC68FFA6AC9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879792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6B0E063-002E-4033-8F72-F0448420C82C}" type="datetime'A''''''''''''''''''''''''''g''''''''''''''''''''''''o'''''">
              <a:rPr lang="pt-BR" altLang="en-US" sz="1000" b="1" smtClean="0">
                <a:solidFill>
                  <a:srgbClr val="3D3D3D"/>
                </a:solidFill>
              </a:rPr>
              <a:pPr/>
              <a:t>Ago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419A771A-F6FF-E5CE-A3D6-28B90D065809}"/>
              </a:ext>
            </a:extLst>
          </p:cNvPr>
          <p:cNvSpPr/>
          <p:nvPr>
            <p:custDataLst>
              <p:tags r:id="rId56"/>
            </p:custDataLst>
          </p:nvPr>
        </p:nvSpPr>
        <p:spPr bwMode="auto">
          <a:xfrm>
            <a:off x="9545638" y="4860925"/>
            <a:ext cx="1809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6515744C-A291-4B6F-889D-DACEE7572CCD}" type="datetime'''''''''''''''''S''''''''e''''''''t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Set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5F79C032-847B-FDD3-D58D-2B1A70F69284}"/>
              </a:ext>
            </a:extLst>
          </p:cNvPr>
          <p:cNvSpPr/>
          <p:nvPr>
            <p:custDataLst>
              <p:tags r:id="rId57"/>
            </p:custDataLst>
          </p:nvPr>
        </p:nvSpPr>
        <p:spPr bwMode="auto">
          <a:xfrm>
            <a:off x="10263188" y="4860925"/>
            <a:ext cx="21113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3889CCD3-09C4-4CD7-A257-FBFA65E4D4F8}" type="datetime'''''''''''''''''''''''''''''''''''''''''''O''''''''''''u''t'">
              <a:rPr lang="pt-BR" altLang="en-US" sz="1000" b="1" smtClean="0">
                <a:solidFill>
                  <a:srgbClr val="3D3D3D"/>
                </a:solidFill>
              </a:rPr>
              <a:pPr/>
              <a:t>Out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2885C715-7FD6-EB22-95EC-8E666D47C998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10985500" y="4860925"/>
            <a:ext cx="22542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01B4A7C2-90B0-4CBA-826B-4E801EF4D3B9}" type="datetime'''''''''''N''''''o''''''''''''''''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Nov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A3CD34A7-993B-899D-DB9B-ACBD7EC507FC}"/>
              </a:ext>
            </a:extLst>
          </p:cNvPr>
          <p:cNvSpPr/>
          <p:nvPr>
            <p:custDataLst>
              <p:tags r:id="rId59"/>
            </p:custDataLst>
          </p:nvPr>
        </p:nvSpPr>
        <p:spPr bwMode="auto">
          <a:xfrm>
            <a:off x="11725275" y="4860925"/>
            <a:ext cx="2063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90EE370E-0867-4BFC-8116-6D5A9D52F545}" type="datetime'''''''''''''''''''D''''''''''e''''''''''''''''''''''''''z'">
              <a:rPr lang="pt-BR" altLang="en-US" sz="1000" b="1" smtClean="0">
                <a:solidFill>
                  <a:srgbClr val="3D3D3D"/>
                </a:solidFill>
              </a:rPr>
              <a:pPr/>
              <a:t>Dez</a:t>
            </a:fld>
            <a:endParaRPr lang="pt-BR" sz="1000" b="1">
              <a:solidFill>
                <a:srgbClr val="3D3D3D"/>
              </a:solidFill>
            </a:endParaRPr>
          </a:p>
        </p:txBody>
      </p: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23447ED0-5B38-126D-B5B9-31412829991F}"/>
              </a:ext>
            </a:extLst>
          </p:cNvPr>
          <p:cNvCxnSpPr/>
          <p:nvPr>
            <p:custDataLst>
              <p:tags r:id="rId60"/>
            </p:custDataLst>
          </p:nvPr>
        </p:nvCxnSpPr>
        <p:spPr bwMode="gray">
          <a:xfrm>
            <a:off x="7488238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ector reto 98">
            <a:extLst>
              <a:ext uri="{FF2B5EF4-FFF2-40B4-BE49-F238E27FC236}">
                <a16:creationId xmlns:a16="http://schemas.microsoft.com/office/drawing/2014/main" id="{1DB74B0B-1E20-9948-8BB6-7D3567F1B78C}"/>
              </a:ext>
            </a:extLst>
          </p:cNvPr>
          <p:cNvCxnSpPr/>
          <p:nvPr>
            <p:custDataLst>
              <p:tags r:id="rId61"/>
            </p:custDataLst>
          </p:nvPr>
        </p:nvCxnSpPr>
        <p:spPr bwMode="gray">
          <a:xfrm flipH="1">
            <a:off x="7281863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BFC382DE-A3F1-08A8-7B12-975057689D54}"/>
              </a:ext>
            </a:extLst>
          </p:cNvPr>
          <p:cNvCxnSpPr/>
          <p:nvPr>
            <p:custDataLst>
              <p:tags r:id="rId62"/>
            </p:custDataLst>
          </p:nvPr>
        </p:nvCxnSpPr>
        <p:spPr bwMode="gray">
          <a:xfrm>
            <a:off x="7981950" y="3576638"/>
            <a:ext cx="263525" cy="0"/>
          </a:xfrm>
          <a:prstGeom prst="line">
            <a:avLst/>
          </a:prstGeom>
          <a:ln w="19050" cap="rnd" cmpd="sng" algn="ctr">
            <a:solidFill>
              <a:schemeClr val="hlink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Elipse 100">
            <a:extLst>
              <a:ext uri="{FF2B5EF4-FFF2-40B4-BE49-F238E27FC236}">
                <a16:creationId xmlns:a16="http://schemas.microsoft.com/office/drawing/2014/main" id="{2BC5D4FE-4427-FCAB-73A3-D0A192B00FA6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7386638" y="3544888"/>
            <a:ext cx="63500" cy="63500"/>
          </a:xfrm>
          <a:prstGeom prst="ellipse">
            <a:avLst/>
          </a:prstGeom>
          <a:solidFill>
            <a:srgbClr val="969696"/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Triângulo isósceles 101">
            <a:extLst>
              <a:ext uri="{FF2B5EF4-FFF2-40B4-BE49-F238E27FC236}">
                <a16:creationId xmlns:a16="http://schemas.microsoft.com/office/drawing/2014/main" id="{F7446760-20A1-D451-9D5B-7580019C9586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8081963" y="3544888"/>
            <a:ext cx="63500" cy="63500"/>
          </a:xfrm>
          <a:prstGeom prst="triangle">
            <a:avLst/>
          </a:prstGeom>
          <a:solidFill>
            <a:schemeClr val="hlink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3C62EC98-75D2-5E57-DA15-BF757DB77B68}"/>
              </a:ext>
            </a:extLst>
          </p:cNvPr>
          <p:cNvSpPr/>
          <p:nvPr>
            <p:custDataLst>
              <p:tags r:id="rId65"/>
            </p:custDataLst>
          </p:nvPr>
        </p:nvSpPr>
        <p:spPr bwMode="auto">
          <a:xfrm>
            <a:off x="7610475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72646C1A-0594-45A7-9B05-8E9B155B7481}" type="datetime'''''''''''''20''''''''''''''''''''''2''''''''''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1D07EFFF-EDFE-9FE2-9562-FB4695AF4669}"/>
              </a:ext>
            </a:extLst>
          </p:cNvPr>
          <p:cNvSpPr/>
          <p:nvPr>
            <p:custDataLst>
              <p:tags r:id="rId66"/>
            </p:custDataLst>
          </p:nvPr>
        </p:nvSpPr>
        <p:spPr bwMode="auto">
          <a:xfrm>
            <a:off x="8305800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B8586E0C-F5E8-4935-9311-BA94BC47B16D}" type="datetime'''''''202''5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A413CAE2-D493-CB83-B0BA-1684DCA04027}"/>
              </a:ext>
            </a:extLst>
          </p:cNvPr>
          <p:cNvSpPr txBox="1"/>
          <p:nvPr/>
        </p:nvSpPr>
        <p:spPr>
          <a:xfrm>
            <a:off x="3595342" y="5116355"/>
            <a:ext cx="4543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Intercomunicadores Pedestal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Fev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 leitores biométricos, 2 ventiladores, 2 bombas centrífugas</a:t>
            </a:r>
          </a:p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micro-ondas, 1 ar condicionado, 1 cofre</a:t>
            </a:r>
          </a:p>
        </p:txBody>
      </p:sp>
      <p:graphicFrame>
        <p:nvGraphicFramePr>
          <p:cNvPr id="63" name="Objeto 62">
            <a:extLst>
              <a:ext uri="{FF2B5EF4-FFF2-40B4-BE49-F238E27FC236}">
                <a16:creationId xmlns:a16="http://schemas.microsoft.com/office/drawing/2014/main" id="{E04CE4EC-F590-4E22-A3D4-1971F7A26A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5720" y="1196102"/>
          <a:ext cx="8458030" cy="1891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name="Worksheet" r:id="rId77" imgW="15043113" imgH="3365573" progId="Excel.Sheet.12">
                  <p:link updateAutomatic="1"/>
                </p:oleObj>
              </mc:Choice>
              <mc:Fallback>
                <p:oleObj name="Worksheet" r:id="rId77" imgW="15043113" imgH="3365573" progId="Excel.Sheet.12">
                  <p:link updateAutomatic="1"/>
                  <p:pic>
                    <p:nvPicPr>
                      <p:cNvPr id="63" name="Objeto 62">
                        <a:extLst>
                          <a:ext uri="{FF2B5EF4-FFF2-40B4-BE49-F238E27FC236}">
                            <a16:creationId xmlns:a16="http://schemas.microsoft.com/office/drawing/2014/main" id="{E04CE4EC-F590-4E22-A3D4-1971F7A26A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3575720" y="1196102"/>
                        <a:ext cx="8458030" cy="1891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71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83552" y="1124744"/>
            <a:ext cx="113730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Fluxo do Paciente - Dr. Felipe / Fluxo das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08080"/>
                </a:solidFill>
                <a:latin typeface="Calibri"/>
              </a:rPr>
              <a:t>Ambulâncias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Kelly/ Melhorias e Reforma Emergência – Isac / Dados do Pronto Socorro – Dra. Roseny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6414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83552" y="1124744"/>
            <a:ext cx="113730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Fluxo do Paciente - Dr. Felipe / Fluxo das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08080"/>
                </a:solidFill>
                <a:latin typeface="Calibri"/>
              </a:rPr>
              <a:t>Ambulâncias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Kelly/ Melhorias e Reforma Emergência – Isac / Dados do Pronto Socorro – Dra. Roseny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3696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ECECAB2-85EB-4E3C-97DF-655C11EA2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25" y="188640"/>
            <a:ext cx="1100171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2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 | Manifestações Ouvidoria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DB03A07-673D-4745-B3F7-33541E52E658}"/>
              </a:ext>
            </a:extLst>
          </p:cNvPr>
          <p:cNvGraphicFramePr>
            <a:graphicFrameLocks noGrp="1"/>
          </p:cNvGraphicFramePr>
          <p:nvPr/>
        </p:nvGraphicFramePr>
        <p:xfrm>
          <a:off x="9318498" y="3634552"/>
          <a:ext cx="2772027" cy="1072116"/>
        </p:xfrm>
        <a:graphic>
          <a:graphicData uri="http://schemas.openxmlformats.org/drawingml/2006/table">
            <a:tbl>
              <a:tblPr/>
              <a:tblGrid>
                <a:gridCol w="2772027">
                  <a:extLst>
                    <a:ext uri="{9D8B030D-6E8A-4147-A177-3AD203B41FA5}">
                      <a16:colId xmlns:a16="http://schemas.microsoft.com/office/drawing/2014/main" val="3140470806"/>
                    </a:ext>
                  </a:extLst>
                </a:gridCol>
              </a:tblGrid>
              <a:tr h="26802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Média de Manifestações por 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79577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Média 2023 - 169,5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937609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2024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142,4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77082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2025 - 124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976320"/>
                  </a:ext>
                </a:extLst>
              </a:tr>
            </a:tbl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E370CDC-CBE2-41DA-8AD3-549C2D91388C}"/>
              </a:ext>
            </a:extLst>
          </p:cNvPr>
          <p:cNvGraphicFramePr>
            <a:graphicFrameLocks/>
          </p:cNvGraphicFramePr>
          <p:nvPr/>
        </p:nvGraphicFramePr>
        <p:xfrm>
          <a:off x="111529" y="611847"/>
          <a:ext cx="11022264" cy="3360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5AC79570-D923-4EBE-AEE3-26688F33CA1C}"/>
              </a:ext>
            </a:extLst>
          </p:cNvPr>
          <p:cNvGraphicFramePr>
            <a:graphicFrameLocks/>
          </p:cNvGraphicFramePr>
          <p:nvPr/>
        </p:nvGraphicFramePr>
        <p:xfrm>
          <a:off x="116574" y="3465896"/>
          <a:ext cx="9769925" cy="278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08387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Março 2025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526347C-C17F-4BB6-8EC5-1E6A5C19CE36}"/>
              </a:ext>
            </a:extLst>
          </p:cNvPr>
          <p:cNvGraphicFramePr>
            <a:graphicFrameLocks/>
          </p:cNvGraphicFramePr>
          <p:nvPr/>
        </p:nvGraphicFramePr>
        <p:xfrm>
          <a:off x="-190490" y="620688"/>
          <a:ext cx="10895002" cy="226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9F675D66-1DA1-4824-8062-08870E74B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80" y="2860707"/>
            <a:ext cx="5295015" cy="1136585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E50D086C-5CA2-4B07-9519-06CD690D864A}"/>
              </a:ext>
            </a:extLst>
          </p:cNvPr>
          <p:cNvGraphicFramePr>
            <a:graphicFrameLocks/>
          </p:cNvGraphicFramePr>
          <p:nvPr/>
        </p:nvGraphicFramePr>
        <p:xfrm>
          <a:off x="-16841" y="3971251"/>
          <a:ext cx="9077366" cy="2519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68005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157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Março 2025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5CAA78C-FFEF-46F9-8C5B-4080C973F7F6}"/>
              </a:ext>
            </a:extLst>
          </p:cNvPr>
          <p:cNvGraphicFramePr>
            <a:graphicFrameLocks/>
          </p:cNvGraphicFramePr>
          <p:nvPr/>
        </p:nvGraphicFramePr>
        <p:xfrm>
          <a:off x="191344" y="671548"/>
          <a:ext cx="4775462" cy="2953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D1D8D2EF-AA9C-428E-86A2-67864FA90F1E}"/>
              </a:ext>
            </a:extLst>
          </p:cNvPr>
          <p:cNvGraphicFramePr>
            <a:graphicFrameLocks/>
          </p:cNvGraphicFramePr>
          <p:nvPr/>
        </p:nvGraphicFramePr>
        <p:xfrm>
          <a:off x="5196069" y="671549"/>
          <a:ext cx="6804587" cy="2953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DCA9CB13-D1BF-44A7-9473-F4AFFB34B32F}"/>
              </a:ext>
            </a:extLst>
          </p:cNvPr>
          <p:cNvGraphicFramePr>
            <a:graphicFrameLocks/>
          </p:cNvGraphicFramePr>
          <p:nvPr/>
        </p:nvGraphicFramePr>
        <p:xfrm>
          <a:off x="140677" y="3740040"/>
          <a:ext cx="11514279" cy="2430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8615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986" y="71183"/>
            <a:ext cx="7185219" cy="479441"/>
          </a:xfrm>
          <a:prstGeom prst="rect">
            <a:avLst/>
          </a:prstGeom>
        </p:spPr>
        <p:txBody>
          <a:bodyPr vert="horz" wrap="square" lIns="0" tIns="63641" rIns="0" bIns="0" rtlCol="0">
            <a:spAutoFit/>
          </a:bodyPr>
          <a:lstStyle/>
          <a:p>
            <a:pPr marL="532929">
              <a:spcBef>
                <a:spcPts val="61"/>
              </a:spcBef>
            </a:pPr>
            <a:r>
              <a:rPr spc="-203" dirty="0"/>
              <a:t>Evolutivo</a:t>
            </a:r>
            <a:r>
              <a:rPr spc="-273" dirty="0"/>
              <a:t> </a:t>
            </a:r>
            <a:r>
              <a:rPr spc="-164" dirty="0"/>
              <a:t>NPS</a:t>
            </a:r>
            <a:r>
              <a:rPr spc="-255" dirty="0"/>
              <a:t> </a:t>
            </a:r>
            <a:r>
              <a:rPr spc="-236" dirty="0"/>
              <a:t>Internação</a:t>
            </a:r>
            <a:r>
              <a:rPr spc="-263" dirty="0"/>
              <a:t> </a:t>
            </a:r>
            <a:r>
              <a:rPr spc="-400" dirty="0"/>
              <a:t>2025: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45796" y="2029063"/>
            <a:ext cx="10843418" cy="1794016"/>
            <a:chOff x="1064260" y="3346075"/>
            <a:chExt cx="17881600" cy="2958465"/>
          </a:xfrm>
        </p:grpSpPr>
        <p:sp>
          <p:nvSpPr>
            <p:cNvPr id="4" name="object 4"/>
            <p:cNvSpPr/>
            <p:nvPr/>
          </p:nvSpPr>
          <p:spPr>
            <a:xfrm>
              <a:off x="1395971" y="3346087"/>
              <a:ext cx="3807460" cy="2953385"/>
            </a:xfrm>
            <a:custGeom>
              <a:avLst/>
              <a:gdLst/>
              <a:ahLst/>
              <a:cxnLst/>
              <a:rect l="l" t="t" r="r" b="b"/>
              <a:pathLst>
                <a:path w="3807460" h="2953385">
                  <a:moveTo>
                    <a:pt x="826782" y="0"/>
                  </a:moveTo>
                  <a:lnTo>
                    <a:pt x="0" y="0"/>
                  </a:lnTo>
                  <a:lnTo>
                    <a:pt x="0" y="2952788"/>
                  </a:lnTo>
                  <a:lnTo>
                    <a:pt x="826782" y="2952788"/>
                  </a:lnTo>
                  <a:lnTo>
                    <a:pt x="826782" y="0"/>
                  </a:lnTo>
                  <a:close/>
                </a:path>
                <a:path w="3807460" h="2953385">
                  <a:moveTo>
                    <a:pt x="2317000" y="760183"/>
                  </a:moveTo>
                  <a:lnTo>
                    <a:pt x="1488960" y="760183"/>
                  </a:lnTo>
                  <a:lnTo>
                    <a:pt x="1488960" y="2952788"/>
                  </a:lnTo>
                  <a:lnTo>
                    <a:pt x="2317000" y="2952788"/>
                  </a:lnTo>
                  <a:lnTo>
                    <a:pt x="2317000" y="760183"/>
                  </a:lnTo>
                  <a:close/>
                </a:path>
                <a:path w="3807460" h="2953385">
                  <a:moveTo>
                    <a:pt x="3807218" y="408355"/>
                  </a:moveTo>
                  <a:lnTo>
                    <a:pt x="2979178" y="408355"/>
                  </a:lnTo>
                  <a:lnTo>
                    <a:pt x="2979178" y="2952788"/>
                  </a:lnTo>
                  <a:lnTo>
                    <a:pt x="3807218" y="2952788"/>
                  </a:lnTo>
                  <a:lnTo>
                    <a:pt x="3807218" y="408355"/>
                  </a:lnTo>
                  <a:close/>
                </a:path>
              </a:pathLst>
            </a:custGeom>
            <a:solidFill>
              <a:srgbClr val="006A6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4260" y="6298865"/>
              <a:ext cx="17881600" cy="0"/>
            </a:xfrm>
            <a:custGeom>
              <a:avLst/>
              <a:gdLst/>
              <a:ahLst/>
              <a:cxnLst/>
              <a:rect l="l" t="t" r="r" b="b"/>
              <a:pathLst>
                <a:path w="17881600">
                  <a:moveTo>
                    <a:pt x="0" y="0"/>
                  </a:moveTo>
                  <a:lnTo>
                    <a:pt x="1788134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1440" y="1701344"/>
            <a:ext cx="52984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92">
              <a:spcBef>
                <a:spcPts val="58"/>
              </a:spcBef>
            </a:pPr>
            <a:r>
              <a:rPr sz="2001" kern="0" spc="-121" dirty="0">
                <a:solidFill>
                  <a:sysClr val="windowText" lastClr="000000"/>
                </a:solidFill>
                <a:latin typeface="Verdana"/>
                <a:cs typeface="Verdana"/>
              </a:rPr>
              <a:t>73,0</a:t>
            </a:r>
            <a:endParaRPr sz="200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5520" y="2121494"/>
            <a:ext cx="523688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92">
              <a:spcBef>
                <a:spcPts val="58"/>
              </a:spcBef>
            </a:pPr>
            <a:r>
              <a:rPr sz="2001" kern="0" spc="-133" dirty="0">
                <a:solidFill>
                  <a:sysClr val="windowText" lastClr="000000"/>
                </a:solidFill>
                <a:latin typeface="Verdana"/>
                <a:cs typeface="Verdana"/>
              </a:rPr>
              <a:t>54,3</a:t>
            </a:r>
            <a:endParaRPr sz="200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62460" y="1889101"/>
            <a:ext cx="52253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92">
              <a:spcBef>
                <a:spcPts val="58"/>
              </a:spcBef>
            </a:pPr>
            <a:r>
              <a:rPr sz="2001" kern="0" spc="-136" dirty="0">
                <a:solidFill>
                  <a:sysClr val="windowText" lastClr="000000"/>
                </a:solidFill>
                <a:latin typeface="Verdana"/>
                <a:cs typeface="Verdana"/>
              </a:rPr>
              <a:t>62,9</a:t>
            </a:r>
            <a:endParaRPr sz="200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925861" y="3839821"/>
          <a:ext cx="10457196" cy="10394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4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33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36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88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98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7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530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19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5006">
                <a:tc>
                  <a:txBody>
                    <a:bodyPr/>
                    <a:lstStyle/>
                    <a:p>
                      <a:pPr marL="40005">
                        <a:lnSpc>
                          <a:spcPts val="3929"/>
                        </a:lnSpc>
                      </a:pPr>
                      <a:r>
                        <a:rPr sz="2000" spc="45" dirty="0">
                          <a:solidFill>
                            <a:srgbClr val="1B170F"/>
                          </a:solidFill>
                          <a:latin typeface="Verdana"/>
                          <a:cs typeface="Verdana"/>
                        </a:rPr>
                        <a:t>Jan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ts val="3775"/>
                        </a:lnSpc>
                      </a:pPr>
                      <a:r>
                        <a:rPr sz="2000" spc="-2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Fev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3240">
                        <a:lnSpc>
                          <a:spcPts val="3850"/>
                        </a:lnSpc>
                      </a:pPr>
                      <a:r>
                        <a:rPr sz="2000" spc="35" dirty="0">
                          <a:latin typeface="Verdana"/>
                          <a:cs typeface="Verdana"/>
                        </a:rPr>
                        <a:t>Mar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1320">
                        <a:lnSpc>
                          <a:spcPts val="3850"/>
                        </a:lnSpc>
                      </a:pPr>
                      <a:r>
                        <a:rPr sz="2000" spc="30" dirty="0">
                          <a:solidFill>
                            <a:srgbClr val="D9D9D9"/>
                          </a:solidFill>
                          <a:latin typeface="Verdana"/>
                          <a:cs typeface="Verdana"/>
                        </a:rPr>
                        <a:t>Abr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60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2000" spc="65" dirty="0">
                          <a:solidFill>
                            <a:srgbClr val="D9D9D9"/>
                          </a:solidFill>
                          <a:latin typeface="Verdana"/>
                          <a:cs typeface="Verdana"/>
                        </a:rPr>
                        <a:t>Mai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0012" marB="0"/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ts val="3920"/>
                        </a:lnSpc>
                      </a:pPr>
                      <a:r>
                        <a:rPr sz="2000" spc="105" dirty="0">
                          <a:solidFill>
                            <a:srgbClr val="D9D9D9"/>
                          </a:solidFill>
                          <a:latin typeface="Verdana"/>
                          <a:cs typeface="Verdana"/>
                        </a:rPr>
                        <a:t>Jun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862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000" spc="45" dirty="0">
                          <a:solidFill>
                            <a:srgbClr val="D9D9D9"/>
                          </a:solidFill>
                          <a:latin typeface="Verdana"/>
                          <a:cs typeface="Verdana"/>
                        </a:rPr>
                        <a:t>Jul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54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ts val="3860"/>
                        </a:lnSpc>
                      </a:pPr>
                      <a:r>
                        <a:rPr sz="2000" spc="100" dirty="0">
                          <a:solidFill>
                            <a:srgbClr val="D9D9D9"/>
                          </a:solidFill>
                          <a:latin typeface="Verdana"/>
                          <a:cs typeface="Verdana"/>
                        </a:rPr>
                        <a:t>Ago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2000" spc="-25" dirty="0">
                          <a:solidFill>
                            <a:srgbClr val="D9D9D9"/>
                          </a:solidFill>
                          <a:latin typeface="Verdana"/>
                          <a:cs typeface="Verdana"/>
                        </a:rPr>
                        <a:t>Set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0012" marB="0"/>
                </a:tc>
                <a:tc>
                  <a:txBody>
                    <a:bodyPr/>
                    <a:lstStyle/>
                    <a:p>
                      <a:pPr marL="370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2000" spc="70" dirty="0">
                          <a:solidFill>
                            <a:srgbClr val="D9D9D9"/>
                          </a:solidFill>
                          <a:latin typeface="Verdana"/>
                          <a:cs typeface="Verdana"/>
                        </a:rPr>
                        <a:t>Out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0012" marB="0"/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000" spc="-20" dirty="0">
                          <a:solidFill>
                            <a:srgbClr val="D9D9D9"/>
                          </a:solidFill>
                          <a:latin typeface="Verdana"/>
                          <a:cs typeface="Verdana"/>
                        </a:rPr>
                        <a:t>Nov</a:t>
                      </a:r>
                      <a:r>
                        <a:rPr sz="2000" spc="-20" dirty="0">
                          <a:solidFill>
                            <a:srgbClr val="CCCCCC"/>
                          </a:solidFill>
                          <a:latin typeface="Verdana"/>
                          <a:cs typeface="Verdana"/>
                        </a:rPr>
                        <a:t>.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540" marB="0"/>
                </a:tc>
                <a:tc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000" spc="-25" dirty="0">
                          <a:solidFill>
                            <a:srgbClr val="D9D9D9"/>
                          </a:solidFill>
                          <a:latin typeface="Verdana"/>
                          <a:cs typeface="Verdana"/>
                        </a:rPr>
                        <a:t>Dez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577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9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000" b="1" spc="-585" dirty="0">
                          <a:solidFill>
                            <a:srgbClr val="5E5E5E"/>
                          </a:solidFill>
                          <a:latin typeface="Verdana"/>
                          <a:cs typeface="Verdana"/>
                        </a:rPr>
                        <a:t>148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6931" marB="0"/>
                </a:tc>
                <a:tc>
                  <a:txBody>
                    <a:bodyPr/>
                    <a:lstStyle/>
                    <a:p>
                      <a:pPr marR="98425" algn="ctr">
                        <a:lnSpc>
                          <a:spcPts val="3945"/>
                        </a:lnSpc>
                      </a:pPr>
                      <a:r>
                        <a:rPr sz="2000" b="1" spc="-735" dirty="0">
                          <a:solidFill>
                            <a:srgbClr val="5E5E5E"/>
                          </a:solidFill>
                          <a:latin typeface="Verdana"/>
                          <a:cs typeface="Verdana"/>
                        </a:rPr>
                        <a:t>175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16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000" b="1" spc="-360" dirty="0">
                          <a:solidFill>
                            <a:srgbClr val="5E5E5E"/>
                          </a:solidFill>
                          <a:latin typeface="Verdana"/>
                          <a:cs typeface="Verdana"/>
                        </a:rPr>
                        <a:t>248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693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70804" y="4240278"/>
            <a:ext cx="2021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defTabSz="554492">
              <a:spcBef>
                <a:spcPts val="76"/>
              </a:spcBef>
            </a:pPr>
            <a:r>
              <a:rPr sz="1182" b="1" kern="0" spc="-103" dirty="0">
                <a:solidFill>
                  <a:srgbClr val="5E5E5E"/>
                </a:solidFill>
                <a:latin typeface="Verdana"/>
                <a:cs typeface="Verdana"/>
              </a:rPr>
              <a:t>N°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47517" y="1251878"/>
            <a:ext cx="141319" cy="150175"/>
          </a:xfrm>
          <a:custGeom>
            <a:avLst/>
            <a:gdLst/>
            <a:ahLst/>
            <a:cxnLst/>
            <a:rect l="l" t="t" r="r" b="b"/>
            <a:pathLst>
              <a:path w="233045" h="247650">
                <a:moveTo>
                  <a:pt x="232453" y="0"/>
                </a:moveTo>
                <a:lnTo>
                  <a:pt x="0" y="0"/>
                </a:lnTo>
                <a:lnTo>
                  <a:pt x="0" y="247531"/>
                </a:lnTo>
                <a:lnTo>
                  <a:pt x="232453" y="247531"/>
                </a:lnTo>
                <a:lnTo>
                  <a:pt x="232453" y="0"/>
                </a:lnTo>
                <a:close/>
              </a:path>
            </a:pathLst>
          </a:custGeom>
          <a:solidFill>
            <a:srgbClr val="006A6B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0373" y="1222080"/>
            <a:ext cx="3393959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001" b="1" kern="0" spc="-73" dirty="0">
                <a:solidFill>
                  <a:srgbClr val="A6A6A6"/>
                </a:solidFill>
                <a:latin typeface="Verdana"/>
                <a:cs typeface="Verdana"/>
              </a:rPr>
              <a:t>MATERNIDADE</a:t>
            </a:r>
            <a:r>
              <a:rPr sz="1001" b="1" kern="0" spc="-91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kern="0" spc="-293" dirty="0">
                <a:solidFill>
                  <a:srgbClr val="A6A6A6"/>
                </a:solidFill>
                <a:latin typeface="Verdana"/>
                <a:cs typeface="Verdana"/>
              </a:rPr>
              <a:t>+</a:t>
            </a:r>
            <a:r>
              <a:rPr sz="1001" b="1" kern="0" spc="-7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kern="0" spc="-82" dirty="0">
                <a:solidFill>
                  <a:srgbClr val="A6A6A6"/>
                </a:solidFill>
                <a:latin typeface="Verdana"/>
                <a:cs typeface="Verdana"/>
              </a:rPr>
              <a:t>INTERNAÇÃO</a:t>
            </a:r>
            <a:r>
              <a:rPr sz="1001" b="1" kern="0" spc="-97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kern="0" spc="-58" dirty="0">
                <a:solidFill>
                  <a:srgbClr val="A6A6A6"/>
                </a:solidFill>
                <a:latin typeface="Verdana"/>
                <a:cs typeface="Verdana"/>
              </a:rPr>
              <a:t>ADULTO</a:t>
            </a:r>
            <a:r>
              <a:rPr sz="1001" b="1" kern="0" spc="-10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kern="0" spc="-293" dirty="0">
                <a:solidFill>
                  <a:srgbClr val="A6A6A6"/>
                </a:solidFill>
                <a:latin typeface="Verdana"/>
                <a:cs typeface="Verdana"/>
              </a:rPr>
              <a:t>+</a:t>
            </a:r>
            <a:r>
              <a:rPr sz="1001" b="1" kern="0" spc="-6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kern="0" spc="-76" dirty="0">
                <a:solidFill>
                  <a:srgbClr val="A6A6A6"/>
                </a:solidFill>
                <a:latin typeface="Verdana"/>
                <a:cs typeface="Verdana"/>
              </a:rPr>
              <a:t>PEDIATRIA</a:t>
            </a:r>
            <a:endParaRPr sz="1001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7798" y="900704"/>
            <a:ext cx="47748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defTabSz="554492">
              <a:spcBef>
                <a:spcPts val="79"/>
              </a:spcBef>
            </a:pPr>
            <a:r>
              <a:rPr sz="1182" kern="0" spc="-212" dirty="0">
                <a:solidFill>
                  <a:srgbClr val="5E5E5E"/>
                </a:solidFill>
                <a:latin typeface="Verdana"/>
                <a:cs typeface="Verdana"/>
              </a:rPr>
              <a:t>.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52862" y="831646"/>
            <a:ext cx="1290351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kern="0" spc="-143" dirty="0">
                <a:solidFill>
                  <a:srgbClr val="1B170F"/>
                </a:solidFill>
                <a:latin typeface="Verdana"/>
                <a:cs typeface="Verdana"/>
              </a:rPr>
              <a:t>YTD</a:t>
            </a:r>
            <a:r>
              <a:rPr sz="1789" b="1" kern="0" spc="-170" dirty="0">
                <a:solidFill>
                  <a:srgbClr val="1B170F"/>
                </a:solidFill>
                <a:latin typeface="Verdana"/>
                <a:cs typeface="Verdana"/>
              </a:rPr>
              <a:t> </a:t>
            </a:r>
            <a:r>
              <a:rPr sz="1789" b="1" kern="0" spc="-176" dirty="0">
                <a:solidFill>
                  <a:srgbClr val="1B170F"/>
                </a:solidFill>
                <a:latin typeface="Verdana"/>
                <a:cs typeface="Verdana"/>
              </a:rPr>
              <a:t>62,9pp</a:t>
            </a:r>
            <a:endParaRPr sz="1789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3465" y="686305"/>
            <a:ext cx="4012757" cy="37353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6044" indent="-228343" defTabSz="554492">
              <a:spcBef>
                <a:spcPts val="76"/>
              </a:spcBef>
              <a:buFontTx/>
              <a:buAutoNum type="arabicPeriod"/>
              <a:tabLst>
                <a:tab pos="236044" algn="l"/>
              </a:tabLst>
            </a:pPr>
            <a:r>
              <a:rPr sz="1182" b="1" kern="0" spc="-61" dirty="0">
                <a:solidFill>
                  <a:srgbClr val="5E5E5E"/>
                </a:solidFill>
                <a:latin typeface="Verdana"/>
                <a:cs typeface="Verdana"/>
              </a:rPr>
              <a:t>Aumento</a:t>
            </a:r>
            <a:r>
              <a:rPr sz="1182" b="1" kern="0" spc="-10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49" dirty="0">
                <a:solidFill>
                  <a:srgbClr val="5E5E5E"/>
                </a:solidFill>
                <a:latin typeface="Verdana"/>
                <a:cs typeface="Verdana"/>
              </a:rPr>
              <a:t>do</a:t>
            </a:r>
            <a:r>
              <a:rPr sz="1182" kern="0" spc="-11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kern="0" spc="-103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42" dirty="0">
                <a:solidFill>
                  <a:srgbClr val="5E5E5E"/>
                </a:solidFill>
                <a:latin typeface="Verdana"/>
                <a:cs typeface="Verdana"/>
              </a:rPr>
              <a:t>no</a:t>
            </a:r>
            <a:r>
              <a:rPr sz="1182" kern="0" spc="-9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30" dirty="0">
                <a:solidFill>
                  <a:srgbClr val="5E5E5E"/>
                </a:solidFill>
                <a:latin typeface="Verdana"/>
                <a:cs typeface="Verdana"/>
              </a:rPr>
              <a:t>mês</a:t>
            </a:r>
            <a:r>
              <a:rPr sz="1182" kern="0" spc="-9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kern="0" spc="-100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42" dirty="0">
                <a:solidFill>
                  <a:srgbClr val="5E5E5E"/>
                </a:solidFill>
                <a:latin typeface="Verdana"/>
                <a:cs typeface="Verdana"/>
              </a:rPr>
              <a:t>Março</a:t>
            </a:r>
            <a:r>
              <a:rPr sz="1182" kern="0" spc="-100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kern="0" spc="-9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b="1" kern="0" spc="-130" dirty="0">
                <a:solidFill>
                  <a:srgbClr val="5E5E5E"/>
                </a:solidFill>
                <a:latin typeface="Verdana"/>
                <a:cs typeface="Verdana"/>
              </a:rPr>
              <a:t>8,6</a:t>
            </a:r>
            <a:r>
              <a:rPr sz="1182" b="1" kern="0" spc="-11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b="1" kern="0" spc="-58" dirty="0">
                <a:solidFill>
                  <a:srgbClr val="5E5E5E"/>
                </a:solidFill>
                <a:latin typeface="Verdana"/>
                <a:cs typeface="Verdana"/>
              </a:rPr>
              <a:t>pontos</a:t>
            </a:r>
            <a:r>
              <a:rPr sz="1182" kern="0" spc="-58" dirty="0">
                <a:solidFill>
                  <a:srgbClr val="5E5E5E"/>
                </a:solidFill>
                <a:latin typeface="Verdana"/>
                <a:cs typeface="Verdana"/>
              </a:rPr>
              <a:t>.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236044" indent="-228343" defTabSz="554492">
              <a:spcBef>
                <a:spcPts val="21"/>
              </a:spcBef>
              <a:buFontTx/>
              <a:buAutoNum type="arabicPeriod"/>
              <a:tabLst>
                <a:tab pos="236044" algn="l"/>
              </a:tabLst>
            </a:pPr>
            <a:r>
              <a:rPr sz="1182" kern="0" spc="49" dirty="0">
                <a:solidFill>
                  <a:srgbClr val="5E5E5E"/>
                </a:solidFill>
                <a:latin typeface="Verdana"/>
                <a:cs typeface="Verdana"/>
              </a:rPr>
              <a:t>Aumento</a:t>
            </a:r>
            <a:r>
              <a:rPr sz="1182" kern="0" spc="-5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30" dirty="0">
                <a:solidFill>
                  <a:srgbClr val="5E5E5E"/>
                </a:solidFill>
                <a:latin typeface="Verdana"/>
                <a:cs typeface="Verdana"/>
              </a:rPr>
              <a:t>da</a:t>
            </a:r>
            <a:r>
              <a:rPr sz="1182" kern="0" spc="-6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dirty="0">
                <a:solidFill>
                  <a:srgbClr val="5E5E5E"/>
                </a:solidFill>
                <a:latin typeface="Verdana"/>
                <a:cs typeface="Verdana"/>
              </a:rPr>
              <a:t>volumetria</a:t>
            </a:r>
            <a:r>
              <a:rPr sz="1182" kern="0" spc="-5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kern="0" spc="-6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kern="0" spc="-6" dirty="0">
                <a:solidFill>
                  <a:srgbClr val="5E5E5E"/>
                </a:solidFill>
                <a:latin typeface="Verdana"/>
                <a:cs typeface="Verdana"/>
              </a:rPr>
              <a:t>respondentes</a:t>
            </a:r>
            <a:endParaRPr sz="1182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21" name="object 21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104516" y="5488555"/>
          <a:ext cx="11459136" cy="1104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73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33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11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6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898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937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53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23454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Promotor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24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81,1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68,0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74,2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810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Neutro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93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18,3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126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354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123882" y="5047769"/>
          <a:ext cx="11458751" cy="457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29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03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41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4571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3057">
                <a:tc>
                  <a:txBody>
                    <a:bodyPr/>
                    <a:lstStyle/>
                    <a:p>
                      <a:pPr marL="234950" marR="113030" indent="-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</a:t>
                      </a:r>
                      <a:r>
                        <a:rPr sz="1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</a:t>
                      </a:r>
                      <a:r>
                        <a:rPr sz="10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5,7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" name="Imagem 24">
            <a:extLst>
              <a:ext uri="{FF2B5EF4-FFF2-40B4-BE49-F238E27FC236}">
                <a16:creationId xmlns:a16="http://schemas.microsoft.com/office/drawing/2014/main" id="{3C039EA4-E3CB-484C-A0F0-3AF0E55F1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-69631"/>
            <a:ext cx="6653916" cy="1165461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pc="-203" dirty="0"/>
              <a:t>Evolutivo</a:t>
            </a:r>
            <a:r>
              <a:rPr spc="-276" dirty="0"/>
              <a:t> </a:t>
            </a:r>
            <a:r>
              <a:rPr spc="-164" dirty="0"/>
              <a:t>NPS</a:t>
            </a:r>
            <a:r>
              <a:rPr spc="-255" dirty="0"/>
              <a:t> </a:t>
            </a:r>
            <a:r>
              <a:rPr spc="-236" dirty="0"/>
              <a:t>Internação</a:t>
            </a:r>
            <a:r>
              <a:rPr spc="-267" dirty="0"/>
              <a:t> </a:t>
            </a:r>
            <a:r>
              <a:rPr spc="-291" dirty="0"/>
              <a:t>2024</a:t>
            </a:r>
            <a:r>
              <a:rPr spc="-270" dirty="0"/>
              <a:t> </a:t>
            </a:r>
            <a:r>
              <a:rPr spc="-346" dirty="0"/>
              <a:t>vs.</a:t>
            </a:r>
            <a:r>
              <a:rPr spc="-246" dirty="0"/>
              <a:t> </a:t>
            </a:r>
            <a:r>
              <a:rPr spc="-400" dirty="0"/>
              <a:t>2025:</a:t>
            </a:r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1364972" y="2881579"/>
            <a:ext cx="1814809" cy="552183"/>
            <a:chOff x="2250233" y="4751937"/>
            <a:chExt cx="2992755" cy="910590"/>
          </a:xfrm>
        </p:grpSpPr>
        <p:sp>
          <p:nvSpPr>
            <p:cNvPr id="5" name="object 5"/>
            <p:cNvSpPr/>
            <p:nvPr/>
          </p:nvSpPr>
          <p:spPr>
            <a:xfrm>
              <a:off x="2266108" y="4767812"/>
              <a:ext cx="2881630" cy="667385"/>
            </a:xfrm>
            <a:custGeom>
              <a:avLst/>
              <a:gdLst/>
              <a:ahLst/>
              <a:cxnLst/>
              <a:rect l="l" t="t" r="r" b="b"/>
              <a:pathLst>
                <a:path w="2881629" h="667385">
                  <a:moveTo>
                    <a:pt x="0" y="0"/>
                  </a:moveTo>
                  <a:lnTo>
                    <a:pt x="1441212" y="667204"/>
                  </a:lnTo>
                </a:path>
                <a:path w="2881629" h="667385">
                  <a:moveTo>
                    <a:pt x="1441212" y="667204"/>
                  </a:moveTo>
                  <a:lnTo>
                    <a:pt x="2881168" y="360617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2266108" y="5182459"/>
              <a:ext cx="2881630" cy="464184"/>
            </a:xfrm>
            <a:custGeom>
              <a:avLst/>
              <a:gdLst/>
              <a:ahLst/>
              <a:cxnLst/>
              <a:rect l="l" t="t" r="r" b="b"/>
              <a:pathLst>
                <a:path w="2881629" h="464185">
                  <a:moveTo>
                    <a:pt x="0" y="0"/>
                  </a:moveTo>
                  <a:lnTo>
                    <a:pt x="1441212" y="463650"/>
                  </a:lnTo>
                  <a:lnTo>
                    <a:pt x="2881168" y="388260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5146649" y="5064976"/>
              <a:ext cx="90805" cy="64135"/>
            </a:xfrm>
            <a:custGeom>
              <a:avLst/>
              <a:gdLst/>
              <a:ahLst/>
              <a:cxnLst/>
              <a:rect l="l" t="t" r="r" b="b"/>
              <a:pathLst>
                <a:path w="90804" h="64135">
                  <a:moveTo>
                    <a:pt x="0" y="64081"/>
                  </a:moveTo>
                  <a:lnTo>
                    <a:pt x="90468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73615" y="2737909"/>
            <a:ext cx="286797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b="1" spc="-12" dirty="0">
                <a:latin typeface="Trebuchet MS"/>
                <a:cs typeface="Trebuchet MS"/>
              </a:rPr>
              <a:t>73,7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7053" y="2915253"/>
            <a:ext cx="432426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b="1" spc="-12" dirty="0">
                <a:latin typeface="Trebuchet MS"/>
                <a:cs typeface="Trebuchet MS"/>
              </a:rPr>
              <a:t>62,9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00494" y="3034833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 txBox="1"/>
          <p:nvPr/>
        </p:nvSpPr>
        <p:spPr>
          <a:xfrm>
            <a:off x="1211396" y="3030179"/>
            <a:ext cx="349558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spc="-12" dirty="0">
                <a:solidFill>
                  <a:srgbClr val="A6A6A6"/>
                </a:solidFill>
                <a:latin typeface="Trebuchet MS"/>
                <a:cs typeface="Trebuchet MS"/>
              </a:rPr>
              <a:t>61,4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59022" y="3094264"/>
            <a:ext cx="364271" cy="234119"/>
          </a:xfrm>
          <a:custGeom>
            <a:avLst/>
            <a:gdLst/>
            <a:ahLst/>
            <a:cxnLst/>
            <a:rect l="l" t="t" r="r" b="b"/>
            <a:pathLst>
              <a:path w="600710" h="386079">
                <a:moveTo>
                  <a:pt x="600609" y="0"/>
                </a:moveTo>
                <a:lnTo>
                  <a:pt x="0" y="0"/>
                </a:lnTo>
                <a:lnTo>
                  <a:pt x="0" y="385747"/>
                </a:lnTo>
                <a:lnTo>
                  <a:pt x="600609" y="385747"/>
                </a:lnTo>
                <a:lnTo>
                  <a:pt x="600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object 13"/>
          <p:cNvSpPr txBox="1"/>
          <p:nvPr/>
        </p:nvSpPr>
        <p:spPr>
          <a:xfrm>
            <a:off x="2199006" y="3100151"/>
            <a:ext cx="432426" cy="387464"/>
          </a:xfrm>
          <a:prstGeom prst="rect">
            <a:avLst/>
          </a:prstGeom>
        </p:spPr>
        <p:txBody>
          <a:bodyPr vert="horz" wrap="square" lIns="0" tIns="40817" rIns="0" bIns="0" rtlCol="0">
            <a:spAutoFit/>
          </a:bodyPr>
          <a:lstStyle/>
          <a:p>
            <a:pPr marL="20408">
              <a:spcBef>
                <a:spcPts val="321"/>
              </a:spcBef>
            </a:pPr>
            <a:r>
              <a:rPr sz="1000" b="1" spc="-12" dirty="0">
                <a:latin typeface="Trebuchet MS"/>
                <a:cs typeface="Trebuchet MS"/>
              </a:rPr>
              <a:t>54,2</a:t>
            </a:r>
            <a:endParaRPr sz="1000" dirty="0">
              <a:latin typeface="Trebuchet MS"/>
              <a:cs typeface="Trebuchet MS"/>
            </a:endParaRPr>
          </a:p>
          <a:p>
            <a:pPr marL="7701">
              <a:spcBef>
                <a:spcPts val="263"/>
              </a:spcBef>
            </a:pPr>
            <a:r>
              <a:rPr sz="1000" b="1" spc="-12" dirty="0">
                <a:solidFill>
                  <a:srgbClr val="CACACA"/>
                </a:solidFill>
                <a:latin typeface="Trebuchet MS"/>
                <a:cs typeface="Trebuchet MS"/>
              </a:rPr>
              <a:t>48.4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23070" y="3277132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3034417" y="3272478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50,5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4034" y="3555033"/>
            <a:ext cx="194843" cy="76261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4034" y="2689462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0827" y="2256676"/>
            <a:ext cx="228343" cy="3101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35746" y="4593668"/>
            <a:ext cx="3095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1" dirty="0">
                <a:solidFill>
                  <a:srgbClr val="0D0D0D"/>
                </a:solidFill>
                <a:latin typeface="Verdana"/>
                <a:cs typeface="Verdana"/>
              </a:rPr>
              <a:t>Jul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56536" y="4452437"/>
            <a:ext cx="375823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1" dirty="0">
                <a:solidFill>
                  <a:srgbClr val="1B170F"/>
                </a:solidFill>
                <a:latin typeface="Verdana"/>
                <a:cs typeface="Verdana"/>
              </a:rPr>
              <a:t>Jan</a:t>
            </a:r>
            <a:endParaRPr sz="1607" dirty="0">
              <a:latin typeface="Verdana"/>
              <a:cs typeface="Verdana"/>
            </a:endParaRPr>
          </a:p>
          <a:p>
            <a:pPr marL="66231">
              <a:spcBef>
                <a:spcPts val="737"/>
              </a:spcBef>
            </a:pPr>
            <a:r>
              <a:rPr sz="1182" b="1" spc="-206" dirty="0">
                <a:solidFill>
                  <a:srgbClr val="006A6B"/>
                </a:solidFill>
                <a:latin typeface="Verdana"/>
                <a:cs typeface="Verdana"/>
              </a:rPr>
              <a:t>148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08599" y="4602519"/>
            <a:ext cx="384680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30" dirty="0">
                <a:solidFill>
                  <a:srgbClr val="0D0D0D"/>
                </a:solidFill>
                <a:latin typeface="Verdana"/>
                <a:cs typeface="Verdana"/>
              </a:rPr>
              <a:t>Mai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46617" y="4562898"/>
            <a:ext cx="377363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Fev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99920" y="4584398"/>
            <a:ext cx="4281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36" dirty="0">
                <a:solidFill>
                  <a:srgbClr val="0D0D0D"/>
                </a:solidFill>
                <a:latin typeface="Verdana"/>
                <a:cs typeface="Verdana"/>
              </a:rPr>
              <a:t>Ago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55804" y="4586518"/>
            <a:ext cx="41163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Mar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81886" y="4583916"/>
            <a:ext cx="38082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latin typeface="Verdana"/>
                <a:cs typeface="Verdana"/>
              </a:rPr>
              <a:t>Abr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03441" y="4589439"/>
            <a:ext cx="392766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49" dirty="0">
                <a:solidFill>
                  <a:srgbClr val="0D0D0D"/>
                </a:solidFill>
                <a:latin typeface="Verdana"/>
                <a:cs typeface="Verdana"/>
              </a:rPr>
              <a:t>Jun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28606" y="4602519"/>
            <a:ext cx="34578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24" dirty="0">
                <a:solidFill>
                  <a:srgbClr val="0D0D0D"/>
                </a:solidFill>
                <a:latin typeface="Verdana"/>
                <a:cs typeface="Verdana"/>
              </a:rPr>
              <a:t>Set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8592" y="4913685"/>
            <a:ext cx="596850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124" dirty="0">
                <a:solidFill>
                  <a:srgbClr val="006A6B"/>
                </a:solidFill>
                <a:latin typeface="Verdana"/>
                <a:cs typeface="Verdana"/>
              </a:rPr>
              <a:t>N°</a:t>
            </a:r>
            <a:r>
              <a:rPr sz="1182" b="1" spc="-103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182" b="1" spc="-130" dirty="0">
                <a:solidFill>
                  <a:srgbClr val="006A6B"/>
                </a:solidFill>
                <a:latin typeface="Verdana"/>
                <a:cs typeface="Verdana"/>
              </a:rPr>
              <a:t>2025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97099" y="4602519"/>
            <a:ext cx="40585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33" dirty="0">
                <a:solidFill>
                  <a:srgbClr val="0D0D0D"/>
                </a:solidFill>
                <a:latin typeface="Verdana"/>
                <a:cs typeface="Verdana"/>
              </a:rPr>
              <a:t>Out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003180" y="4593668"/>
            <a:ext cx="4616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42" dirty="0">
                <a:solidFill>
                  <a:srgbClr val="0D0D0D"/>
                </a:solidFill>
                <a:latin typeface="Verdana"/>
                <a:cs typeface="Verdana"/>
              </a:rPr>
              <a:t>Nov</a:t>
            </a:r>
            <a:r>
              <a:rPr sz="1607" spc="-42" dirty="0">
                <a:solidFill>
                  <a:srgbClr val="CCCCCC"/>
                </a:solidFill>
                <a:latin typeface="Verdana"/>
                <a:cs typeface="Verdana"/>
              </a:rPr>
              <a:t>.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932119" y="4598139"/>
            <a:ext cx="41047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Dez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53551" y="1502032"/>
            <a:ext cx="5076691" cy="34314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51447">
              <a:lnSpc>
                <a:spcPts val="1304"/>
              </a:lnSpc>
              <a:spcBef>
                <a:spcPts val="76"/>
              </a:spcBef>
              <a:tabLst>
                <a:tab pos="479790" algn="l"/>
              </a:tabLst>
            </a:pPr>
            <a:r>
              <a:rPr sz="1182" spc="-267" dirty="0">
                <a:solidFill>
                  <a:srgbClr val="5E5E5E"/>
                </a:solidFill>
                <a:latin typeface="Verdana"/>
                <a:cs typeface="Verdana"/>
              </a:rPr>
              <a:t>1.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	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73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do</a:t>
            </a:r>
            <a:r>
              <a:rPr sz="1182" spc="-6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primeiro</a:t>
            </a:r>
            <a:r>
              <a:rPr sz="1182" spc="-6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trimestre</a:t>
            </a:r>
            <a:r>
              <a:rPr sz="1182" spc="-5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6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49" dirty="0">
                <a:solidFill>
                  <a:srgbClr val="5E5E5E"/>
                </a:solidFill>
                <a:latin typeface="Verdana"/>
                <a:cs typeface="Verdana"/>
              </a:rPr>
              <a:t>2025</a:t>
            </a:r>
            <a:r>
              <a:rPr sz="1182" spc="-6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superior</a:t>
            </a:r>
            <a:r>
              <a:rPr sz="1182" spc="-7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ao</a:t>
            </a:r>
            <a:r>
              <a:rPr sz="1182" spc="-6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5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7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6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6" dirty="0">
                <a:solidFill>
                  <a:srgbClr val="5E5E5E"/>
                </a:solidFill>
                <a:latin typeface="Verdana"/>
                <a:cs typeface="Verdana"/>
              </a:rPr>
              <a:t>2024.</a:t>
            </a:r>
            <a:endParaRPr sz="1182">
              <a:latin typeface="Verdana"/>
              <a:cs typeface="Verdana"/>
            </a:endParaRPr>
          </a:p>
          <a:p>
            <a:pPr marL="7701">
              <a:lnSpc>
                <a:spcPts val="1304"/>
              </a:lnSpc>
            </a:pPr>
            <a:r>
              <a:rPr sz="1182" spc="-212" dirty="0">
                <a:solidFill>
                  <a:srgbClr val="5E5E5E"/>
                </a:solidFill>
                <a:latin typeface="Verdana"/>
                <a:cs typeface="Verdana"/>
              </a:rPr>
              <a:t>.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748381" y="926318"/>
            <a:ext cx="3058183" cy="5416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00"/>
              </a:lnSpc>
              <a:spcBef>
                <a:spcPts val="58"/>
              </a:spcBef>
            </a:pPr>
            <a:r>
              <a:rPr sz="1789" b="1" spc="-143" dirty="0">
                <a:solidFill>
                  <a:srgbClr val="006A6B"/>
                </a:solidFill>
                <a:latin typeface="Verdana"/>
                <a:cs typeface="Verdana"/>
              </a:rPr>
              <a:t>YTD</a:t>
            </a:r>
            <a:r>
              <a:rPr sz="1789" b="1" spc="-185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006A6B"/>
                </a:solidFill>
                <a:latin typeface="Verdana"/>
                <a:cs typeface="Verdana"/>
              </a:rPr>
              <a:t>Jan</a:t>
            </a:r>
            <a:r>
              <a:rPr sz="1789" b="1" spc="-173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382" dirty="0">
                <a:solidFill>
                  <a:srgbClr val="006A6B"/>
                </a:solidFill>
                <a:latin typeface="Verdana"/>
                <a:cs typeface="Verdana"/>
              </a:rPr>
              <a:t>–</a:t>
            </a:r>
            <a:r>
              <a:rPr sz="1789" b="1" spc="-154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006A6B"/>
                </a:solidFill>
                <a:latin typeface="Verdana"/>
                <a:cs typeface="Verdana"/>
              </a:rPr>
              <a:t>Mar</a:t>
            </a:r>
            <a:r>
              <a:rPr sz="1789" b="1" spc="-173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255" dirty="0">
                <a:solidFill>
                  <a:srgbClr val="006A6B"/>
                </a:solidFill>
                <a:latin typeface="Verdana"/>
                <a:cs typeface="Verdana"/>
              </a:rPr>
              <a:t>2025:</a:t>
            </a:r>
            <a:r>
              <a:rPr sz="1789" b="1" spc="-161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79" dirty="0">
                <a:solidFill>
                  <a:srgbClr val="006A6B"/>
                </a:solidFill>
                <a:latin typeface="Verdana"/>
                <a:cs typeface="Verdana"/>
              </a:rPr>
              <a:t>62,9pp </a:t>
            </a:r>
            <a:r>
              <a:rPr sz="1789" b="1" spc="-143" dirty="0">
                <a:solidFill>
                  <a:srgbClr val="A6A6A6"/>
                </a:solidFill>
                <a:latin typeface="Verdana"/>
                <a:cs typeface="Verdana"/>
              </a:rPr>
              <a:t>YTD</a:t>
            </a:r>
            <a:r>
              <a:rPr sz="1789" b="1" spc="-18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A6A6A6"/>
                </a:solidFill>
                <a:latin typeface="Verdana"/>
                <a:cs typeface="Verdana"/>
              </a:rPr>
              <a:t>Jan</a:t>
            </a:r>
            <a:r>
              <a:rPr sz="1789" b="1" spc="-17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382" dirty="0">
                <a:solidFill>
                  <a:srgbClr val="A6A6A6"/>
                </a:solidFill>
                <a:latin typeface="Verdana"/>
                <a:cs typeface="Verdana"/>
              </a:rPr>
              <a:t>–</a:t>
            </a:r>
            <a:r>
              <a:rPr sz="1789" b="1" spc="-15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A6A6A6"/>
                </a:solidFill>
                <a:latin typeface="Verdana"/>
                <a:cs typeface="Verdana"/>
              </a:rPr>
              <a:t>Mar</a:t>
            </a:r>
            <a:r>
              <a:rPr sz="1789" b="1" spc="-176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218" dirty="0">
                <a:solidFill>
                  <a:srgbClr val="A6A6A6"/>
                </a:solidFill>
                <a:latin typeface="Verdana"/>
                <a:cs typeface="Verdana"/>
              </a:rPr>
              <a:t>2024:</a:t>
            </a:r>
            <a:r>
              <a:rPr sz="1789" b="1" spc="-161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97" dirty="0">
                <a:solidFill>
                  <a:srgbClr val="A6A6A6"/>
                </a:solidFill>
                <a:latin typeface="Verdana"/>
                <a:cs typeface="Verdana"/>
              </a:rPr>
              <a:t>52,7pp</a:t>
            </a:r>
            <a:endParaRPr sz="1789">
              <a:latin typeface="Verdana"/>
              <a:cs typeface="Verdan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2" name="object 42"/>
          <p:cNvGrpSpPr/>
          <p:nvPr/>
        </p:nvGrpSpPr>
        <p:grpSpPr>
          <a:xfrm>
            <a:off x="-4334" y="-4762"/>
            <a:ext cx="194843" cy="1755509"/>
            <a:chOff x="-7853" y="-7853"/>
            <a:chExt cx="321310" cy="2894965"/>
          </a:xfrm>
        </p:grpSpPr>
        <p:sp>
          <p:nvSpPr>
            <p:cNvPr id="43" name="object 43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0"/>
                  </a:lnTo>
                  <a:lnTo>
                    <a:pt x="0" y="2879036"/>
                  </a:lnTo>
                  <a:lnTo>
                    <a:pt x="305277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2879036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2114957" y="4902224"/>
            <a:ext cx="9142202" cy="580454"/>
          </a:xfrm>
          <a:prstGeom prst="rect">
            <a:avLst/>
          </a:prstGeom>
        </p:spPr>
        <p:txBody>
          <a:bodyPr vert="horz" wrap="square" lIns="0" tIns="21564" rIns="0" bIns="0" rtlCol="0">
            <a:spAutoFit/>
          </a:bodyPr>
          <a:lstStyle/>
          <a:p>
            <a:pPr marL="13092">
              <a:spcBef>
                <a:spcPts val="170"/>
              </a:spcBef>
              <a:tabLst>
                <a:tab pos="814795" algn="l"/>
                <a:tab pos="1733943" algn="l"/>
                <a:tab pos="2561446" algn="l"/>
                <a:tab pos="3440547" algn="l"/>
                <a:tab pos="4360465" algn="l"/>
                <a:tab pos="5253043" algn="l"/>
                <a:tab pos="6152938" algn="l"/>
                <a:tab pos="7082482" algn="l"/>
                <a:tab pos="7975445" algn="l"/>
                <a:tab pos="8901139" algn="l"/>
              </a:tabLst>
            </a:pPr>
            <a:r>
              <a:rPr sz="1774" b="1" spc="-254" baseline="-1424" dirty="0">
                <a:solidFill>
                  <a:srgbClr val="006A6B"/>
                </a:solidFill>
                <a:latin typeface="Verdana"/>
                <a:cs typeface="Verdana"/>
              </a:rPr>
              <a:t>72</a:t>
            </a:r>
            <a:r>
              <a:rPr sz="1774" b="1" baseline="-1424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774" b="1" spc="-22" baseline="1424" dirty="0">
                <a:solidFill>
                  <a:srgbClr val="006A6B"/>
                </a:solidFill>
                <a:latin typeface="Verdana"/>
                <a:cs typeface="Verdana"/>
              </a:rPr>
              <a:t>95</a:t>
            </a:r>
            <a:r>
              <a:rPr sz="1774" b="1" baseline="1424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182" b="1" spc="-170" dirty="0">
                <a:solidFill>
                  <a:srgbClr val="006A6B"/>
                </a:solidFill>
                <a:latin typeface="Verdana"/>
                <a:cs typeface="Verdana"/>
              </a:rPr>
              <a:t>75</a:t>
            </a:r>
            <a:r>
              <a:rPr sz="1182" b="1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774" b="1" spc="-22" baseline="1424" dirty="0">
                <a:solidFill>
                  <a:srgbClr val="006A6B"/>
                </a:solidFill>
                <a:latin typeface="Verdana"/>
                <a:cs typeface="Verdana"/>
              </a:rPr>
              <a:t>74</a:t>
            </a:r>
            <a:r>
              <a:rPr sz="1774" b="1" baseline="1424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774" b="1" spc="-291" baseline="1424" dirty="0">
                <a:solidFill>
                  <a:srgbClr val="006A6B"/>
                </a:solidFill>
                <a:latin typeface="Verdana"/>
                <a:cs typeface="Verdana"/>
              </a:rPr>
              <a:t>140</a:t>
            </a:r>
            <a:r>
              <a:rPr sz="1774" b="1" baseline="1424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774" b="1" spc="-386" baseline="-2849" dirty="0">
                <a:solidFill>
                  <a:srgbClr val="006A6B"/>
                </a:solidFill>
                <a:latin typeface="Verdana"/>
                <a:cs typeface="Verdana"/>
              </a:rPr>
              <a:t>172</a:t>
            </a:r>
            <a:r>
              <a:rPr sz="1774" b="1" baseline="-2849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182" b="1" spc="-230" dirty="0">
                <a:solidFill>
                  <a:srgbClr val="006A6B"/>
                </a:solidFill>
                <a:latin typeface="Verdana"/>
                <a:cs typeface="Verdana"/>
              </a:rPr>
              <a:t>154</a:t>
            </a:r>
            <a:r>
              <a:rPr sz="1182" b="1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774" b="1" spc="-518" baseline="1424" dirty="0">
                <a:solidFill>
                  <a:srgbClr val="006A6B"/>
                </a:solidFill>
                <a:latin typeface="Verdana"/>
                <a:cs typeface="Verdana"/>
              </a:rPr>
              <a:t>151</a:t>
            </a:r>
            <a:r>
              <a:rPr sz="1774" b="1" baseline="1424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774" b="1" spc="-473" baseline="8547" dirty="0">
                <a:solidFill>
                  <a:srgbClr val="006A6B"/>
                </a:solidFill>
                <a:latin typeface="Verdana"/>
                <a:cs typeface="Verdana"/>
              </a:rPr>
              <a:t>141</a:t>
            </a:r>
            <a:r>
              <a:rPr sz="1774" b="1" baseline="8547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774" b="1" spc="-359" baseline="7122" dirty="0">
                <a:solidFill>
                  <a:srgbClr val="006A6B"/>
                </a:solidFill>
                <a:latin typeface="Verdana"/>
                <a:cs typeface="Verdana"/>
              </a:rPr>
              <a:t>185</a:t>
            </a:r>
            <a:r>
              <a:rPr sz="1774" b="1" baseline="7122" dirty="0">
                <a:solidFill>
                  <a:srgbClr val="006A6B"/>
                </a:solidFill>
                <a:latin typeface="Verdana"/>
                <a:cs typeface="Verdana"/>
              </a:rPr>
              <a:t>	</a:t>
            </a:r>
            <a:r>
              <a:rPr sz="1774" b="1" spc="-345" baseline="8547" dirty="0">
                <a:solidFill>
                  <a:srgbClr val="006A6B"/>
                </a:solidFill>
                <a:latin typeface="Verdana"/>
                <a:cs typeface="Verdana"/>
              </a:rPr>
              <a:t>187</a:t>
            </a:r>
            <a:endParaRPr sz="1774" baseline="8547">
              <a:latin typeface="Verdana"/>
              <a:cs typeface="Verdana"/>
            </a:endParaRPr>
          </a:p>
          <a:p>
            <a:pPr>
              <a:spcBef>
                <a:spcPts val="55"/>
              </a:spcBef>
            </a:pPr>
            <a:endParaRPr sz="1182">
              <a:latin typeface="Verdana"/>
              <a:cs typeface="Verdana"/>
            </a:endParaRPr>
          </a:p>
          <a:p>
            <a:pPr>
              <a:spcBef>
                <a:spcPts val="3"/>
              </a:spcBef>
              <a:tabLst>
                <a:tab pos="778599" algn="l"/>
                <a:tab pos="1696207" algn="l"/>
                <a:tab pos="2566066" algn="l"/>
                <a:tab pos="3487910" algn="l"/>
                <a:tab pos="4373942" algn="l"/>
                <a:tab pos="5317349" algn="l"/>
                <a:tab pos="6193369" algn="l"/>
                <a:tab pos="7132155" algn="l"/>
                <a:tab pos="8024349" algn="l"/>
                <a:tab pos="8935410" algn="l"/>
              </a:tabLst>
            </a:pPr>
            <a:r>
              <a:rPr sz="1774" b="1" spc="-495" baseline="1424" dirty="0">
                <a:solidFill>
                  <a:srgbClr val="A6A6A6"/>
                </a:solidFill>
                <a:latin typeface="Verdana"/>
                <a:cs typeface="Verdana"/>
              </a:rPr>
              <a:t>116</a:t>
            </a:r>
            <a:r>
              <a:rPr sz="1774" b="1" baseline="1424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774" b="1" spc="-473" baseline="1424" dirty="0">
                <a:solidFill>
                  <a:srgbClr val="A6A6A6"/>
                </a:solidFill>
                <a:latin typeface="Verdana"/>
                <a:cs typeface="Verdana"/>
              </a:rPr>
              <a:t>101</a:t>
            </a:r>
            <a:r>
              <a:rPr sz="1774" b="1" baseline="1424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182" b="1" spc="-15" dirty="0">
                <a:solidFill>
                  <a:srgbClr val="A6A6A6"/>
                </a:solidFill>
                <a:latin typeface="Verdana"/>
                <a:cs typeface="Verdana"/>
              </a:rPr>
              <a:t>88</a:t>
            </a:r>
            <a:r>
              <a:rPr sz="1182" b="1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774" b="1" spc="-341" baseline="5698" dirty="0">
                <a:solidFill>
                  <a:srgbClr val="A6A6A6"/>
                </a:solidFill>
                <a:latin typeface="Verdana"/>
                <a:cs typeface="Verdana"/>
              </a:rPr>
              <a:t>103</a:t>
            </a:r>
            <a:r>
              <a:rPr sz="1774" b="1" baseline="5698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774" b="1" spc="-22" baseline="2849" dirty="0">
                <a:solidFill>
                  <a:srgbClr val="A6A6A6"/>
                </a:solidFill>
                <a:latin typeface="Verdana"/>
                <a:cs typeface="Verdana"/>
              </a:rPr>
              <a:t>88</a:t>
            </a:r>
            <a:r>
              <a:rPr sz="1774" b="1" baseline="2849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774" b="1" spc="-22" baseline="2849" dirty="0">
                <a:solidFill>
                  <a:srgbClr val="A6A6A6"/>
                </a:solidFill>
                <a:latin typeface="Verdana"/>
                <a:cs typeface="Verdana"/>
              </a:rPr>
              <a:t>64</a:t>
            </a:r>
            <a:r>
              <a:rPr sz="1774" b="1" baseline="2849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774" b="1" spc="-395" baseline="9971" dirty="0">
                <a:solidFill>
                  <a:srgbClr val="A6A6A6"/>
                </a:solidFill>
                <a:latin typeface="Verdana"/>
                <a:cs typeface="Verdana"/>
              </a:rPr>
              <a:t>81</a:t>
            </a:r>
            <a:r>
              <a:rPr sz="1774" b="1" baseline="9971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774" b="1" spc="-22" baseline="7122" dirty="0">
                <a:solidFill>
                  <a:srgbClr val="A6A6A6"/>
                </a:solidFill>
                <a:latin typeface="Verdana"/>
                <a:cs typeface="Verdana"/>
              </a:rPr>
              <a:t>99</a:t>
            </a:r>
            <a:r>
              <a:rPr sz="1774" b="1" baseline="7122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774" b="1" spc="-446" baseline="11396" dirty="0">
                <a:solidFill>
                  <a:srgbClr val="A6A6A6"/>
                </a:solidFill>
                <a:latin typeface="Verdana"/>
                <a:cs typeface="Verdana"/>
              </a:rPr>
              <a:t>71</a:t>
            </a:r>
            <a:r>
              <a:rPr sz="1774" b="1" baseline="11396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774" b="1" spc="-22" baseline="9971" dirty="0">
                <a:solidFill>
                  <a:srgbClr val="A6A6A6"/>
                </a:solidFill>
                <a:latin typeface="Verdana"/>
                <a:cs typeface="Verdana"/>
              </a:rPr>
              <a:t>79</a:t>
            </a:r>
            <a:r>
              <a:rPr sz="1774" b="1" baseline="9971" dirty="0">
                <a:solidFill>
                  <a:srgbClr val="A6A6A6"/>
                </a:solidFill>
                <a:latin typeface="Verdana"/>
                <a:cs typeface="Verdana"/>
              </a:rPr>
              <a:t>	</a:t>
            </a:r>
            <a:r>
              <a:rPr sz="1774" b="1" spc="-63" baseline="8547" dirty="0">
                <a:solidFill>
                  <a:srgbClr val="A6A6A6"/>
                </a:solidFill>
                <a:latin typeface="Verdana"/>
                <a:cs typeface="Verdana"/>
              </a:rPr>
              <a:t>38</a:t>
            </a:r>
            <a:endParaRPr sz="1774" baseline="8547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1735" y="5313289"/>
            <a:ext cx="61148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24" dirty="0">
                <a:solidFill>
                  <a:srgbClr val="A6A6A6"/>
                </a:solidFill>
                <a:latin typeface="Verdana"/>
                <a:cs typeface="Verdana"/>
              </a:rPr>
              <a:t>N°</a:t>
            </a:r>
            <a:r>
              <a:rPr sz="1182" b="1" spc="-10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182" b="1" spc="-103" dirty="0">
                <a:solidFill>
                  <a:srgbClr val="A6A6A6"/>
                </a:solidFill>
                <a:latin typeface="Verdana"/>
                <a:cs typeface="Verdana"/>
              </a:rPr>
              <a:t>2024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21111" y="5290875"/>
            <a:ext cx="20485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85" dirty="0">
                <a:solidFill>
                  <a:srgbClr val="A6A6A6"/>
                </a:solidFill>
                <a:latin typeface="Verdana"/>
                <a:cs typeface="Verdana"/>
              </a:rPr>
              <a:t>70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0546" y="6005281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006A6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9" name="object 49"/>
          <p:cNvSpPr/>
          <p:nvPr/>
        </p:nvSpPr>
        <p:spPr>
          <a:xfrm>
            <a:off x="413022" y="6280344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0" name="object 50"/>
          <p:cNvSpPr txBox="1"/>
          <p:nvPr/>
        </p:nvSpPr>
        <p:spPr>
          <a:xfrm>
            <a:off x="1068150" y="5794090"/>
            <a:ext cx="851386" cy="547293"/>
          </a:xfrm>
          <a:prstGeom prst="rect">
            <a:avLst/>
          </a:prstGeom>
        </p:spPr>
        <p:txBody>
          <a:bodyPr vert="horz" wrap="square" lIns="0" tIns="92801" rIns="0" bIns="0" rtlCol="0">
            <a:spAutoFit/>
          </a:bodyPr>
          <a:lstStyle/>
          <a:p>
            <a:pPr marL="7701">
              <a:spcBef>
                <a:spcPts val="731"/>
              </a:spcBef>
            </a:pP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NPS-</a:t>
            </a:r>
            <a:r>
              <a:rPr sz="1182" spc="-4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2025</a:t>
            </a:r>
            <a:endParaRPr sz="1182" dirty="0">
              <a:latin typeface="Verdana"/>
              <a:cs typeface="Verdana"/>
            </a:endParaRPr>
          </a:p>
          <a:p>
            <a:pPr marL="13862">
              <a:spcBef>
                <a:spcPts val="676"/>
              </a:spcBef>
            </a:pP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NPS-</a:t>
            </a:r>
            <a:r>
              <a:rPr sz="1182" spc="-4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2024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053493" y="4852457"/>
            <a:ext cx="9600815" cy="835975"/>
          </a:xfrm>
          <a:custGeom>
            <a:avLst/>
            <a:gdLst/>
            <a:ahLst/>
            <a:cxnLst/>
            <a:rect l="l" t="t" r="r" b="b"/>
            <a:pathLst>
              <a:path w="15832455" h="1378584">
                <a:moveTo>
                  <a:pt x="15831978" y="0"/>
                </a:moveTo>
                <a:lnTo>
                  <a:pt x="0" y="0"/>
                </a:lnTo>
                <a:lnTo>
                  <a:pt x="0" y="1378387"/>
                </a:lnTo>
                <a:lnTo>
                  <a:pt x="15831978" y="1378387"/>
                </a:lnTo>
                <a:lnTo>
                  <a:pt x="15831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2" name="object 52"/>
          <p:cNvSpPr txBox="1"/>
          <p:nvPr/>
        </p:nvSpPr>
        <p:spPr>
          <a:xfrm>
            <a:off x="2109858" y="4913711"/>
            <a:ext cx="24567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261" dirty="0">
                <a:solidFill>
                  <a:srgbClr val="006A6B"/>
                </a:solidFill>
                <a:latin typeface="Verdana"/>
                <a:cs typeface="Verdana"/>
              </a:rPr>
              <a:t>175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27701" y="5282493"/>
            <a:ext cx="20485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85" dirty="0">
                <a:solidFill>
                  <a:srgbClr val="A6A6A6"/>
                </a:solidFill>
                <a:latin typeface="Verdana"/>
                <a:cs typeface="Verdana"/>
              </a:rPr>
              <a:t>74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917839" y="4896060"/>
            <a:ext cx="29881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91" dirty="0">
                <a:solidFill>
                  <a:srgbClr val="006A6B"/>
                </a:solidFill>
                <a:latin typeface="Verdana"/>
                <a:cs typeface="Verdana"/>
              </a:rPr>
              <a:t>248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947428" y="5276398"/>
            <a:ext cx="19330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30" dirty="0">
                <a:solidFill>
                  <a:srgbClr val="A6A6A6"/>
                </a:solidFill>
                <a:latin typeface="Verdana"/>
                <a:cs typeface="Verdana"/>
              </a:rPr>
              <a:t>95</a:t>
            </a:r>
            <a:endParaRPr sz="1182">
              <a:latin typeface="Verdana"/>
              <a:cs typeface="Verdana"/>
            </a:endParaRP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35B75CD7-47D7-482A-87DA-3FC24CA92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194800"/>
            <a:ext cx="6653916" cy="636597"/>
          </a:xfrm>
          <a:prstGeom prst="rect">
            <a:avLst/>
          </a:prstGeom>
        </p:spPr>
        <p:txBody>
          <a:bodyPr vert="horz" wrap="square" lIns="0" tIns="85165" rIns="0" bIns="0" rtlCol="0" anchor="ctr">
            <a:spAutoFit/>
          </a:bodyPr>
          <a:lstStyle/>
          <a:p>
            <a:pPr marL="418950">
              <a:spcBef>
                <a:spcPts val="61"/>
              </a:spcBef>
            </a:pPr>
            <a:r>
              <a:rPr spc="-203" dirty="0"/>
              <a:t>Evolutivo</a:t>
            </a:r>
            <a:r>
              <a:rPr spc="-273" dirty="0"/>
              <a:t> </a:t>
            </a:r>
            <a:r>
              <a:rPr spc="-164" dirty="0"/>
              <a:t>NPS</a:t>
            </a:r>
            <a:r>
              <a:rPr spc="-248" dirty="0"/>
              <a:t> </a:t>
            </a:r>
            <a:r>
              <a:rPr spc="-182" dirty="0"/>
              <a:t>Ambulatório</a:t>
            </a:r>
            <a:r>
              <a:rPr spc="-273" dirty="0"/>
              <a:t> </a:t>
            </a:r>
            <a:r>
              <a:rPr spc="-400" dirty="0"/>
              <a:t>2025: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96085" y="2096877"/>
            <a:ext cx="10915040" cy="1694284"/>
            <a:chOff x="1147190" y="3457905"/>
            <a:chExt cx="17999710" cy="2794000"/>
          </a:xfrm>
        </p:grpSpPr>
        <p:sp>
          <p:nvSpPr>
            <p:cNvPr id="4" name="object 4"/>
            <p:cNvSpPr/>
            <p:nvPr/>
          </p:nvSpPr>
          <p:spPr>
            <a:xfrm>
              <a:off x="1480159" y="3457911"/>
              <a:ext cx="3834129" cy="2788285"/>
            </a:xfrm>
            <a:custGeom>
              <a:avLst/>
              <a:gdLst/>
              <a:ahLst/>
              <a:cxnLst/>
              <a:rect l="l" t="t" r="r" b="b"/>
              <a:pathLst>
                <a:path w="3834129" h="2788285">
                  <a:moveTo>
                    <a:pt x="833056" y="0"/>
                  </a:moveTo>
                  <a:lnTo>
                    <a:pt x="0" y="0"/>
                  </a:lnTo>
                  <a:lnTo>
                    <a:pt x="0" y="2788183"/>
                  </a:lnTo>
                  <a:lnTo>
                    <a:pt x="833056" y="2788183"/>
                  </a:lnTo>
                  <a:lnTo>
                    <a:pt x="833056" y="0"/>
                  </a:lnTo>
                  <a:close/>
                </a:path>
                <a:path w="3834129" h="2788285">
                  <a:moveTo>
                    <a:pt x="2333333" y="182194"/>
                  </a:moveTo>
                  <a:lnTo>
                    <a:pt x="1500263" y="182194"/>
                  </a:lnTo>
                  <a:lnTo>
                    <a:pt x="1500263" y="2788183"/>
                  </a:lnTo>
                  <a:lnTo>
                    <a:pt x="2333333" y="2788183"/>
                  </a:lnTo>
                  <a:lnTo>
                    <a:pt x="2333333" y="182194"/>
                  </a:lnTo>
                  <a:close/>
                </a:path>
                <a:path w="3834129" h="2788285">
                  <a:moveTo>
                    <a:pt x="3833596" y="300304"/>
                  </a:moveTo>
                  <a:lnTo>
                    <a:pt x="2999282" y="300304"/>
                  </a:lnTo>
                  <a:lnTo>
                    <a:pt x="2999282" y="2788183"/>
                  </a:lnTo>
                  <a:lnTo>
                    <a:pt x="3833596" y="2788183"/>
                  </a:lnTo>
                  <a:lnTo>
                    <a:pt x="3833596" y="300304"/>
                  </a:lnTo>
                  <a:close/>
                </a:path>
              </a:pathLst>
            </a:custGeom>
            <a:solidFill>
              <a:srgbClr val="0994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147190" y="6246092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89714" y="1906752"/>
            <a:ext cx="55333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76" dirty="0">
                <a:solidFill>
                  <a:srgbClr val="5E5E5E"/>
                </a:solidFill>
                <a:latin typeface="Verdana"/>
                <a:cs typeface="Verdana"/>
              </a:rPr>
              <a:t>64,8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71990" y="1975328"/>
            <a:ext cx="45899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285" dirty="0">
                <a:solidFill>
                  <a:srgbClr val="877952"/>
                </a:solidFill>
                <a:latin typeface="Verdana"/>
                <a:cs typeface="Verdana"/>
              </a:rPr>
              <a:t>61,5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3597" y="3838286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64" dirty="0">
                <a:solidFill>
                  <a:srgbClr val="F1F1F1"/>
                </a:solidFill>
                <a:latin typeface="Verdana"/>
                <a:cs typeface="Verdana"/>
              </a:rPr>
              <a:t>Jun</a:t>
            </a:r>
            <a:r>
              <a:rPr sz="2001" dirty="0">
                <a:solidFill>
                  <a:srgbClr val="F1F1F1"/>
                </a:solidFill>
                <a:latin typeface="Verdana"/>
                <a:cs typeface="Verdana"/>
              </a:rPr>
              <a:t>	</a:t>
            </a:r>
            <a:r>
              <a:rPr sz="2001" spc="27" dirty="0">
                <a:solidFill>
                  <a:srgbClr val="F1F1F1"/>
                </a:solidFill>
                <a:latin typeface="Verdana"/>
                <a:cs typeface="Verdana"/>
              </a:rPr>
              <a:t>Jul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1767" y="3775369"/>
            <a:ext cx="477865" cy="69136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indent="13477">
              <a:lnSpc>
                <a:spcPct val="117100"/>
              </a:lnSpc>
              <a:spcBef>
                <a:spcPts val="61"/>
              </a:spcBef>
            </a:pPr>
            <a:r>
              <a:rPr sz="2001" spc="27" dirty="0">
                <a:solidFill>
                  <a:srgbClr val="0D0D0D"/>
                </a:solidFill>
                <a:latin typeface="Verdana"/>
                <a:cs typeface="Verdana"/>
              </a:rPr>
              <a:t>Jan </a:t>
            </a:r>
            <a:r>
              <a:rPr sz="2001" b="1" spc="-388" dirty="0">
                <a:solidFill>
                  <a:srgbClr val="0D0D0D"/>
                </a:solidFill>
                <a:latin typeface="Verdana"/>
                <a:cs typeface="Verdana"/>
              </a:rPr>
              <a:t>168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8945" y="3842541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39" dirty="0">
                <a:solidFill>
                  <a:srgbClr val="F1F1F1"/>
                </a:solidFill>
                <a:latin typeface="Verdana"/>
                <a:cs typeface="Verdana"/>
              </a:rPr>
              <a:t>Mai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2984" y="3775693"/>
            <a:ext cx="1413572" cy="704568"/>
          </a:xfrm>
          <a:prstGeom prst="rect">
            <a:avLst/>
          </a:prstGeom>
        </p:spPr>
        <p:txBody>
          <a:bodyPr vert="horz" wrap="square" lIns="0" tIns="49673" rIns="0" bIns="0" rtlCol="0">
            <a:spAutoFit/>
          </a:bodyPr>
          <a:lstStyle/>
          <a:p>
            <a:pPr marL="56219">
              <a:spcBef>
                <a:spcPts val="391"/>
              </a:spcBef>
              <a:tabLst>
                <a:tab pos="911446" algn="l"/>
              </a:tabLst>
            </a:pPr>
            <a:r>
              <a:rPr sz="2001" spc="-15" dirty="0">
                <a:solidFill>
                  <a:srgbClr val="252525"/>
                </a:solidFill>
                <a:latin typeface="Verdana"/>
                <a:cs typeface="Verdana"/>
              </a:rPr>
              <a:t>Fev</a:t>
            </a:r>
            <a:r>
              <a:rPr sz="2001" dirty="0">
                <a:solidFill>
                  <a:srgbClr val="252525"/>
                </a:solidFill>
                <a:latin typeface="Verdana"/>
                <a:cs typeface="Verdana"/>
              </a:rPr>
              <a:t>	</a:t>
            </a:r>
            <a:r>
              <a:rPr sz="3002" spc="32" baseline="-1683" dirty="0">
                <a:latin typeface="Verdana"/>
                <a:cs typeface="Verdana"/>
              </a:rPr>
              <a:t>Mar</a:t>
            </a:r>
            <a:endParaRPr sz="3002" baseline="-1683">
              <a:latin typeface="Verdana"/>
              <a:cs typeface="Verdana"/>
            </a:endParaRPr>
          </a:p>
          <a:p>
            <a:pPr marL="7701">
              <a:spcBef>
                <a:spcPts val="334"/>
              </a:spcBef>
              <a:tabLst>
                <a:tab pos="949953" algn="l"/>
              </a:tabLst>
            </a:pPr>
            <a:r>
              <a:rPr sz="2001" b="1" spc="-418" dirty="0">
                <a:solidFill>
                  <a:srgbClr val="0D0D0D"/>
                </a:solidFill>
                <a:latin typeface="Verdana"/>
                <a:cs typeface="Verdana"/>
              </a:rPr>
              <a:t>176</a:t>
            </a:r>
            <a:r>
              <a:rPr sz="2001" b="1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2001" b="1" spc="-385" dirty="0">
                <a:solidFill>
                  <a:srgbClr val="0D0D0D"/>
                </a:solidFill>
                <a:latin typeface="Verdana"/>
                <a:cs typeface="Verdana"/>
              </a:rPr>
              <a:t>174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38838" y="3792888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61" dirty="0">
                <a:solidFill>
                  <a:srgbClr val="F1F1F1"/>
                </a:solidFill>
                <a:latin typeface="Verdana"/>
                <a:cs typeface="Verdana"/>
              </a:rPr>
              <a:t>Ago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9180" y="3855811"/>
            <a:ext cx="471704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8" dirty="0">
                <a:solidFill>
                  <a:srgbClr val="F1F1F1"/>
                </a:solidFill>
                <a:latin typeface="Verdana"/>
                <a:cs typeface="Verdana"/>
              </a:rPr>
              <a:t>Abr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5748" y="3826540"/>
            <a:ext cx="42780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27" dirty="0">
                <a:solidFill>
                  <a:srgbClr val="F1F1F1"/>
                </a:solidFill>
                <a:latin typeface="Verdana"/>
                <a:cs typeface="Verdana"/>
              </a:rPr>
              <a:t>Set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0804" y="4240278"/>
            <a:ext cx="2021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03" dirty="0">
                <a:solidFill>
                  <a:srgbClr val="5E5E5E"/>
                </a:solidFill>
                <a:latin typeface="Verdana"/>
                <a:cs typeface="Verdana"/>
              </a:rPr>
              <a:t>N°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08336" y="3838287"/>
            <a:ext cx="2257249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521" algn="l"/>
                <a:tab pos="1756662" algn="l"/>
              </a:tabLst>
            </a:pPr>
            <a:r>
              <a:rPr sz="3002" spc="63" baseline="1683" dirty="0">
                <a:solidFill>
                  <a:srgbClr val="F1F1F1"/>
                </a:solidFill>
                <a:latin typeface="Verdana"/>
                <a:cs typeface="Verdana"/>
              </a:rPr>
              <a:t>Out</a:t>
            </a:r>
            <a:r>
              <a:rPr sz="3002" baseline="1683" dirty="0">
                <a:solidFill>
                  <a:srgbClr val="F1F1F1"/>
                </a:solidFill>
                <a:latin typeface="Verdana"/>
                <a:cs typeface="Verdana"/>
              </a:rPr>
              <a:t>	</a:t>
            </a:r>
            <a:r>
              <a:rPr sz="2001" spc="-12" dirty="0">
                <a:solidFill>
                  <a:srgbClr val="F1F1F1"/>
                </a:solidFill>
                <a:latin typeface="Verdana"/>
                <a:cs typeface="Verdana"/>
              </a:rPr>
              <a:t>Nov</a:t>
            </a:r>
            <a:r>
              <a:rPr sz="2001" spc="-12" dirty="0">
                <a:solidFill>
                  <a:srgbClr val="CCCCCC"/>
                </a:solidFill>
                <a:latin typeface="Verdana"/>
                <a:cs typeface="Verdana"/>
              </a:rPr>
              <a:t>.</a:t>
            </a:r>
            <a:r>
              <a:rPr sz="2001" dirty="0">
                <a:solidFill>
                  <a:srgbClr val="CCCCCC"/>
                </a:solidFill>
                <a:latin typeface="Verdana"/>
                <a:cs typeface="Verdana"/>
              </a:rPr>
              <a:t>	</a:t>
            </a:r>
            <a:r>
              <a:rPr sz="2001" spc="-15" dirty="0">
                <a:solidFill>
                  <a:srgbClr val="F1F1F1"/>
                </a:solidFill>
                <a:latin typeface="Verdana"/>
                <a:cs typeface="Verdana"/>
              </a:rPr>
              <a:t>Dez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45981" y="1163727"/>
            <a:ext cx="1280725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-197" dirty="0">
                <a:solidFill>
                  <a:srgbClr val="1B170F"/>
                </a:solidFill>
                <a:latin typeface="Verdana"/>
                <a:cs typeface="Verdana"/>
              </a:rPr>
              <a:t>YTD:</a:t>
            </a:r>
            <a:r>
              <a:rPr sz="1789" b="1" spc="-164" dirty="0">
                <a:solidFill>
                  <a:srgbClr val="1B170F"/>
                </a:solidFill>
                <a:latin typeface="Verdana"/>
                <a:cs typeface="Verdana"/>
              </a:rPr>
              <a:t> </a:t>
            </a:r>
            <a:r>
              <a:rPr sz="1789" b="1" spc="-255" dirty="0">
                <a:solidFill>
                  <a:srgbClr val="1B170F"/>
                </a:solidFill>
                <a:latin typeface="Verdana"/>
                <a:cs typeface="Verdana"/>
              </a:rPr>
              <a:t>65,1pp</a:t>
            </a:r>
            <a:endParaRPr sz="1789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7386" y="732593"/>
            <a:ext cx="22195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Queda</a:t>
            </a:r>
            <a:r>
              <a:rPr sz="1182" spc="-10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do</a:t>
            </a:r>
            <a:r>
              <a:rPr sz="1182" spc="-9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5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103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9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15" dirty="0">
                <a:solidFill>
                  <a:srgbClr val="5E5E5E"/>
                </a:solidFill>
                <a:latin typeface="Verdana"/>
                <a:cs typeface="Verdana"/>
              </a:rPr>
              <a:t>3,3</a:t>
            </a:r>
            <a:r>
              <a:rPr sz="1182" spc="-100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6" dirty="0">
                <a:solidFill>
                  <a:srgbClr val="5E5E5E"/>
                </a:solidFill>
                <a:latin typeface="Verdana"/>
                <a:cs typeface="Verdana"/>
              </a:rPr>
              <a:t>pontos.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3" name="object 23"/>
          <p:cNvGrpSpPr/>
          <p:nvPr/>
        </p:nvGrpSpPr>
        <p:grpSpPr>
          <a:xfrm>
            <a:off x="-4334" y="-4762"/>
            <a:ext cx="166733" cy="1489430"/>
            <a:chOff x="-7853" y="-7853"/>
            <a:chExt cx="274955" cy="2456180"/>
          </a:xfrm>
        </p:grpSpPr>
        <p:sp>
          <p:nvSpPr>
            <p:cNvPr id="24" name="object 24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0"/>
                  </a:lnTo>
                  <a:lnTo>
                    <a:pt x="0" y="2440138"/>
                  </a:lnTo>
                  <a:lnTo>
                    <a:pt x="2587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2440138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91982" y="5382517"/>
          <a:ext cx="11557324" cy="1116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3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5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2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0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738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5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672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26920"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Promotor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39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74,9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74,1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71,1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62,9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68,4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71,6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937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Neutro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46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14,8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20,3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07">
                <a:tc>
                  <a:txBody>
                    <a:bodyPr/>
                    <a:lstStyle/>
                    <a:p>
                      <a:pPr marR="4127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0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10,1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91982" y="4868775"/>
          <a:ext cx="11518432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26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03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3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42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187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53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3057">
                <a:tc>
                  <a:txBody>
                    <a:bodyPr/>
                    <a:lstStyle/>
                    <a:p>
                      <a:pPr marL="331470" marR="211454" indent="-11366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</a:t>
                      </a:r>
                      <a:r>
                        <a:rPr sz="1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</a:t>
                      </a:r>
                      <a:r>
                        <a:rPr sz="10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(pp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50" dirty="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3547080" y="4555152"/>
            <a:ext cx="6172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522531" algn="l"/>
              </a:tabLst>
            </a:pPr>
            <a:r>
              <a:rPr sz="1182" spc="36" dirty="0">
                <a:solidFill>
                  <a:srgbClr val="F1F1F1"/>
                </a:solidFill>
                <a:latin typeface="Verdana"/>
                <a:cs typeface="Verdana"/>
              </a:rPr>
              <a:t>Não</a:t>
            </a:r>
            <a:r>
              <a:rPr sz="1182" spc="-106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312" dirty="0">
                <a:solidFill>
                  <a:srgbClr val="F1F1F1"/>
                </a:solidFill>
                <a:latin typeface="Verdana"/>
                <a:cs typeface="Verdana"/>
              </a:rPr>
              <a:t>=</a:t>
            </a:r>
            <a:r>
              <a:rPr sz="1182" dirty="0">
                <a:solidFill>
                  <a:srgbClr val="F1F1F1"/>
                </a:solidFill>
                <a:latin typeface="Verdana"/>
                <a:cs typeface="Verdana"/>
              </a:rPr>
              <a:t>	</a:t>
            </a:r>
            <a:r>
              <a:rPr sz="1182" spc="-39" dirty="0">
                <a:solidFill>
                  <a:srgbClr val="F1F1F1"/>
                </a:solidFill>
                <a:latin typeface="Verdana"/>
                <a:cs typeface="Verdana"/>
              </a:rPr>
              <a:t>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65084" y="4544612"/>
            <a:ext cx="59222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36" dirty="0">
                <a:solidFill>
                  <a:srgbClr val="F1F1F1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F1F1F1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6" dirty="0">
                <a:solidFill>
                  <a:srgbClr val="F1F1F1"/>
                </a:solidFill>
                <a:latin typeface="Verdana"/>
                <a:cs typeface="Verdana"/>
              </a:rPr>
              <a:t>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65226" y="4540485"/>
            <a:ext cx="62342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522531" algn="l"/>
              </a:tabLst>
            </a:pPr>
            <a:r>
              <a:rPr sz="1182" spc="36" dirty="0">
                <a:solidFill>
                  <a:srgbClr val="F1F1F1"/>
                </a:solidFill>
                <a:latin typeface="Verdana"/>
                <a:cs typeface="Verdana"/>
              </a:rPr>
              <a:t>Não</a:t>
            </a:r>
            <a:r>
              <a:rPr sz="1182" spc="-106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312" dirty="0">
                <a:solidFill>
                  <a:srgbClr val="F1F1F1"/>
                </a:solidFill>
                <a:latin typeface="Verdana"/>
                <a:cs typeface="Verdana"/>
              </a:rPr>
              <a:t>=</a:t>
            </a:r>
            <a:r>
              <a:rPr sz="1182" dirty="0">
                <a:solidFill>
                  <a:srgbClr val="F1F1F1"/>
                </a:solidFill>
                <a:latin typeface="Verdana"/>
                <a:cs typeface="Verdana"/>
              </a:rPr>
              <a:t>	</a:t>
            </a:r>
            <a:r>
              <a:rPr sz="1182" spc="-30" dirty="0">
                <a:solidFill>
                  <a:srgbClr val="F1F1F1"/>
                </a:solidFill>
                <a:latin typeface="Verdana"/>
                <a:cs typeface="Verdana"/>
              </a:rPr>
              <a:t>9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2458" y="1747061"/>
            <a:ext cx="54640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88" dirty="0">
                <a:solidFill>
                  <a:srgbClr val="5E5E5E"/>
                </a:solidFill>
                <a:latin typeface="Verdana"/>
                <a:cs typeface="Verdana"/>
              </a:rPr>
              <a:t>69,0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22344" y="4546898"/>
            <a:ext cx="5772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36" dirty="0">
                <a:solidFill>
                  <a:srgbClr val="F1F1F1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F1F1F1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42" dirty="0">
                <a:solidFill>
                  <a:srgbClr val="F1F1F1"/>
                </a:solidFill>
                <a:latin typeface="Verdana"/>
                <a:cs typeface="Verdana"/>
              </a:rPr>
              <a:t>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61378" y="4540485"/>
            <a:ext cx="5772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36" dirty="0">
                <a:solidFill>
                  <a:srgbClr val="F1F1F1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F1F1F1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42" dirty="0">
                <a:solidFill>
                  <a:srgbClr val="F1F1F1"/>
                </a:solidFill>
                <a:latin typeface="Verdana"/>
                <a:cs typeface="Verdana"/>
              </a:rPr>
              <a:t>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40221" y="4531976"/>
            <a:ext cx="5772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36" dirty="0">
                <a:solidFill>
                  <a:srgbClr val="F1F1F1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F1F1F1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42" dirty="0">
                <a:solidFill>
                  <a:srgbClr val="F1F1F1"/>
                </a:solidFill>
                <a:latin typeface="Verdana"/>
                <a:cs typeface="Verdana"/>
              </a:rPr>
              <a:t>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077859" y="4532459"/>
            <a:ext cx="577597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spc="36" dirty="0">
                <a:solidFill>
                  <a:srgbClr val="F1F1F1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F1F1F1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39" dirty="0">
                <a:solidFill>
                  <a:srgbClr val="F1F1F1"/>
                </a:solidFill>
                <a:latin typeface="Verdana"/>
                <a:cs typeface="Verdana"/>
              </a:rPr>
              <a:t>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906730" y="4536078"/>
            <a:ext cx="577597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spc="36" dirty="0">
                <a:solidFill>
                  <a:srgbClr val="F1F1F1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F1F1F1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39" dirty="0">
                <a:solidFill>
                  <a:srgbClr val="F1F1F1"/>
                </a:solidFill>
                <a:latin typeface="Verdana"/>
                <a:cs typeface="Verdana"/>
              </a:rPr>
              <a:t>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865069" y="4513245"/>
            <a:ext cx="57798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36" dirty="0">
                <a:solidFill>
                  <a:srgbClr val="F1F1F1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F1F1F1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F1F1F1"/>
                </a:solidFill>
                <a:latin typeface="Verdana"/>
                <a:cs typeface="Verdana"/>
              </a:rPr>
              <a:t> </a:t>
            </a:r>
            <a:r>
              <a:rPr sz="1182" spc="-36" dirty="0">
                <a:solidFill>
                  <a:srgbClr val="F1F1F1"/>
                </a:solidFill>
                <a:latin typeface="Verdana"/>
                <a:cs typeface="Verdana"/>
              </a:rPr>
              <a:t>2</a:t>
            </a:r>
            <a:endParaRPr sz="1182">
              <a:latin typeface="Verdana"/>
              <a:cs typeface="Verdana"/>
            </a:endParaRP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9CD7BE07-695D-4B54-A4C6-F17B77F9C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-69631"/>
            <a:ext cx="6653916" cy="1165461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pc="-203" dirty="0"/>
              <a:t>Evolutivo</a:t>
            </a:r>
            <a:r>
              <a:rPr spc="-276" dirty="0"/>
              <a:t> </a:t>
            </a:r>
            <a:r>
              <a:rPr spc="-164" dirty="0"/>
              <a:t>NPS</a:t>
            </a:r>
            <a:r>
              <a:rPr spc="-255" dirty="0"/>
              <a:t> </a:t>
            </a:r>
            <a:r>
              <a:rPr spc="-182" dirty="0"/>
              <a:t>Ambulatório</a:t>
            </a:r>
            <a:r>
              <a:rPr spc="-276" dirty="0"/>
              <a:t> </a:t>
            </a:r>
            <a:r>
              <a:rPr spc="-288" dirty="0"/>
              <a:t>2024</a:t>
            </a:r>
            <a:r>
              <a:rPr spc="-276" dirty="0"/>
              <a:t> </a:t>
            </a:r>
            <a:r>
              <a:rPr spc="-346" dirty="0"/>
              <a:t>vs.</a:t>
            </a:r>
            <a:r>
              <a:rPr spc="-240" dirty="0"/>
              <a:t> </a:t>
            </a:r>
            <a:r>
              <a:rPr spc="-400" dirty="0"/>
              <a:t>2025:</a:t>
            </a:r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1364971" y="2970727"/>
            <a:ext cx="1766676" cy="475940"/>
            <a:chOff x="2250233" y="4898949"/>
            <a:chExt cx="2913380" cy="784860"/>
          </a:xfrm>
        </p:grpSpPr>
        <p:sp>
          <p:nvSpPr>
            <p:cNvPr id="5" name="object 5"/>
            <p:cNvSpPr/>
            <p:nvPr/>
          </p:nvSpPr>
          <p:spPr>
            <a:xfrm>
              <a:off x="2266108" y="4914824"/>
              <a:ext cx="2881630" cy="264160"/>
            </a:xfrm>
            <a:custGeom>
              <a:avLst/>
              <a:gdLst/>
              <a:ahLst/>
              <a:cxnLst/>
              <a:rect l="l" t="t" r="r" b="b"/>
              <a:pathLst>
                <a:path w="2881629" h="264160">
                  <a:moveTo>
                    <a:pt x="0" y="0"/>
                  </a:moveTo>
                  <a:lnTo>
                    <a:pt x="1441212" y="160832"/>
                  </a:lnTo>
                  <a:lnTo>
                    <a:pt x="2881168" y="263866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2266108" y="5382244"/>
              <a:ext cx="2881630" cy="285750"/>
            </a:xfrm>
            <a:custGeom>
              <a:avLst/>
              <a:gdLst/>
              <a:ahLst/>
              <a:cxnLst/>
              <a:rect l="l" t="t" r="r" b="b"/>
              <a:pathLst>
                <a:path w="2881629" h="285750">
                  <a:moveTo>
                    <a:pt x="0" y="0"/>
                  </a:moveTo>
                  <a:lnTo>
                    <a:pt x="1441212" y="285226"/>
                  </a:lnTo>
                  <a:lnTo>
                    <a:pt x="2881168" y="263866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3706693" y="4980790"/>
              <a:ext cx="100965" cy="94615"/>
            </a:xfrm>
            <a:custGeom>
              <a:avLst/>
              <a:gdLst/>
              <a:ahLst/>
              <a:cxnLst/>
              <a:rect l="l" t="t" r="r" b="b"/>
              <a:pathLst>
                <a:path w="100964" h="94614">
                  <a:moveTo>
                    <a:pt x="0" y="94237"/>
                  </a:moveTo>
                  <a:lnTo>
                    <a:pt x="10052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56536" y="2801278"/>
            <a:ext cx="326318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b="1" spc="-12" dirty="0">
                <a:latin typeface="Trebuchet MS"/>
                <a:cs typeface="Trebuchet MS"/>
              </a:rPr>
              <a:t>68,9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9956" y="2863758"/>
            <a:ext cx="326317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b="1" spc="-12" dirty="0">
                <a:latin typeface="Trebuchet MS"/>
                <a:cs typeface="Trebuchet MS"/>
              </a:rPr>
              <a:t>64,4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64953" y="2980526"/>
            <a:ext cx="346678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b="1" spc="-12" dirty="0">
                <a:latin typeface="Trebuchet MS"/>
                <a:cs typeface="Trebuchet MS"/>
              </a:rPr>
              <a:t>61,5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89062" y="3166601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1211396" y="3151456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55,8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81881" y="340513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2192784" y="3400803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47,8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23070" y="332284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16"/>
          <p:cNvSpPr txBox="1"/>
          <p:nvPr/>
        </p:nvSpPr>
        <p:spPr>
          <a:xfrm>
            <a:off x="3034417" y="3317878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48,4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4034" y="3555033"/>
            <a:ext cx="194843" cy="76261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0827" y="2256676"/>
            <a:ext cx="2283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56536" y="4574771"/>
            <a:ext cx="474968" cy="58408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pc="21" dirty="0">
                <a:solidFill>
                  <a:srgbClr val="1B170F"/>
                </a:solidFill>
                <a:latin typeface="Verdana"/>
                <a:cs typeface="Verdana"/>
              </a:rPr>
              <a:t>Jan</a:t>
            </a:r>
            <a:endParaRPr>
              <a:latin typeface="Verdana"/>
              <a:cs typeface="Verdana"/>
            </a:endParaRPr>
          </a:p>
          <a:p>
            <a:pPr marL="108973">
              <a:spcBef>
                <a:spcPts val="946"/>
              </a:spcBef>
            </a:pPr>
            <a:r>
              <a:rPr sz="1200" b="1" spc="-221" dirty="0">
                <a:solidFill>
                  <a:srgbClr val="006A6B"/>
                </a:solidFill>
                <a:latin typeface="Verdana"/>
                <a:cs typeface="Verdana"/>
              </a:rPr>
              <a:t>168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8592" y="4913685"/>
            <a:ext cx="596850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124" dirty="0">
                <a:solidFill>
                  <a:srgbClr val="006A6B"/>
                </a:solidFill>
                <a:latin typeface="Verdana"/>
                <a:cs typeface="Verdana"/>
              </a:rPr>
              <a:t>N°</a:t>
            </a:r>
            <a:r>
              <a:rPr sz="1182" b="1" spc="-103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182" b="1" spc="-130" dirty="0">
                <a:solidFill>
                  <a:srgbClr val="006A6B"/>
                </a:solidFill>
                <a:latin typeface="Verdana"/>
                <a:cs typeface="Verdana"/>
              </a:rPr>
              <a:t>2025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89242" y="5313289"/>
            <a:ext cx="20485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85" dirty="0">
                <a:solidFill>
                  <a:srgbClr val="A6A6A6"/>
                </a:solidFill>
                <a:latin typeface="Verdana"/>
                <a:cs typeface="Verdana"/>
              </a:rPr>
              <a:t>86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3551" y="1653215"/>
            <a:ext cx="4774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-212" dirty="0">
                <a:solidFill>
                  <a:srgbClr val="5E5E5E"/>
                </a:solidFill>
                <a:latin typeface="Verdana"/>
                <a:cs typeface="Verdana"/>
              </a:rPr>
              <a:t>.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182890" y="1078536"/>
            <a:ext cx="3099770" cy="67167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27899"/>
              </a:lnSpc>
              <a:spcBef>
                <a:spcPts val="58"/>
              </a:spcBef>
            </a:pPr>
            <a:r>
              <a:rPr sz="1789" b="1" spc="-143" dirty="0">
                <a:solidFill>
                  <a:srgbClr val="006A6B"/>
                </a:solidFill>
                <a:latin typeface="Verdana"/>
                <a:cs typeface="Verdana"/>
              </a:rPr>
              <a:t>YTD</a:t>
            </a:r>
            <a:r>
              <a:rPr sz="1789" b="1" spc="-182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006A6B"/>
                </a:solidFill>
                <a:latin typeface="Verdana"/>
                <a:cs typeface="Verdana"/>
              </a:rPr>
              <a:t>Jan</a:t>
            </a:r>
            <a:r>
              <a:rPr sz="1789" b="1" spc="-173" dirty="0">
                <a:solidFill>
                  <a:srgbClr val="006A6B"/>
                </a:solidFill>
                <a:latin typeface="Verdana"/>
                <a:cs typeface="Verdana"/>
              </a:rPr>
              <a:t> -</a:t>
            </a:r>
            <a:r>
              <a:rPr sz="1789" b="1" spc="-152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006A6B"/>
                </a:solidFill>
                <a:latin typeface="Verdana"/>
                <a:cs typeface="Verdana"/>
              </a:rPr>
              <a:t>Mar</a:t>
            </a:r>
            <a:r>
              <a:rPr sz="1789" b="1" spc="-176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252" dirty="0">
                <a:solidFill>
                  <a:srgbClr val="006A6B"/>
                </a:solidFill>
                <a:latin typeface="Verdana"/>
                <a:cs typeface="Verdana"/>
              </a:rPr>
              <a:t>2025:</a:t>
            </a:r>
            <a:r>
              <a:rPr sz="1789" b="1" spc="-167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255" dirty="0">
                <a:solidFill>
                  <a:srgbClr val="006A6B"/>
                </a:solidFill>
                <a:latin typeface="Verdana"/>
                <a:cs typeface="Verdana"/>
              </a:rPr>
              <a:t>65,1pp </a:t>
            </a:r>
            <a:r>
              <a:rPr sz="1789" b="1" spc="-143" dirty="0">
                <a:solidFill>
                  <a:srgbClr val="A6A6A6"/>
                </a:solidFill>
                <a:latin typeface="Verdana"/>
                <a:cs typeface="Verdana"/>
              </a:rPr>
              <a:t>YTD</a:t>
            </a:r>
            <a:r>
              <a:rPr sz="1789" b="1" spc="-176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A6A6A6"/>
                </a:solidFill>
                <a:latin typeface="Verdana"/>
                <a:cs typeface="Verdana"/>
              </a:rPr>
              <a:t>Jan</a:t>
            </a:r>
            <a:r>
              <a:rPr sz="1789" b="1" spc="-176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382" dirty="0">
                <a:solidFill>
                  <a:srgbClr val="A6A6A6"/>
                </a:solidFill>
                <a:latin typeface="Verdana"/>
                <a:cs typeface="Verdana"/>
              </a:rPr>
              <a:t>–</a:t>
            </a:r>
            <a:r>
              <a:rPr sz="1789" b="1" spc="-152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A6A6A6"/>
                </a:solidFill>
                <a:latin typeface="Verdana"/>
                <a:cs typeface="Verdana"/>
              </a:rPr>
              <a:t>Mar</a:t>
            </a:r>
            <a:r>
              <a:rPr sz="1789" b="1" spc="-173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221" dirty="0">
                <a:solidFill>
                  <a:srgbClr val="A6A6A6"/>
                </a:solidFill>
                <a:latin typeface="Verdana"/>
                <a:cs typeface="Verdana"/>
              </a:rPr>
              <a:t>2024:</a:t>
            </a:r>
            <a:r>
              <a:rPr sz="1789" b="1" spc="-158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21" dirty="0">
                <a:solidFill>
                  <a:srgbClr val="A6A6A6"/>
                </a:solidFill>
                <a:latin typeface="Verdana"/>
                <a:cs typeface="Verdana"/>
              </a:rPr>
              <a:t>49,8pp</a:t>
            </a:r>
            <a:endParaRPr sz="1789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7399" y="1502032"/>
            <a:ext cx="483294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236044" algn="l"/>
              </a:tabLst>
            </a:pPr>
            <a:r>
              <a:rPr sz="1182" spc="-267" dirty="0">
                <a:solidFill>
                  <a:srgbClr val="5E5E5E"/>
                </a:solidFill>
                <a:latin typeface="Verdana"/>
                <a:cs typeface="Verdana"/>
              </a:rPr>
              <a:t>1.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	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73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do</a:t>
            </a:r>
            <a:r>
              <a:rPr sz="1182" spc="-6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primeiro</a:t>
            </a:r>
            <a:r>
              <a:rPr sz="1182" spc="-6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trimestre</a:t>
            </a:r>
            <a:r>
              <a:rPr sz="1182" spc="-61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6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49" dirty="0">
                <a:solidFill>
                  <a:srgbClr val="5E5E5E"/>
                </a:solidFill>
                <a:latin typeface="Verdana"/>
                <a:cs typeface="Verdana"/>
              </a:rPr>
              <a:t>2025</a:t>
            </a:r>
            <a:r>
              <a:rPr sz="1182" spc="-6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superior</a:t>
            </a:r>
            <a:r>
              <a:rPr sz="1182" spc="-7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ao</a:t>
            </a:r>
            <a:r>
              <a:rPr sz="1182" spc="-6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73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6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6" dirty="0">
                <a:solidFill>
                  <a:srgbClr val="5E5E5E"/>
                </a:solidFill>
                <a:latin typeface="Verdana"/>
                <a:cs typeface="Verdana"/>
              </a:rPr>
              <a:t>2024.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3" name="object 33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34" name="object 34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21735" y="5313289"/>
            <a:ext cx="61148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24" dirty="0">
                <a:solidFill>
                  <a:srgbClr val="A6A6A6"/>
                </a:solidFill>
                <a:latin typeface="Verdana"/>
                <a:cs typeface="Verdana"/>
              </a:rPr>
              <a:t>N°</a:t>
            </a:r>
            <a:r>
              <a:rPr sz="1182" b="1" spc="-10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182" b="1" spc="-103" dirty="0">
                <a:solidFill>
                  <a:srgbClr val="A6A6A6"/>
                </a:solidFill>
                <a:latin typeface="Verdana"/>
                <a:cs typeface="Verdana"/>
              </a:rPr>
              <a:t>2024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13223" y="5313289"/>
            <a:ext cx="19715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15" dirty="0">
                <a:solidFill>
                  <a:srgbClr val="A6A6A6"/>
                </a:solidFill>
                <a:latin typeface="Verdana"/>
                <a:cs typeface="Verdana"/>
              </a:rPr>
              <a:t>76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021663" y="4574771"/>
            <a:ext cx="484610" cy="58408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pc="-15" dirty="0">
                <a:solidFill>
                  <a:srgbClr val="1B170F"/>
                </a:solidFill>
                <a:latin typeface="Verdana"/>
                <a:cs typeface="Verdana"/>
              </a:rPr>
              <a:t>Fev</a:t>
            </a:r>
            <a:endParaRPr dirty="0">
              <a:latin typeface="Verdana"/>
              <a:cs typeface="Verdana"/>
            </a:endParaRPr>
          </a:p>
          <a:p>
            <a:pPr marL="75473">
              <a:spcBef>
                <a:spcPts val="931"/>
              </a:spcBef>
            </a:pPr>
            <a:r>
              <a:rPr sz="1200" b="1" spc="-243" dirty="0">
                <a:solidFill>
                  <a:srgbClr val="006A6B"/>
                </a:solidFill>
                <a:latin typeface="Verdana"/>
                <a:cs typeface="Verdana"/>
              </a:rPr>
              <a:t>176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47423" y="4450765"/>
            <a:ext cx="484610" cy="710066"/>
          </a:xfrm>
          <a:prstGeom prst="rect">
            <a:avLst/>
          </a:prstGeom>
        </p:spPr>
        <p:txBody>
          <a:bodyPr vert="horz" wrap="square" lIns="0" tIns="144399" rIns="0" bIns="0" rtlCol="0">
            <a:spAutoFit/>
          </a:bodyPr>
          <a:lstStyle/>
          <a:p>
            <a:pPr marL="7701">
              <a:spcBef>
                <a:spcPts val="1137"/>
              </a:spcBef>
            </a:pPr>
            <a:r>
              <a:rPr spc="-15" dirty="0">
                <a:solidFill>
                  <a:srgbClr val="1B170F"/>
                </a:solidFill>
                <a:latin typeface="Verdana"/>
                <a:cs typeface="Verdana"/>
              </a:rPr>
              <a:t>Mar</a:t>
            </a:r>
            <a:endParaRPr dirty="0">
              <a:latin typeface="Verdana"/>
              <a:cs typeface="Verdana"/>
            </a:endParaRPr>
          </a:p>
          <a:p>
            <a:pPr marL="77783">
              <a:spcBef>
                <a:spcPts val="825"/>
              </a:spcBef>
            </a:pPr>
            <a:r>
              <a:rPr sz="1200" b="1" spc="-221" dirty="0">
                <a:solidFill>
                  <a:srgbClr val="006A6B"/>
                </a:solidFill>
                <a:latin typeface="Verdana"/>
                <a:cs typeface="Verdana"/>
              </a:rPr>
              <a:t>174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48000" y="5313289"/>
            <a:ext cx="1621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285" dirty="0">
                <a:solidFill>
                  <a:srgbClr val="A6A6A6"/>
                </a:solidFill>
                <a:latin typeface="Verdana"/>
                <a:cs typeface="Verdana"/>
              </a:rPr>
              <a:t>91</a:t>
            </a:r>
            <a:endParaRPr sz="1182">
              <a:latin typeface="Verdana"/>
              <a:cs typeface="Verdana"/>
            </a:endParaRP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F9424767-7429-4CA6-8A6C-6FAA6E387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190825"/>
            <a:ext cx="6653916" cy="644548"/>
          </a:xfrm>
          <a:prstGeom prst="rect">
            <a:avLst/>
          </a:prstGeom>
        </p:spPr>
        <p:txBody>
          <a:bodyPr vert="horz" wrap="square" lIns="0" tIns="93039" rIns="0" bIns="0" rtlCol="0" anchor="ctr">
            <a:spAutoFit/>
          </a:bodyPr>
          <a:lstStyle/>
          <a:p>
            <a:pPr marL="457841">
              <a:spcBef>
                <a:spcPts val="61"/>
              </a:spcBef>
            </a:pPr>
            <a:r>
              <a:rPr spc="-203" dirty="0"/>
              <a:t>Evolutivo</a:t>
            </a:r>
            <a:r>
              <a:rPr spc="-282" dirty="0"/>
              <a:t> </a:t>
            </a:r>
            <a:r>
              <a:rPr spc="-164" dirty="0"/>
              <a:t>NPS</a:t>
            </a:r>
            <a:r>
              <a:rPr spc="-255" dirty="0"/>
              <a:t> </a:t>
            </a:r>
            <a:r>
              <a:rPr spc="-173" dirty="0"/>
              <a:t>Pronto</a:t>
            </a:r>
            <a:r>
              <a:rPr spc="-270" dirty="0"/>
              <a:t> </a:t>
            </a:r>
            <a:r>
              <a:rPr spc="-221" dirty="0"/>
              <a:t>Socorro</a:t>
            </a:r>
            <a:r>
              <a:rPr spc="-273" dirty="0"/>
              <a:t> -</a:t>
            </a:r>
            <a:r>
              <a:rPr spc="-243" dirty="0"/>
              <a:t> </a:t>
            </a:r>
            <a:r>
              <a:rPr spc="-400" dirty="0"/>
              <a:t>2025: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94931" y="2886253"/>
            <a:ext cx="10915040" cy="546022"/>
            <a:chOff x="815472" y="4759645"/>
            <a:chExt cx="17999710" cy="900430"/>
          </a:xfrm>
        </p:grpSpPr>
        <p:sp>
          <p:nvSpPr>
            <p:cNvPr id="4" name="object 4"/>
            <p:cNvSpPr/>
            <p:nvPr/>
          </p:nvSpPr>
          <p:spPr>
            <a:xfrm>
              <a:off x="1148435" y="4759648"/>
              <a:ext cx="3834129" cy="894715"/>
            </a:xfrm>
            <a:custGeom>
              <a:avLst/>
              <a:gdLst/>
              <a:ahLst/>
              <a:cxnLst/>
              <a:rect l="l" t="t" r="r" b="b"/>
              <a:pathLst>
                <a:path w="3834129" h="894714">
                  <a:moveTo>
                    <a:pt x="834326" y="0"/>
                  </a:moveTo>
                  <a:lnTo>
                    <a:pt x="0" y="0"/>
                  </a:lnTo>
                  <a:lnTo>
                    <a:pt x="0" y="894638"/>
                  </a:lnTo>
                  <a:lnTo>
                    <a:pt x="834326" y="894638"/>
                  </a:lnTo>
                  <a:lnTo>
                    <a:pt x="834326" y="0"/>
                  </a:lnTo>
                  <a:close/>
                </a:path>
                <a:path w="3834129" h="894714">
                  <a:moveTo>
                    <a:pt x="2333333" y="218630"/>
                  </a:moveTo>
                  <a:lnTo>
                    <a:pt x="1500276" y="218630"/>
                  </a:lnTo>
                  <a:lnTo>
                    <a:pt x="1500276" y="894638"/>
                  </a:lnTo>
                  <a:lnTo>
                    <a:pt x="2333333" y="894638"/>
                  </a:lnTo>
                  <a:lnTo>
                    <a:pt x="2333333" y="218630"/>
                  </a:lnTo>
                  <a:close/>
                </a:path>
                <a:path w="3834129" h="894714">
                  <a:moveTo>
                    <a:pt x="3833609" y="566686"/>
                  </a:moveTo>
                  <a:lnTo>
                    <a:pt x="3000540" y="566686"/>
                  </a:lnTo>
                  <a:lnTo>
                    <a:pt x="3000540" y="894638"/>
                  </a:lnTo>
                  <a:lnTo>
                    <a:pt x="3833609" y="894638"/>
                  </a:lnTo>
                  <a:lnTo>
                    <a:pt x="3833609" y="566686"/>
                  </a:lnTo>
                  <a:close/>
                </a:path>
              </a:pathLst>
            </a:custGeom>
            <a:solidFill>
              <a:srgbClr val="4B6C9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815472" y="5654277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20561" y="2723280"/>
            <a:ext cx="465158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276" dirty="0">
                <a:latin typeface="Verdana"/>
                <a:cs typeface="Verdana"/>
              </a:rPr>
              <a:t>16,7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3090" y="2853852"/>
            <a:ext cx="322684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312" dirty="0">
                <a:latin typeface="Verdana"/>
                <a:cs typeface="Verdana"/>
              </a:rPr>
              <a:t>8,1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1147" y="2477006"/>
            <a:ext cx="44937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297" dirty="0">
                <a:latin typeface="Verdana"/>
                <a:cs typeface="Verdana"/>
              </a:rPr>
              <a:t>22,1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495" y="3302715"/>
            <a:ext cx="484026" cy="79921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indent="19638">
              <a:lnSpc>
                <a:spcPct val="137400"/>
              </a:lnSpc>
              <a:spcBef>
                <a:spcPts val="61"/>
              </a:spcBef>
            </a:pPr>
            <a:r>
              <a:rPr sz="2001" spc="27" dirty="0">
                <a:solidFill>
                  <a:srgbClr val="0D0D0D"/>
                </a:solidFill>
                <a:latin typeface="Verdana"/>
                <a:cs typeface="Verdana"/>
              </a:rPr>
              <a:t>Jan </a:t>
            </a:r>
            <a:r>
              <a:rPr sz="2001" b="1" spc="-309" dirty="0">
                <a:solidFill>
                  <a:srgbClr val="0D0D0D"/>
                </a:solidFill>
                <a:latin typeface="Verdana"/>
                <a:cs typeface="Verdana"/>
              </a:rPr>
              <a:t>575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951" y="3956262"/>
            <a:ext cx="2021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03" dirty="0">
                <a:solidFill>
                  <a:srgbClr val="5E5E5E"/>
                </a:solidFill>
                <a:latin typeface="Verdana"/>
                <a:cs typeface="Verdana"/>
              </a:rPr>
              <a:t>N°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7160" y="754880"/>
            <a:ext cx="4460588" cy="37353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6044" indent="-228343">
              <a:spcBef>
                <a:spcPts val="76"/>
              </a:spcBef>
              <a:buAutoNum type="arabicPeriod"/>
              <a:tabLst>
                <a:tab pos="236044" algn="l"/>
              </a:tabLst>
            </a:pP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11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64" dirty="0">
                <a:solidFill>
                  <a:srgbClr val="5E5E5E"/>
                </a:solidFill>
                <a:latin typeface="Verdana"/>
                <a:cs typeface="Verdana"/>
              </a:rPr>
              <a:t>com</a:t>
            </a:r>
            <a:r>
              <a:rPr sz="1182" spc="-103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queda</a:t>
            </a:r>
            <a:r>
              <a:rPr sz="1182" spc="203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9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8,6.</a:t>
            </a:r>
            <a:endParaRPr sz="1182">
              <a:latin typeface="Verdana"/>
              <a:cs typeface="Verdana"/>
            </a:endParaRPr>
          </a:p>
          <a:p>
            <a:pPr marL="236044" indent="-228343">
              <a:spcBef>
                <a:spcPts val="21"/>
              </a:spcBef>
              <a:buAutoNum type="arabicPeriod"/>
              <a:tabLst>
                <a:tab pos="236044" algn="l"/>
              </a:tabLst>
            </a:pP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Volumetria</a:t>
            </a:r>
            <a:r>
              <a:rPr sz="1182" spc="-4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dentro</a:t>
            </a:r>
            <a:r>
              <a:rPr sz="1182" spc="-5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33" dirty="0">
                <a:solidFill>
                  <a:srgbClr val="5E5E5E"/>
                </a:solidFill>
                <a:latin typeface="Verdana"/>
                <a:cs typeface="Verdana"/>
              </a:rPr>
              <a:t>da</a:t>
            </a:r>
            <a:r>
              <a:rPr sz="1182" spc="-5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margem</a:t>
            </a:r>
            <a:r>
              <a:rPr sz="1182" spc="-3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5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erro</a:t>
            </a:r>
            <a:r>
              <a:rPr sz="1182" spc="-4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para</a:t>
            </a:r>
            <a:r>
              <a:rPr sz="1182" spc="-5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o</a:t>
            </a:r>
            <a:r>
              <a:rPr sz="1182" spc="-4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ano</a:t>
            </a:r>
            <a:r>
              <a:rPr sz="1182" spc="-5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33" dirty="0">
                <a:solidFill>
                  <a:srgbClr val="5E5E5E"/>
                </a:solidFill>
                <a:latin typeface="Verdana"/>
                <a:cs typeface="Verdana"/>
              </a:rPr>
              <a:t>2025.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00441" y="1389708"/>
            <a:ext cx="713525" cy="55960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algn="ctr">
              <a:spcBef>
                <a:spcPts val="69"/>
              </a:spcBef>
            </a:pPr>
            <a:r>
              <a:rPr sz="1789" b="1" spc="-15" dirty="0">
                <a:solidFill>
                  <a:srgbClr val="1B170F"/>
                </a:solidFill>
                <a:latin typeface="Verdana"/>
                <a:cs typeface="Verdana"/>
              </a:rPr>
              <a:t>YTD</a:t>
            </a:r>
            <a:endParaRPr sz="1789">
              <a:latin typeface="Verdana"/>
              <a:cs typeface="Verdana"/>
            </a:endParaRPr>
          </a:p>
          <a:p>
            <a:pPr algn="ctr">
              <a:spcBef>
                <a:spcPts val="15"/>
              </a:spcBef>
            </a:pPr>
            <a:r>
              <a:rPr sz="1789" b="1" spc="-258" dirty="0">
                <a:solidFill>
                  <a:srgbClr val="1B170F"/>
                </a:solidFill>
                <a:latin typeface="Verdana"/>
                <a:cs typeface="Verdana"/>
              </a:rPr>
              <a:t>15,7pp</a:t>
            </a:r>
            <a:endParaRPr sz="1789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4334" y="-4762"/>
            <a:ext cx="242591" cy="2207575"/>
            <a:chOff x="-7853" y="-7853"/>
            <a:chExt cx="400050" cy="3640454"/>
          </a:xfrm>
        </p:grpSpPr>
        <p:sp>
          <p:nvSpPr>
            <p:cNvPr id="14" name="object 14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0"/>
                  </a:lnTo>
                  <a:lnTo>
                    <a:pt x="0" y="3624454"/>
                  </a:lnTo>
                  <a:lnTo>
                    <a:pt x="384318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3624454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6" name="object 16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09043" y="5081485"/>
          <a:ext cx="11221938" cy="13170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18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99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6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79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37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17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506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8833">
                <a:tc>
                  <a:txBody>
                    <a:bodyPr/>
                    <a:lstStyle/>
                    <a:p>
                      <a:pPr marL="301625" marR="48260" indent="-24637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Promotor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53,4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49,2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36,4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50,6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37,2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Neutro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40005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18,3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18,2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15,4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19,5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39370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31,3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32,5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36,9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33,3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88102" y="4497897"/>
          <a:ext cx="11220780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5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58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1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4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29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21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305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65543">
                <a:tc>
                  <a:txBody>
                    <a:bodyPr/>
                    <a:lstStyle/>
                    <a:p>
                      <a:pPr marL="138430" marR="1308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 (pp)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84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3,8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object 21"/>
          <p:cNvSpPr txBox="1"/>
          <p:nvPr/>
        </p:nvSpPr>
        <p:spPr>
          <a:xfrm>
            <a:off x="5453597" y="3444805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64" dirty="0">
                <a:solidFill>
                  <a:srgbClr val="F1F1F1"/>
                </a:solidFill>
                <a:latin typeface="Verdana"/>
                <a:cs typeface="Verdana"/>
              </a:rPr>
              <a:t>Jun</a:t>
            </a:r>
            <a:r>
              <a:rPr sz="2001" dirty="0">
                <a:solidFill>
                  <a:srgbClr val="F1F1F1"/>
                </a:solidFill>
                <a:latin typeface="Verdana"/>
                <a:cs typeface="Verdana"/>
              </a:rPr>
              <a:t>	</a:t>
            </a:r>
            <a:r>
              <a:rPr sz="2001" spc="27" dirty="0">
                <a:solidFill>
                  <a:srgbClr val="F1F1F1"/>
                </a:solidFill>
                <a:latin typeface="Verdana"/>
                <a:cs typeface="Verdana"/>
              </a:rPr>
              <a:t>Jul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58945" y="3449123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39" dirty="0">
                <a:solidFill>
                  <a:srgbClr val="F1F1F1"/>
                </a:solidFill>
                <a:latin typeface="Verdana"/>
                <a:cs typeface="Verdana"/>
              </a:rPr>
              <a:t>Mai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38838" y="3399406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61" dirty="0">
                <a:solidFill>
                  <a:srgbClr val="F1F1F1"/>
                </a:solidFill>
                <a:latin typeface="Verdana"/>
                <a:cs typeface="Verdana"/>
              </a:rPr>
              <a:t>Ago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47357" y="3361893"/>
            <a:ext cx="472474" cy="72906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indent="1925">
              <a:lnSpc>
                <a:spcPct val="124100"/>
              </a:lnSpc>
              <a:spcBef>
                <a:spcPts val="61"/>
              </a:spcBef>
            </a:pPr>
            <a:r>
              <a:rPr sz="2001" spc="-15" dirty="0">
                <a:solidFill>
                  <a:srgbClr val="252525"/>
                </a:solidFill>
                <a:latin typeface="Verdana"/>
                <a:cs typeface="Verdana"/>
              </a:rPr>
              <a:t>Fev </a:t>
            </a:r>
            <a:r>
              <a:rPr sz="2001" b="1" spc="-248" dirty="0">
                <a:solidFill>
                  <a:srgbClr val="0D0D0D"/>
                </a:solidFill>
                <a:latin typeface="Verdana"/>
                <a:cs typeface="Verdana"/>
              </a:rPr>
              <a:t>628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08801" y="3388561"/>
            <a:ext cx="517912" cy="696747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indent="8471">
              <a:lnSpc>
                <a:spcPct val="118300"/>
              </a:lnSpc>
              <a:spcBef>
                <a:spcPts val="61"/>
              </a:spcBef>
            </a:pPr>
            <a:r>
              <a:rPr sz="2001" spc="21" dirty="0">
                <a:latin typeface="Verdana"/>
                <a:cs typeface="Verdana"/>
              </a:rPr>
              <a:t>Mar </a:t>
            </a:r>
            <a:r>
              <a:rPr sz="2001" b="1" spc="-376" dirty="0">
                <a:solidFill>
                  <a:srgbClr val="0D0D0D"/>
                </a:solidFill>
                <a:latin typeface="Verdana"/>
                <a:cs typeface="Verdana"/>
              </a:rPr>
              <a:t>941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29180" y="3462329"/>
            <a:ext cx="471704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8" dirty="0">
                <a:solidFill>
                  <a:srgbClr val="F1F1F1"/>
                </a:solidFill>
                <a:latin typeface="Verdana"/>
                <a:cs typeface="Verdana"/>
              </a:rPr>
              <a:t>Abr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05748" y="3437795"/>
            <a:ext cx="1405101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906" algn="l"/>
              </a:tabLst>
            </a:pPr>
            <a:r>
              <a:rPr sz="2001" spc="-15" dirty="0">
                <a:solidFill>
                  <a:srgbClr val="F1F1F1"/>
                </a:solidFill>
                <a:latin typeface="Verdana"/>
                <a:cs typeface="Verdana"/>
              </a:rPr>
              <a:t>Set</a:t>
            </a:r>
            <a:r>
              <a:rPr sz="2001" dirty="0">
                <a:solidFill>
                  <a:srgbClr val="F1F1F1"/>
                </a:solidFill>
                <a:latin typeface="Verdana"/>
                <a:cs typeface="Verdana"/>
              </a:rPr>
              <a:t>	</a:t>
            </a:r>
            <a:r>
              <a:rPr sz="2001" spc="42" dirty="0">
                <a:solidFill>
                  <a:srgbClr val="F1F1F1"/>
                </a:solidFill>
                <a:latin typeface="Verdana"/>
                <a:cs typeface="Verdana"/>
              </a:rPr>
              <a:t>Out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10483" y="3444805"/>
            <a:ext cx="135504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854457" algn="l"/>
              </a:tabLst>
            </a:pPr>
            <a:r>
              <a:rPr sz="2001" spc="-12" dirty="0">
                <a:solidFill>
                  <a:srgbClr val="F1F1F1"/>
                </a:solidFill>
                <a:latin typeface="Verdana"/>
                <a:cs typeface="Verdana"/>
              </a:rPr>
              <a:t>Nov</a:t>
            </a:r>
            <a:r>
              <a:rPr sz="2001" spc="-12" dirty="0">
                <a:solidFill>
                  <a:srgbClr val="CCCCCC"/>
                </a:solidFill>
                <a:latin typeface="Verdana"/>
                <a:cs typeface="Verdana"/>
              </a:rPr>
              <a:t>.</a:t>
            </a:r>
            <a:r>
              <a:rPr sz="2001" dirty="0">
                <a:solidFill>
                  <a:srgbClr val="CCCCCC"/>
                </a:solidFill>
                <a:latin typeface="Verdana"/>
                <a:cs typeface="Verdana"/>
              </a:rPr>
              <a:t>	</a:t>
            </a:r>
            <a:r>
              <a:rPr sz="2001" spc="-15" dirty="0">
                <a:solidFill>
                  <a:srgbClr val="F1F1F1"/>
                </a:solidFill>
                <a:latin typeface="Verdana"/>
                <a:cs typeface="Verdana"/>
              </a:rPr>
              <a:t>Dez</a:t>
            </a:r>
            <a:endParaRPr sz="2001">
              <a:latin typeface="Verdana"/>
              <a:cs typeface="Verdana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DB08C5FD-04B7-4FC2-800B-8C153A7F4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55" y="-3255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07368" y="111467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 3ª Edição | Jornal Planetree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99080E-2EE6-45C6-A67D-AEF10AC1D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9" t="19550" r="14413"/>
          <a:stretch/>
        </p:blipFill>
        <p:spPr>
          <a:xfrm>
            <a:off x="8166700" y="-1123265"/>
            <a:ext cx="911750" cy="59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D6C2F84-FB24-4817-BE02-A74F28FBE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711" y="895926"/>
            <a:ext cx="3562572" cy="500611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EF111AD-7F73-4E33-ADA7-D8E46D4332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479376" y="920310"/>
            <a:ext cx="3526151" cy="498172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016E77A-5B02-43B5-A858-487107C47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467" y="895927"/>
            <a:ext cx="3514504" cy="50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19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05668"/>
            <a:ext cx="6653916" cy="614862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pc="-203" dirty="0"/>
              <a:t>Evolutivo</a:t>
            </a:r>
            <a:r>
              <a:rPr spc="-273" dirty="0"/>
              <a:t> </a:t>
            </a:r>
            <a:r>
              <a:rPr spc="-164" dirty="0"/>
              <a:t>NPS</a:t>
            </a:r>
            <a:r>
              <a:rPr spc="-255" dirty="0"/>
              <a:t> </a:t>
            </a:r>
            <a:r>
              <a:rPr spc="-124" dirty="0"/>
              <a:t>UPA</a:t>
            </a:r>
            <a:r>
              <a:rPr spc="-261" dirty="0"/>
              <a:t> </a:t>
            </a:r>
            <a:r>
              <a:rPr spc="-291" dirty="0"/>
              <a:t>2024</a:t>
            </a:r>
            <a:r>
              <a:rPr spc="-267" dirty="0"/>
              <a:t> </a:t>
            </a:r>
            <a:r>
              <a:rPr spc="-346" dirty="0"/>
              <a:t>vs.</a:t>
            </a:r>
            <a:r>
              <a:rPr spc="-240" dirty="0"/>
              <a:t> </a:t>
            </a:r>
            <a:r>
              <a:rPr spc="-400" dirty="0"/>
              <a:t>2025: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79304" y="1801778"/>
            <a:ext cx="2235300" cy="2438229"/>
            <a:chOff x="1614239" y="2971265"/>
            <a:chExt cx="3686175" cy="4020820"/>
          </a:xfrm>
        </p:grpSpPr>
        <p:sp>
          <p:nvSpPr>
            <p:cNvPr id="4" name="object 4"/>
            <p:cNvSpPr/>
            <p:nvPr/>
          </p:nvSpPr>
          <p:spPr>
            <a:xfrm>
              <a:off x="1619636" y="2976663"/>
              <a:ext cx="33020" cy="3977004"/>
            </a:xfrm>
            <a:custGeom>
              <a:avLst/>
              <a:gdLst/>
              <a:ahLst/>
              <a:cxnLst/>
              <a:rect l="l" t="t" r="r" b="b"/>
              <a:pathLst>
                <a:path w="33019" h="3977004">
                  <a:moveTo>
                    <a:pt x="32669" y="3976842"/>
                  </a:moveTo>
                  <a:lnTo>
                    <a:pt x="32669" y="0"/>
                  </a:lnTo>
                </a:path>
                <a:path w="33019" h="3977004">
                  <a:moveTo>
                    <a:pt x="0" y="3976842"/>
                  </a:moveTo>
                  <a:lnTo>
                    <a:pt x="32669" y="3976842"/>
                  </a:lnTo>
                </a:path>
                <a:path w="33019" h="3977004">
                  <a:moveTo>
                    <a:pt x="0" y="3579786"/>
                  </a:moveTo>
                  <a:lnTo>
                    <a:pt x="32669" y="3579786"/>
                  </a:lnTo>
                </a:path>
                <a:path w="33019" h="3977004">
                  <a:moveTo>
                    <a:pt x="0" y="3181473"/>
                  </a:moveTo>
                  <a:lnTo>
                    <a:pt x="32669" y="3181473"/>
                  </a:lnTo>
                </a:path>
                <a:path w="33019" h="3977004">
                  <a:moveTo>
                    <a:pt x="0" y="2784417"/>
                  </a:moveTo>
                  <a:lnTo>
                    <a:pt x="32669" y="2784417"/>
                  </a:lnTo>
                </a:path>
                <a:path w="33019" h="3977004">
                  <a:moveTo>
                    <a:pt x="0" y="2386105"/>
                  </a:moveTo>
                  <a:lnTo>
                    <a:pt x="32669" y="2386105"/>
                  </a:lnTo>
                </a:path>
                <a:path w="33019" h="3977004">
                  <a:moveTo>
                    <a:pt x="0" y="1989049"/>
                  </a:moveTo>
                  <a:lnTo>
                    <a:pt x="32669" y="1989049"/>
                  </a:lnTo>
                </a:path>
                <a:path w="33019" h="3977004">
                  <a:moveTo>
                    <a:pt x="0" y="1590736"/>
                  </a:moveTo>
                  <a:lnTo>
                    <a:pt x="32669" y="1590736"/>
                  </a:lnTo>
                </a:path>
                <a:path w="33019" h="3977004">
                  <a:moveTo>
                    <a:pt x="0" y="1193680"/>
                  </a:moveTo>
                  <a:lnTo>
                    <a:pt x="32669" y="1193680"/>
                  </a:lnTo>
                </a:path>
                <a:path w="33019" h="3977004">
                  <a:moveTo>
                    <a:pt x="0" y="795368"/>
                  </a:moveTo>
                  <a:lnTo>
                    <a:pt x="32669" y="795368"/>
                  </a:lnTo>
                </a:path>
                <a:path w="33019" h="3977004">
                  <a:moveTo>
                    <a:pt x="0" y="398312"/>
                  </a:moveTo>
                  <a:lnTo>
                    <a:pt x="32669" y="398312"/>
                  </a:lnTo>
                </a:path>
                <a:path w="33019" h="3977004">
                  <a:moveTo>
                    <a:pt x="0" y="0"/>
                  </a:moveTo>
                  <a:lnTo>
                    <a:pt x="32669" y="0"/>
                  </a:lnTo>
                </a:path>
              </a:pathLst>
            </a:custGeom>
            <a:ln w="1047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652305" y="6953505"/>
              <a:ext cx="3373754" cy="0"/>
            </a:xfrm>
            <a:custGeom>
              <a:avLst/>
              <a:gdLst/>
              <a:ahLst/>
              <a:cxnLst/>
              <a:rect l="l" t="t" r="r" b="b"/>
              <a:pathLst>
                <a:path w="3373754">
                  <a:moveTo>
                    <a:pt x="0" y="0"/>
                  </a:moveTo>
                  <a:lnTo>
                    <a:pt x="3373719" y="0"/>
                  </a:lnTo>
                </a:path>
              </a:pathLst>
            </a:custGeom>
            <a:ln w="1047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1652305" y="6953505"/>
              <a:ext cx="2906395" cy="33020"/>
            </a:xfrm>
            <a:custGeom>
              <a:avLst/>
              <a:gdLst/>
              <a:ahLst/>
              <a:cxnLst/>
              <a:rect l="l" t="t" r="r" b="b"/>
              <a:pathLst>
                <a:path w="2906395" h="33020">
                  <a:moveTo>
                    <a:pt x="0" y="0"/>
                  </a:moveTo>
                  <a:lnTo>
                    <a:pt x="0" y="32669"/>
                  </a:lnTo>
                </a:path>
                <a:path w="2906395" h="33020">
                  <a:moveTo>
                    <a:pt x="1452521" y="0"/>
                  </a:moveTo>
                  <a:lnTo>
                    <a:pt x="1452521" y="32669"/>
                  </a:lnTo>
                </a:path>
                <a:path w="2906395" h="33020">
                  <a:moveTo>
                    <a:pt x="2906298" y="0"/>
                  </a:moveTo>
                  <a:lnTo>
                    <a:pt x="2906298" y="32669"/>
                  </a:lnTo>
                </a:path>
              </a:pathLst>
            </a:custGeom>
            <a:ln w="1047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2379194" y="6074579"/>
              <a:ext cx="2905125" cy="556895"/>
            </a:xfrm>
            <a:custGeom>
              <a:avLst/>
              <a:gdLst/>
              <a:ahLst/>
              <a:cxnLst/>
              <a:rect l="l" t="t" r="r" b="b"/>
              <a:pathLst>
                <a:path w="2905125" h="556895">
                  <a:moveTo>
                    <a:pt x="0" y="0"/>
                  </a:moveTo>
                  <a:lnTo>
                    <a:pt x="1452521" y="214862"/>
                  </a:lnTo>
                  <a:lnTo>
                    <a:pt x="2905042" y="556632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2379194" y="6284416"/>
              <a:ext cx="2905125" cy="471805"/>
            </a:xfrm>
            <a:custGeom>
              <a:avLst/>
              <a:gdLst/>
              <a:ahLst/>
              <a:cxnLst/>
              <a:rect l="l" t="t" r="r" b="b"/>
              <a:pathLst>
                <a:path w="2905125" h="471804">
                  <a:moveTo>
                    <a:pt x="0" y="0"/>
                  </a:moveTo>
                  <a:lnTo>
                    <a:pt x="1452521" y="305331"/>
                  </a:lnTo>
                  <a:lnTo>
                    <a:pt x="2905042" y="471189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349944" y="4213437"/>
            <a:ext cx="8227674" cy="23104"/>
            <a:chOff x="5523601" y="6948270"/>
            <a:chExt cx="13568044" cy="38100"/>
          </a:xfrm>
        </p:grpSpPr>
        <p:sp>
          <p:nvSpPr>
            <p:cNvPr id="10" name="object 10"/>
            <p:cNvSpPr/>
            <p:nvPr/>
          </p:nvSpPr>
          <p:spPr>
            <a:xfrm>
              <a:off x="5523601" y="6953505"/>
              <a:ext cx="13562965" cy="0"/>
            </a:xfrm>
            <a:custGeom>
              <a:avLst/>
              <a:gdLst/>
              <a:ahLst/>
              <a:cxnLst/>
              <a:rect l="l" t="t" r="r" b="b"/>
              <a:pathLst>
                <a:path w="13562965">
                  <a:moveTo>
                    <a:pt x="0" y="0"/>
                  </a:moveTo>
                  <a:lnTo>
                    <a:pt x="13562728" y="0"/>
                  </a:lnTo>
                </a:path>
              </a:pathLst>
            </a:custGeom>
            <a:ln w="1047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6011126" y="6953505"/>
              <a:ext cx="13075285" cy="33020"/>
            </a:xfrm>
            <a:custGeom>
              <a:avLst/>
              <a:gdLst/>
              <a:ahLst/>
              <a:cxnLst/>
              <a:rect l="l" t="t" r="r" b="b"/>
              <a:pathLst>
                <a:path w="13075285" h="33020">
                  <a:moveTo>
                    <a:pt x="0" y="0"/>
                  </a:moveTo>
                  <a:lnTo>
                    <a:pt x="0" y="32669"/>
                  </a:lnTo>
                </a:path>
                <a:path w="13075285" h="33020">
                  <a:moveTo>
                    <a:pt x="1452521" y="0"/>
                  </a:moveTo>
                  <a:lnTo>
                    <a:pt x="1452521" y="32669"/>
                  </a:lnTo>
                </a:path>
                <a:path w="13075285" h="33020">
                  <a:moveTo>
                    <a:pt x="2905042" y="0"/>
                  </a:moveTo>
                  <a:lnTo>
                    <a:pt x="2905042" y="32669"/>
                  </a:lnTo>
                </a:path>
                <a:path w="13075285" h="33020">
                  <a:moveTo>
                    <a:pt x="4357563" y="0"/>
                  </a:moveTo>
                  <a:lnTo>
                    <a:pt x="4357563" y="32669"/>
                  </a:lnTo>
                </a:path>
                <a:path w="13075285" h="33020">
                  <a:moveTo>
                    <a:pt x="5811341" y="0"/>
                  </a:moveTo>
                  <a:lnTo>
                    <a:pt x="5811341" y="32669"/>
                  </a:lnTo>
                </a:path>
                <a:path w="13075285" h="33020">
                  <a:moveTo>
                    <a:pt x="7263862" y="0"/>
                  </a:moveTo>
                  <a:lnTo>
                    <a:pt x="7263862" y="32669"/>
                  </a:lnTo>
                </a:path>
                <a:path w="13075285" h="33020">
                  <a:moveTo>
                    <a:pt x="8716383" y="0"/>
                  </a:moveTo>
                  <a:lnTo>
                    <a:pt x="8716383" y="32669"/>
                  </a:lnTo>
                </a:path>
                <a:path w="13075285" h="33020">
                  <a:moveTo>
                    <a:pt x="10168905" y="0"/>
                  </a:moveTo>
                  <a:lnTo>
                    <a:pt x="10168905" y="32669"/>
                  </a:lnTo>
                </a:path>
                <a:path w="13075285" h="33020">
                  <a:moveTo>
                    <a:pt x="11622682" y="0"/>
                  </a:moveTo>
                  <a:lnTo>
                    <a:pt x="11622682" y="32669"/>
                  </a:lnTo>
                </a:path>
                <a:path w="13075285" h="33020">
                  <a:moveTo>
                    <a:pt x="13075203" y="0"/>
                  </a:moveTo>
                  <a:lnTo>
                    <a:pt x="13075203" y="32669"/>
                  </a:lnTo>
                </a:path>
              </a:pathLst>
            </a:custGeom>
            <a:ln w="1047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34571" y="3480363"/>
            <a:ext cx="390071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b="1" spc="-12" dirty="0">
                <a:latin typeface="Trebuchet MS"/>
                <a:cs typeface="Trebuchet MS"/>
              </a:rPr>
              <a:t>22,1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34290" y="3742726"/>
            <a:ext cx="315654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b="1" spc="-15" dirty="0">
                <a:latin typeface="Trebuchet MS"/>
                <a:cs typeface="Trebuchet MS"/>
              </a:rPr>
              <a:t>8.1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41638" y="3626103"/>
            <a:ext cx="199849" cy="152486"/>
          </a:xfrm>
          <a:custGeom>
            <a:avLst/>
            <a:gdLst/>
            <a:ahLst/>
            <a:cxnLst/>
            <a:rect l="l" t="t" r="r" b="b"/>
            <a:pathLst>
              <a:path w="329564" h="251460">
                <a:moveTo>
                  <a:pt x="329204" y="0"/>
                </a:moveTo>
                <a:lnTo>
                  <a:pt x="0" y="0"/>
                </a:lnTo>
                <a:lnTo>
                  <a:pt x="0" y="251301"/>
                </a:lnTo>
                <a:lnTo>
                  <a:pt x="329204" y="251301"/>
                </a:lnTo>
                <a:lnTo>
                  <a:pt x="32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252224" y="3621615"/>
            <a:ext cx="177515" cy="14899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900" spc="-15" dirty="0">
                <a:solidFill>
                  <a:srgbClr val="A6A6A6"/>
                </a:solidFill>
                <a:latin typeface="Trebuchet MS"/>
                <a:cs typeface="Trebuchet MS"/>
              </a:rPr>
              <a:t>0,2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24549" y="3901928"/>
            <a:ext cx="139778" cy="151715"/>
          </a:xfrm>
          <a:custGeom>
            <a:avLst/>
            <a:gdLst/>
            <a:ahLst/>
            <a:cxnLst/>
            <a:rect l="l" t="t" r="r" b="b"/>
            <a:pathLst>
              <a:path w="230504" h="250190">
                <a:moveTo>
                  <a:pt x="229940" y="0"/>
                </a:moveTo>
                <a:lnTo>
                  <a:pt x="0" y="0"/>
                </a:lnTo>
                <a:lnTo>
                  <a:pt x="0" y="250044"/>
                </a:lnTo>
                <a:lnTo>
                  <a:pt x="229940" y="250044"/>
                </a:lnTo>
                <a:lnTo>
                  <a:pt x="229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17"/>
          <p:cNvSpPr txBox="1"/>
          <p:nvPr/>
        </p:nvSpPr>
        <p:spPr>
          <a:xfrm>
            <a:off x="2235770" y="3601766"/>
            <a:ext cx="357947" cy="474928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/>
          <a:p>
            <a:pPr marL="40817">
              <a:spcBef>
                <a:spcPts val="703"/>
              </a:spcBef>
            </a:pPr>
            <a:r>
              <a:rPr sz="1000" b="1" spc="-12" dirty="0">
                <a:latin typeface="Trebuchet MS"/>
                <a:cs typeface="Trebuchet MS"/>
              </a:rPr>
              <a:t>16.7</a:t>
            </a:r>
            <a:endParaRPr sz="1000">
              <a:latin typeface="Trebuchet MS"/>
              <a:cs typeface="Trebuchet MS"/>
            </a:endParaRPr>
          </a:p>
          <a:p>
            <a:pPr marL="7701">
              <a:spcBef>
                <a:spcPts val="649"/>
              </a:spcBef>
            </a:pPr>
            <a:r>
              <a:rPr sz="1000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1000" spc="-30" dirty="0">
                <a:solidFill>
                  <a:srgbClr val="A6A6A6"/>
                </a:solidFill>
                <a:latin typeface="Trebuchet MS"/>
                <a:cs typeface="Trebuchet MS"/>
              </a:rPr>
              <a:t>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59244" y="4116842"/>
            <a:ext cx="27955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14.4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4899" y="4166369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8355" y="3925340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8355" y="3684056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8355" y="3442837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8355" y="1995900"/>
            <a:ext cx="194843" cy="133174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88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88"/>
              </a:spcBef>
            </a:pPr>
            <a:endParaRPr sz="485">
              <a:latin typeface="Trebuchet MS"/>
              <a:cs typeface="Trebuchet MS"/>
            </a:endParaRPr>
          </a:p>
          <a:p>
            <a:pPr marL="7701">
              <a:spcBef>
                <a:spcPts val="3"/>
              </a:spcBef>
            </a:pPr>
            <a:r>
              <a:rPr sz="485" spc="-6" dirty="0"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5084" y="1754681"/>
            <a:ext cx="2283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91627" y="4339839"/>
            <a:ext cx="3095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1" dirty="0">
                <a:solidFill>
                  <a:srgbClr val="0D0D0D"/>
                </a:solidFill>
                <a:latin typeface="Verdana"/>
                <a:cs typeface="Verdana"/>
              </a:rPr>
              <a:t>Jul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12418" y="4320599"/>
            <a:ext cx="37543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8" dirty="0">
                <a:solidFill>
                  <a:srgbClr val="1B170F"/>
                </a:solidFill>
                <a:latin typeface="Verdana"/>
                <a:cs typeface="Verdana"/>
              </a:rPr>
              <a:t>Jan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64353" y="4348347"/>
            <a:ext cx="385065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7" dirty="0">
                <a:solidFill>
                  <a:srgbClr val="0D0D0D"/>
                </a:solidFill>
                <a:latin typeface="Verdana"/>
                <a:cs typeface="Verdana"/>
              </a:rPr>
              <a:t>Mai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81481" y="4314821"/>
            <a:ext cx="377363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Fev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455865" y="4330505"/>
            <a:ext cx="428577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33" dirty="0">
                <a:solidFill>
                  <a:srgbClr val="D9D9D9"/>
                </a:solidFill>
                <a:latin typeface="Verdana"/>
                <a:cs typeface="Verdana"/>
              </a:rPr>
              <a:t>Ago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11686" y="4332346"/>
            <a:ext cx="41163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Mar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99226" y="4311011"/>
            <a:ext cx="38082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latin typeface="Verdana"/>
                <a:cs typeface="Verdana"/>
              </a:rPr>
              <a:t>Abr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59323" y="4335267"/>
            <a:ext cx="392766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49" dirty="0">
                <a:solidFill>
                  <a:srgbClr val="0D0D0D"/>
                </a:solidFill>
                <a:latin typeface="Verdana"/>
                <a:cs typeface="Verdana"/>
              </a:rPr>
              <a:t>Jun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84487" y="4348347"/>
            <a:ext cx="34578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24" dirty="0">
                <a:solidFill>
                  <a:srgbClr val="D9D9D9"/>
                </a:solidFill>
                <a:latin typeface="Verdana"/>
                <a:cs typeface="Verdana"/>
              </a:rPr>
              <a:t>Set</a:t>
            </a:r>
            <a:endParaRPr sz="1607">
              <a:latin typeface="Verdana"/>
              <a:cs typeface="Verdana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465925" y="4652115"/>
          <a:ext cx="2859489" cy="6049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0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672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b="1" spc="-204" dirty="0">
                          <a:solidFill>
                            <a:srgbClr val="006A6B"/>
                          </a:solidFill>
                          <a:latin typeface="Verdana"/>
                          <a:cs typeface="Verdana"/>
                        </a:rPr>
                        <a:t>N°</a:t>
                      </a:r>
                      <a:r>
                        <a:rPr sz="1200" b="1" spc="-170" dirty="0">
                          <a:solidFill>
                            <a:srgbClr val="006A6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06A6B"/>
                          </a:solidFill>
                          <a:latin typeface="Verdana"/>
                          <a:cs typeface="Verdana"/>
                        </a:rPr>
                        <a:t>2025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7712" marB="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b="1" spc="-290" dirty="0">
                          <a:solidFill>
                            <a:srgbClr val="006A6B"/>
                          </a:solidFill>
                          <a:latin typeface="Verdana"/>
                          <a:cs typeface="Verdana"/>
                        </a:rPr>
                        <a:t>575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3862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b="1" spc="-25" dirty="0">
                          <a:solidFill>
                            <a:srgbClr val="006A6B"/>
                          </a:solidFill>
                          <a:latin typeface="Verdana"/>
                          <a:cs typeface="Verdana"/>
                        </a:rPr>
                        <a:t>628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4236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305"/>
                        </a:lnSpc>
                      </a:pPr>
                      <a:r>
                        <a:rPr sz="1200" b="1" spc="-355" dirty="0">
                          <a:solidFill>
                            <a:srgbClr val="006A6B"/>
                          </a:solidFill>
                          <a:latin typeface="Verdana"/>
                          <a:cs typeface="Verdana"/>
                        </a:rPr>
                        <a:t>941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26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200" b="1" spc="-204" dirty="0">
                          <a:solidFill>
                            <a:srgbClr val="A6A6A6"/>
                          </a:solidFill>
                          <a:latin typeface="Verdana"/>
                          <a:cs typeface="Verdana"/>
                        </a:rPr>
                        <a:t>N°</a:t>
                      </a:r>
                      <a:r>
                        <a:rPr sz="1200" b="1" spc="-170" dirty="0">
                          <a:solidFill>
                            <a:srgbClr val="A6A6A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A6A6A6"/>
                          </a:solidFill>
                          <a:latin typeface="Verdana"/>
                          <a:cs typeface="Verdana"/>
                        </a:rPr>
                        <a:t>2024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03967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200" b="1" spc="-375" dirty="0">
                          <a:solidFill>
                            <a:srgbClr val="A6A6A6"/>
                          </a:solidFill>
                          <a:latin typeface="Verdana"/>
                          <a:cs typeface="Verdana"/>
                        </a:rPr>
                        <a:t>412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03967" marB="0"/>
                </a:tc>
                <a:tc>
                  <a:txBody>
                    <a:bodyPr/>
                    <a:lstStyle/>
                    <a:p>
                      <a:pPr marR="66040" algn="ctr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200" b="1" spc="-25" dirty="0">
                          <a:solidFill>
                            <a:srgbClr val="A6A6A6"/>
                          </a:solidFill>
                          <a:latin typeface="Verdana"/>
                          <a:cs typeface="Verdana"/>
                        </a:rPr>
                        <a:t>422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03967" marB="0"/>
                </a:tc>
                <a:tc>
                  <a:txBody>
                    <a:bodyPr/>
                    <a:lstStyle/>
                    <a:p>
                      <a:pPr marR="50165" algn="r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200" b="1" spc="-380" dirty="0">
                          <a:solidFill>
                            <a:srgbClr val="A6A6A6"/>
                          </a:solidFill>
                          <a:latin typeface="Verdana"/>
                          <a:cs typeface="Verdana"/>
                        </a:rPr>
                        <a:t>616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03967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9252789" y="4348347"/>
            <a:ext cx="40585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33" dirty="0">
                <a:solidFill>
                  <a:srgbClr val="D9D9D9"/>
                </a:solidFill>
                <a:latin typeface="Verdana"/>
                <a:cs typeface="Verdana"/>
              </a:rPr>
              <a:t>Out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59061" y="4339839"/>
            <a:ext cx="4616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42" dirty="0">
                <a:solidFill>
                  <a:srgbClr val="D9D9D9"/>
                </a:solidFill>
                <a:latin typeface="Verdana"/>
                <a:cs typeface="Verdana"/>
              </a:rPr>
              <a:t>Nov</a:t>
            </a:r>
            <a:r>
              <a:rPr sz="1607" spc="-42" dirty="0">
                <a:solidFill>
                  <a:srgbClr val="CCCCCC"/>
                </a:solidFill>
                <a:latin typeface="Verdana"/>
                <a:cs typeface="Verdana"/>
              </a:rPr>
              <a:t>.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087874" y="4343750"/>
            <a:ext cx="41086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solidFill>
                  <a:srgbClr val="D9D9D9"/>
                </a:solidFill>
                <a:latin typeface="Verdana"/>
                <a:cs typeface="Verdana"/>
              </a:rPr>
              <a:t>Dez</a:t>
            </a:r>
            <a:endParaRPr sz="1607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9446" y="1398979"/>
            <a:ext cx="458573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.NPS</a:t>
            </a:r>
            <a:r>
              <a:rPr sz="1182" spc="-7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8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6" dirty="0">
                <a:solidFill>
                  <a:srgbClr val="5E5E5E"/>
                </a:solidFill>
                <a:latin typeface="Verdana"/>
                <a:cs typeface="Verdana"/>
              </a:rPr>
              <a:t>janeiro</a:t>
            </a:r>
            <a:r>
              <a:rPr sz="1182" spc="-7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52" dirty="0">
                <a:solidFill>
                  <a:srgbClr val="5E5E5E"/>
                </a:solidFill>
                <a:latin typeface="Verdana"/>
                <a:cs typeface="Verdana"/>
              </a:rPr>
              <a:t>2025</a:t>
            </a:r>
            <a:r>
              <a:rPr sz="1182" spc="-7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39" dirty="0">
                <a:solidFill>
                  <a:srgbClr val="5E5E5E"/>
                </a:solidFill>
                <a:latin typeface="Verdana"/>
                <a:cs typeface="Verdana"/>
              </a:rPr>
              <a:t>muito</a:t>
            </a:r>
            <a:r>
              <a:rPr sz="1182" spc="-8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superior</a:t>
            </a:r>
            <a:r>
              <a:rPr sz="1182" spc="-8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ao</a:t>
            </a:r>
            <a:r>
              <a:rPr sz="1182" spc="-8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7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8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Janeiro</a:t>
            </a:r>
            <a:r>
              <a:rPr sz="1182" spc="-7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2024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407537" y="1258526"/>
            <a:ext cx="3080517" cy="61390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5999"/>
              </a:lnSpc>
              <a:spcBef>
                <a:spcPts val="58"/>
              </a:spcBef>
            </a:pPr>
            <a:r>
              <a:rPr sz="1789" b="1" spc="-143" dirty="0">
                <a:solidFill>
                  <a:srgbClr val="006A6B"/>
                </a:solidFill>
                <a:latin typeface="Verdana"/>
                <a:cs typeface="Verdana"/>
              </a:rPr>
              <a:t>YTD</a:t>
            </a:r>
            <a:r>
              <a:rPr sz="1789" b="1" spc="-185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006A6B"/>
                </a:solidFill>
                <a:latin typeface="Verdana"/>
                <a:cs typeface="Verdana"/>
              </a:rPr>
              <a:t>Jan</a:t>
            </a:r>
            <a:r>
              <a:rPr sz="1789" b="1" spc="-182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73" dirty="0">
                <a:solidFill>
                  <a:srgbClr val="006A6B"/>
                </a:solidFill>
                <a:latin typeface="Verdana"/>
                <a:cs typeface="Verdana"/>
              </a:rPr>
              <a:t>-</a:t>
            </a:r>
            <a:r>
              <a:rPr sz="1789" b="1" spc="-161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2" dirty="0">
                <a:solidFill>
                  <a:srgbClr val="006A6B"/>
                </a:solidFill>
                <a:latin typeface="Verdana"/>
                <a:cs typeface="Verdana"/>
              </a:rPr>
              <a:t>Mar</a:t>
            </a:r>
            <a:r>
              <a:rPr sz="1789" b="1" spc="27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258" dirty="0">
                <a:solidFill>
                  <a:srgbClr val="006A6B"/>
                </a:solidFill>
                <a:latin typeface="Verdana"/>
                <a:cs typeface="Verdana"/>
              </a:rPr>
              <a:t>2025:</a:t>
            </a:r>
            <a:r>
              <a:rPr sz="1789" b="1" spc="-176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258" dirty="0">
                <a:solidFill>
                  <a:srgbClr val="006A6B"/>
                </a:solidFill>
                <a:latin typeface="Verdana"/>
                <a:cs typeface="Verdana"/>
              </a:rPr>
              <a:t>15,7pp </a:t>
            </a:r>
            <a:r>
              <a:rPr sz="1789" b="1" spc="-143" dirty="0">
                <a:solidFill>
                  <a:srgbClr val="A6A6A6"/>
                </a:solidFill>
                <a:latin typeface="Verdana"/>
                <a:cs typeface="Verdana"/>
              </a:rPr>
              <a:t>YTD</a:t>
            </a:r>
            <a:r>
              <a:rPr sz="1789" b="1" spc="-18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A6A6A6"/>
                </a:solidFill>
                <a:latin typeface="Verdana"/>
                <a:cs typeface="Verdana"/>
              </a:rPr>
              <a:t>Jan</a:t>
            </a:r>
            <a:r>
              <a:rPr sz="1789" b="1" spc="-182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73" dirty="0">
                <a:solidFill>
                  <a:srgbClr val="A6A6A6"/>
                </a:solidFill>
                <a:latin typeface="Verdana"/>
                <a:cs typeface="Verdana"/>
              </a:rPr>
              <a:t>-</a:t>
            </a:r>
            <a:r>
              <a:rPr sz="1789" b="1" spc="-161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2" dirty="0">
                <a:solidFill>
                  <a:srgbClr val="A6A6A6"/>
                </a:solidFill>
                <a:latin typeface="Verdana"/>
                <a:cs typeface="Verdana"/>
              </a:rPr>
              <a:t>Mar</a:t>
            </a:r>
            <a:r>
              <a:rPr sz="1789" b="1" spc="36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224" dirty="0">
                <a:solidFill>
                  <a:srgbClr val="A6A6A6"/>
                </a:solidFill>
                <a:latin typeface="Verdana"/>
                <a:cs typeface="Verdana"/>
              </a:rPr>
              <a:t>2024:</a:t>
            </a:r>
            <a:r>
              <a:rPr sz="1789" b="1" spc="-176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79" dirty="0">
                <a:solidFill>
                  <a:srgbClr val="A6A6A6"/>
                </a:solidFill>
                <a:latin typeface="Verdana"/>
                <a:cs typeface="Verdana"/>
              </a:rPr>
              <a:t>-</a:t>
            </a:r>
            <a:r>
              <a:rPr sz="1789" b="1" spc="-106" dirty="0">
                <a:solidFill>
                  <a:srgbClr val="A6A6A6"/>
                </a:solidFill>
                <a:latin typeface="Verdana"/>
                <a:cs typeface="Verdana"/>
              </a:rPr>
              <a:t>8,4pp</a:t>
            </a:r>
            <a:endParaRPr sz="1789">
              <a:latin typeface="Verdana"/>
              <a:cs typeface="Verdan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4" name="object 44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45" name="object 45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46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47" name="Imagem 46">
            <a:extLst>
              <a:ext uri="{FF2B5EF4-FFF2-40B4-BE49-F238E27FC236}">
                <a16:creationId xmlns:a16="http://schemas.microsoft.com/office/drawing/2014/main" id="{ACC6A6C8-F284-4F71-BC54-CDFA9A196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83552" y="1124744"/>
            <a:ext cx="113730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Retorno do Último Encontro: Fluxo do Paciente - Dr. Felipe / Fluxo das  Ambulâncias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Kelly/ Melhorias e Reforma Emergência – Isac / Dados do Pronto Socorro – Dra. Roseny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664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143672" y="908720"/>
            <a:ext cx="51845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defRPr/>
            </a:pPr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Fluxo do Paciente e </a:t>
            </a:r>
          </a:p>
          <a:p>
            <a:pPr marL="457200" indent="-457200" algn="ctr">
              <a:defRPr/>
            </a:pPr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Fluxo das  Ambulâncias </a:t>
            </a:r>
          </a:p>
          <a:p>
            <a:endParaRPr lang="pt-BR" sz="2400" b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Kelly de Oliveira</a:t>
            </a:r>
            <a:endParaRPr lang="pt-BR" sz="1400" dirty="0"/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Supervisora de Eficiência Operacional   </a:t>
            </a: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Dr. Felipe Ferreira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Coordenador de Linha – Eficiência Operacional</a:t>
            </a:r>
          </a:p>
          <a:p>
            <a:pPr algn="ctr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99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0"/>
            <a:ext cx="11882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graphicFrame>
        <p:nvGraphicFramePr>
          <p:cNvPr id="13" name="Gráfico 12"/>
          <p:cNvGraphicFramePr/>
          <p:nvPr/>
        </p:nvGraphicFramePr>
        <p:xfrm>
          <a:off x="738150" y="714356"/>
          <a:ext cx="1100145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áfico 14"/>
          <p:cNvGraphicFramePr/>
          <p:nvPr/>
        </p:nvGraphicFramePr>
        <p:xfrm>
          <a:off x="595274" y="3286124"/>
          <a:ext cx="1121576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22399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42852"/>
            <a:ext cx="11168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graphicFrame>
        <p:nvGraphicFramePr>
          <p:cNvPr id="9" name="Gráfico 8"/>
          <p:cNvGraphicFramePr/>
          <p:nvPr/>
        </p:nvGraphicFramePr>
        <p:xfrm>
          <a:off x="452398" y="1428736"/>
          <a:ext cx="11287204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49568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42852"/>
            <a:ext cx="11882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graphicFrame>
        <p:nvGraphicFramePr>
          <p:cNvPr id="10" name="Chart 2">
            <a:extLst>
              <a:ext uri="{FF2B5EF4-FFF2-40B4-BE49-F238E27FC236}">
                <a16:creationId xmlns:a16="http://schemas.microsoft.com/office/drawing/2014/main" id="{8E18D9D4-6620-47AB-86EE-4B358F11D346}"/>
              </a:ext>
            </a:extLst>
          </p:cNvPr>
          <p:cNvGraphicFramePr/>
          <p:nvPr/>
        </p:nvGraphicFramePr>
        <p:xfrm>
          <a:off x="238084" y="1285860"/>
          <a:ext cx="11739602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33877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380960" y="142852"/>
            <a:ext cx="11501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9" name="Chart 3">
            <a:extLst>
              <a:ext uri="{FF2B5EF4-FFF2-40B4-BE49-F238E27FC236}">
                <a16:creationId xmlns:a16="http://schemas.microsoft.com/office/drawing/2014/main" id="{8675B586-721E-42F5-A0C8-9913EB171E7C}"/>
              </a:ext>
            </a:extLst>
          </p:cNvPr>
          <p:cNvGraphicFramePr/>
          <p:nvPr/>
        </p:nvGraphicFramePr>
        <p:xfrm>
          <a:off x="452398" y="1142984"/>
          <a:ext cx="11358642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71879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380960" y="142852"/>
            <a:ext cx="11501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8" name="Chart 4">
            <a:extLst>
              <a:ext uri="{FF2B5EF4-FFF2-40B4-BE49-F238E27FC236}">
                <a16:creationId xmlns:a16="http://schemas.microsoft.com/office/drawing/2014/main" id="{6DB4B86A-5306-4639-A6D5-21D8294A4606}"/>
              </a:ext>
            </a:extLst>
          </p:cNvPr>
          <p:cNvGraphicFramePr/>
          <p:nvPr/>
        </p:nvGraphicFramePr>
        <p:xfrm>
          <a:off x="523836" y="1071546"/>
          <a:ext cx="11144328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597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42852"/>
            <a:ext cx="11882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41B2400B-1A6B-4436-8230-DFAD47E61942}"/>
              </a:ext>
            </a:extLst>
          </p:cNvPr>
          <p:cNvGraphicFramePr/>
          <p:nvPr/>
        </p:nvGraphicFramePr>
        <p:xfrm>
          <a:off x="523836" y="1071546"/>
          <a:ext cx="11358642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90025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AC8E5B3-188E-4B18-A1F0-A6EA1EBE8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0945">
            <a:off x="10649613" y="4697901"/>
            <a:ext cx="1261434" cy="1231038"/>
          </a:xfrm>
          <a:prstGeom prst="rect">
            <a:avLst/>
          </a:prstGeom>
        </p:spPr>
      </p:pic>
      <p:sp>
        <p:nvSpPr>
          <p:cNvPr id="13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380960" y="285728"/>
            <a:ext cx="11501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Serviço de Ambulância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1195391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1195391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776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-3330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345385" y="5445224"/>
            <a:ext cx="11161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399593"/>
                </a:solidFill>
              </a:rPr>
              <a:t>Foram distribuídas 720 mensagens escritas por nossas colaboradoras, em celebração e reconhecimento às mulheres que nos inspiram todos os dias.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99080E-2EE6-45C6-A67D-AEF10AC1D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9" t="19550" r="14413"/>
          <a:stretch/>
        </p:blipFill>
        <p:spPr>
          <a:xfrm>
            <a:off x="8166700" y="-1123265"/>
            <a:ext cx="911750" cy="59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6CD14DC-9AA8-473C-B173-9A0C0C1A6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836" y="1112273"/>
            <a:ext cx="3515402" cy="1977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F58BE1C-17EA-4B44-A053-DC077BACDB4B}"/>
              </a:ext>
            </a:extLst>
          </p:cNvPr>
          <p:cNvSpPr txBox="1"/>
          <p:nvPr/>
        </p:nvSpPr>
        <p:spPr>
          <a:xfrm>
            <a:off x="335359" y="128776"/>
            <a:ext cx="10758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Ação em Comemoração ao Dia Internacional da Mulher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2E4EF6B-285E-4B4E-AE15-5381D27E5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168" y="2176479"/>
            <a:ext cx="2808312" cy="210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6BF96A0-0F61-42AB-AA8C-EAB147B238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38" t="29000" r="23422"/>
          <a:stretch/>
        </p:blipFill>
        <p:spPr>
          <a:xfrm>
            <a:off x="3835836" y="3223870"/>
            <a:ext cx="3515402" cy="1977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BBB9EE2-554F-4DA2-904B-9FF34B265E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503" b="11590"/>
          <a:stretch/>
        </p:blipFill>
        <p:spPr>
          <a:xfrm>
            <a:off x="911424" y="1082499"/>
            <a:ext cx="2509234" cy="4098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36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380960" y="285728"/>
            <a:ext cx="11501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Serviço de Ambulância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F2488C11-D516-49D3-AE71-A8713F42F570}"/>
              </a:ext>
            </a:extLst>
          </p:cNvPr>
          <p:cNvGraphicFramePr/>
          <p:nvPr/>
        </p:nvGraphicFramePr>
        <p:xfrm>
          <a:off x="5381620" y="928670"/>
          <a:ext cx="6429420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3CD47601-A798-4E74-BDC4-966FFA9BDF5E}"/>
              </a:ext>
            </a:extLst>
          </p:cNvPr>
          <p:cNvGraphicFramePr/>
          <p:nvPr/>
        </p:nvGraphicFramePr>
        <p:xfrm>
          <a:off x="5381620" y="3500438"/>
          <a:ext cx="6429420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Imagem 16">
            <a:extLst>
              <a:ext uri="{FF2B5EF4-FFF2-40B4-BE49-F238E27FC236}">
                <a16:creationId xmlns:a16="http://schemas.microsoft.com/office/drawing/2014/main" id="{5FDA8DE6-AB39-4B28-B286-EF767E592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4" y="2714620"/>
            <a:ext cx="695004" cy="93276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9FF5528-C08C-45B5-95D6-C5AC09842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98" y="4357694"/>
            <a:ext cx="1295722" cy="58372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67831DF-2DAE-4F13-8088-D5C99770C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0" y="2285992"/>
            <a:ext cx="1298561" cy="1115665"/>
          </a:xfrm>
          <a:prstGeom prst="rect">
            <a:avLst/>
          </a:prstGeom>
        </p:spPr>
      </p:pic>
      <p:sp>
        <p:nvSpPr>
          <p:cNvPr id="20" name="Seta: para Baixo 32">
            <a:extLst>
              <a:ext uri="{FF2B5EF4-FFF2-40B4-BE49-F238E27FC236}">
                <a16:creationId xmlns:a16="http://schemas.microsoft.com/office/drawing/2014/main" id="{B5EDD30C-2D8E-4988-81E4-E7C00BA62F73}"/>
              </a:ext>
            </a:extLst>
          </p:cNvPr>
          <p:cNvSpPr/>
          <p:nvPr/>
        </p:nvSpPr>
        <p:spPr>
          <a:xfrm>
            <a:off x="866577" y="3777790"/>
            <a:ext cx="295273" cy="533207"/>
          </a:xfrm>
          <a:prstGeom prst="downArrow">
            <a:avLst/>
          </a:prstGeom>
          <a:solidFill>
            <a:srgbClr val="008684"/>
          </a:solidFill>
          <a:ln w="25400" cap="flat" cmpd="sng" algn="ctr">
            <a:solidFill>
              <a:srgbClr val="00868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Seta: para a Direita 33">
            <a:extLst>
              <a:ext uri="{FF2B5EF4-FFF2-40B4-BE49-F238E27FC236}">
                <a16:creationId xmlns:a16="http://schemas.microsoft.com/office/drawing/2014/main" id="{15259134-EBB3-4A67-94B2-06F16B6D6FDC}"/>
              </a:ext>
            </a:extLst>
          </p:cNvPr>
          <p:cNvSpPr/>
          <p:nvPr/>
        </p:nvSpPr>
        <p:spPr>
          <a:xfrm>
            <a:off x="1952596" y="4429132"/>
            <a:ext cx="685800" cy="263396"/>
          </a:xfrm>
          <a:prstGeom prst="rightArrow">
            <a:avLst/>
          </a:prstGeom>
          <a:solidFill>
            <a:srgbClr val="008684"/>
          </a:solidFill>
          <a:ln w="25400" cap="flat" cmpd="sng" algn="ctr">
            <a:solidFill>
              <a:srgbClr val="00868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AC8E5B3-188E-4B18-A1F0-A6EA1EBE8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852" y="4071942"/>
            <a:ext cx="1139861" cy="1030171"/>
          </a:xfrm>
          <a:prstGeom prst="rect">
            <a:avLst/>
          </a:prstGeom>
        </p:spPr>
      </p:pic>
      <p:sp>
        <p:nvSpPr>
          <p:cNvPr id="25" name="Seta: para a Direita 33">
            <a:extLst>
              <a:ext uri="{FF2B5EF4-FFF2-40B4-BE49-F238E27FC236}">
                <a16:creationId xmlns:a16="http://schemas.microsoft.com/office/drawing/2014/main" id="{15259134-EBB3-4A67-94B2-06F16B6D6FDC}"/>
              </a:ext>
            </a:extLst>
          </p:cNvPr>
          <p:cNvSpPr/>
          <p:nvPr/>
        </p:nvSpPr>
        <p:spPr>
          <a:xfrm rot="16200000">
            <a:off x="3170154" y="3497326"/>
            <a:ext cx="685800" cy="263396"/>
          </a:xfrm>
          <a:prstGeom prst="rightArrow">
            <a:avLst/>
          </a:prstGeom>
          <a:solidFill>
            <a:srgbClr val="008684"/>
          </a:solidFill>
          <a:ln w="25400" cap="flat" cmpd="sng" algn="ctr">
            <a:solidFill>
              <a:srgbClr val="00868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166646" y="1428736"/>
            <a:ext cx="5095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006A6B"/>
                </a:solidFill>
                <a:latin typeface="Trebuchet MS" panose="020B0603020202020204" pitchFamily="34" charset="0"/>
              </a:rPr>
              <a:t>Principais procedimentos – avaliações </a:t>
            </a:r>
            <a:endParaRPr lang="pt-BR" sz="2000" b="1" i="0" kern="1200" dirty="0">
              <a:solidFill>
                <a:srgbClr val="006A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9999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475386" y="214290"/>
            <a:ext cx="11407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Serviço de Ambulância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DBF7774-A8E2-4811-B62D-1E9069F7BF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1785926"/>
            <a:ext cx="5273118" cy="328614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55E8B02-35DA-4C8F-A5BD-11EAA7566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049" y="1428736"/>
            <a:ext cx="6417951" cy="4357718"/>
          </a:xfrm>
          <a:prstGeom prst="rect">
            <a:avLst/>
          </a:prstGeom>
        </p:spPr>
      </p:pic>
      <p:sp>
        <p:nvSpPr>
          <p:cNvPr id="19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1309654" y="5286388"/>
            <a:ext cx="928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Time de Avaliadores – Hospital M Boi mirim </a:t>
            </a:r>
            <a:endParaRPr lang="pt-BR" sz="24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20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1104864" y="1000108"/>
            <a:ext cx="10063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Validação de novas empresas de ambulância </a:t>
            </a:r>
            <a:endParaRPr lang="pt-BR" sz="2400" b="1" i="0" kern="1200" dirty="0">
              <a:solidFill>
                <a:srgbClr val="006A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3231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FCC0D5-F095-4D01-BEC2-FD83698CC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048" y="886968"/>
            <a:ext cx="8424672" cy="1024128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chemeClr val="accent1">
                    <a:lumMod val="50000"/>
                  </a:schemeClr>
                </a:solidFill>
              </a:rPr>
              <a:t>Produção de Ultrassonografia</a:t>
            </a:r>
            <a:br>
              <a:rPr lang="pt-BR" sz="3600" dirty="0"/>
            </a:br>
            <a:endParaRPr lang="pt-BR" sz="3600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BFCA365-0C8D-4DBF-9E3E-18BDA8A8270D}"/>
              </a:ext>
            </a:extLst>
          </p:cNvPr>
          <p:cNvGraphicFramePr>
            <a:graphicFrameLocks/>
          </p:cNvGraphicFramePr>
          <p:nvPr/>
        </p:nvGraphicFramePr>
        <p:xfrm>
          <a:off x="1572768" y="2194560"/>
          <a:ext cx="8942832" cy="3364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2884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431704" y="980728"/>
            <a:ext cx="518457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Reforma do Banheiro  Térreo – Plantão ADM.</a:t>
            </a:r>
          </a:p>
          <a:p>
            <a:endParaRPr lang="pt-BR" sz="2400" b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Coordenador de Manutenção </a:t>
            </a:r>
          </a:p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Isac Pereira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3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EF657E2-1E95-4856-A603-61009BD37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672" y="0"/>
            <a:ext cx="4893437" cy="62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29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431704" y="980728"/>
            <a:ext cx="518457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Relatório fotográfico da Obra da Cozinha</a:t>
            </a:r>
          </a:p>
          <a:p>
            <a:endParaRPr lang="pt-BR" sz="2400" b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Coordenador de Manutenção </a:t>
            </a:r>
          </a:p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Isac Pereira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90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652DCC1-9162-4AF1-9B1B-004F1E1D4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40159"/>
            <a:ext cx="8573348" cy="59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9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12F02CB-6BF4-4F76-AEFE-BE13B50F2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71" y="0"/>
            <a:ext cx="8643338" cy="596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369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4952C0-5FB8-4820-867C-B5FB453CD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37742"/>
            <a:ext cx="8568952" cy="59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03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38D2757-8FF4-488B-892B-DDDCA8C89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116632"/>
            <a:ext cx="8496944" cy="58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Prêmio e Certificação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99080E-2EE6-45C6-A67D-AEF10AC1D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9" t="19550" r="14413"/>
          <a:stretch/>
        </p:blipFill>
        <p:spPr>
          <a:xfrm>
            <a:off x="8166700" y="-1123265"/>
            <a:ext cx="911750" cy="59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033842-FCE1-40C4-85B6-2536808550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5" t="9473" r="7183" b="5795"/>
          <a:stretch/>
        </p:blipFill>
        <p:spPr>
          <a:xfrm>
            <a:off x="6839835" y="1755892"/>
            <a:ext cx="3660479" cy="267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D600857-A157-45CA-9957-85AD5A914C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25" t="4588" r="6051" b="1889"/>
          <a:stretch/>
        </p:blipFill>
        <p:spPr>
          <a:xfrm>
            <a:off x="442685" y="885317"/>
            <a:ext cx="3178846" cy="2075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1A10046-27BD-4E74-96CB-0D7C60711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7677" y="1230083"/>
            <a:ext cx="2736304" cy="3675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A3548D4-A5AE-4ED7-ADD1-BD621B33C0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72" t="3800" r="4825" b="3800"/>
          <a:stretch/>
        </p:blipFill>
        <p:spPr>
          <a:xfrm>
            <a:off x="442685" y="3026686"/>
            <a:ext cx="3199101" cy="2085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263352" y="5177597"/>
            <a:ext cx="1122380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399593"/>
                </a:solidFill>
              </a:rPr>
              <a:t>➤ </a:t>
            </a:r>
            <a:r>
              <a:rPr lang="pt-BR" sz="1600" b="1" dirty="0">
                <a:solidFill>
                  <a:srgbClr val="399593"/>
                </a:solidFill>
              </a:rPr>
              <a:t>Indicador Porta-ECG</a:t>
            </a:r>
            <a:r>
              <a:rPr lang="pt-BR" sz="1600" dirty="0">
                <a:solidFill>
                  <a:srgbClr val="399593"/>
                </a:solidFill>
              </a:rPr>
              <a:t> – Prêmio de Qualidade no Atendimento e Reconhecimento no Manejo do Infarto Agudo do Miocárdio com Supra de ST.</a:t>
            </a:r>
            <a:br>
              <a:rPr lang="pt-BR" sz="1600" dirty="0">
                <a:solidFill>
                  <a:srgbClr val="399593"/>
                </a:solidFill>
              </a:rPr>
            </a:br>
            <a:r>
              <a:rPr lang="pt-BR" sz="1600" dirty="0">
                <a:solidFill>
                  <a:srgbClr val="399593"/>
                </a:solidFill>
              </a:rPr>
              <a:t>➤ </a:t>
            </a:r>
            <a:r>
              <a:rPr lang="pt-BR" sz="1600" b="1" dirty="0">
                <a:solidFill>
                  <a:srgbClr val="399593"/>
                </a:solidFill>
              </a:rPr>
              <a:t>1º Lugar</a:t>
            </a:r>
            <a:r>
              <a:rPr lang="pt-BR" sz="1600" dirty="0">
                <a:solidFill>
                  <a:srgbClr val="399593"/>
                </a:solidFill>
              </a:rPr>
              <a:t> – Certificação de Distinção em Cuidado Avançado no Infarto Agudo do Miocárdio com Supra de ST</a:t>
            </a:r>
            <a:endParaRPr lang="pt-BR" sz="1600" dirty="0">
              <a:solidFill>
                <a:srgbClr val="399593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927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53EED07-F028-4967-8652-3F32EA569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10141"/>
            <a:ext cx="8624909" cy="59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352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ACA1EF-DD80-4A12-BB87-4175882AE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33798"/>
            <a:ext cx="8658408" cy="59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459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9D3CC53-608A-4F4C-948D-299354F67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44624"/>
            <a:ext cx="8568952" cy="593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44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E783D53-F1C4-48CD-B5B9-DE65EAC13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27244"/>
            <a:ext cx="8606606" cy="59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45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4FD3CD4-870E-474C-B660-0698466EB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0141"/>
            <a:ext cx="8538517" cy="59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412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948DD23-8A87-4546-9A54-69A6636A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16632"/>
            <a:ext cx="8597842" cy="589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81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B6C2F7D-7888-48B1-AC21-C1CAC4D13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33976"/>
            <a:ext cx="8532645" cy="593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76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9BA61E0-939B-4017-9C72-BEFD62467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16632"/>
            <a:ext cx="8497309" cy="586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009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788CE26-B335-4074-BCC6-5E7636A88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32893"/>
            <a:ext cx="8558368" cy="59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036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365E1A-9C0C-439E-AE18-FCD21FB6D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16632"/>
            <a:ext cx="8568952" cy="58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37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10945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Lançamento Núcleo Hospitalar de Vigilância Epidemiológica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99080E-2EE6-45C6-A67D-AEF10AC1D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9" t="19550" r="14413"/>
          <a:stretch/>
        </p:blipFill>
        <p:spPr>
          <a:xfrm>
            <a:off x="8166700" y="-1123265"/>
            <a:ext cx="911750" cy="59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2" descr="9225 - Lançamento Núcleo Hospitalar de Vigilância Epidemiológica.png">
            <a:extLst>
              <a:ext uri="{FF2B5EF4-FFF2-40B4-BE49-F238E27FC236}">
                <a16:creationId xmlns:a16="http://schemas.microsoft.com/office/drawing/2014/main" id="{B02CDEA3-4A8D-4AC6-843A-BA7E3275F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836712"/>
            <a:ext cx="3888432" cy="550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912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BC18633-EDB6-4240-8EC7-6AF2446BD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16632"/>
            <a:ext cx="8506993" cy="5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36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CA1EE96-9278-402F-900D-012C43005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16632"/>
            <a:ext cx="8433953" cy="589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23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0AD02F6-FA59-4D05-9291-1022356A7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" y="116632"/>
            <a:ext cx="8424936" cy="586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757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EE4EA5-138C-4345-B4CA-8D95C90B7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16632"/>
            <a:ext cx="8469922" cy="58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924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0531ED-F3C1-4D35-BB4F-CB717232C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0141"/>
            <a:ext cx="8565111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759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9B7077E-FD8F-4819-BE07-7827C3C9C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0141"/>
            <a:ext cx="8538517" cy="59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593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5E59BEB-82CA-4C5C-9FCC-E6D10472B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41329"/>
            <a:ext cx="8424936" cy="58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929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8F997C2-9656-466A-8443-17EC50B79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16632"/>
            <a:ext cx="840480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489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F65D658-7803-4EC3-AA0F-06614DB2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16632"/>
            <a:ext cx="8462045" cy="58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70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7732E83-7424-4D7C-8D05-28E6302EC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16632"/>
            <a:ext cx="8416824" cy="590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7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83552" y="1124744"/>
            <a:ext cx="113730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Fluxo do Paciente - Dr. Felipe / Fluxo das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08080"/>
                </a:solidFill>
                <a:latin typeface="Calibri"/>
              </a:rPr>
              <a:t>Ambulâncias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Kelly/ Melhorias e Reforma Emergência – Isac / Dados do Pronto Socorro – Dra. Roseny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4481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D92B2CD-EC16-4B41-BFF5-C4B899286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116633"/>
            <a:ext cx="85443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85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9DBE2D4-385F-4B76-9AC2-DA6DAC55C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16633"/>
            <a:ext cx="846791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99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04AC142-9A77-4704-87F8-F69D46807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16632"/>
            <a:ext cx="860202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192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F0ED3E-77A3-426F-86A0-B558685F9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88640"/>
            <a:ext cx="8447876" cy="588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363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431704" y="980728"/>
            <a:ext cx="52565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Planejamento de Intervenção no Pátio da Emergência</a:t>
            </a:r>
          </a:p>
          <a:p>
            <a:pPr algn="ctr"/>
            <a:endParaRPr lang="pt-BR" sz="4400" b="1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77"/>
              <a:ea typeface="+mj-ea"/>
              <a:cs typeface="+mj-cs"/>
            </a:endParaRPr>
          </a:p>
          <a:p>
            <a:pPr algn="ctr"/>
            <a:endParaRPr lang="pt-BR" sz="4400" b="1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77"/>
              <a:ea typeface="+mj-ea"/>
              <a:cs typeface="+mj-cs"/>
            </a:endParaRPr>
          </a:p>
          <a:p>
            <a:pPr algn="ctr"/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Coordenador de Manutenção </a:t>
            </a:r>
          </a:p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Isac Pereira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685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27E9F-2944-4667-A0D1-58225CD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092" y="102599"/>
            <a:ext cx="10272000" cy="846000"/>
          </a:xfrm>
        </p:spPr>
        <p:txBody>
          <a:bodyPr/>
          <a:lstStyle/>
          <a:p>
            <a:r>
              <a:rPr lang="pt-BR" sz="2400" dirty="0"/>
              <a:t>Plano de trabalho em 3 Etapas</a:t>
            </a:r>
          </a:p>
        </p:txBody>
      </p:sp>
      <p:cxnSp>
        <p:nvCxnSpPr>
          <p:cNvPr id="113" name="Conector reto 112">
            <a:extLst>
              <a:ext uri="{FF2B5EF4-FFF2-40B4-BE49-F238E27FC236}">
                <a16:creationId xmlns:a16="http://schemas.microsoft.com/office/drawing/2014/main" id="{38AB7006-42AC-42C9-A98B-B29EE3DD6E33}"/>
              </a:ext>
            </a:extLst>
          </p:cNvPr>
          <p:cNvCxnSpPr>
            <a:cxnSpLocks/>
          </p:cNvCxnSpPr>
          <p:nvPr/>
        </p:nvCxnSpPr>
        <p:spPr>
          <a:xfrm flipH="1">
            <a:off x="4661844" y="3061226"/>
            <a:ext cx="3099" cy="242721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16" name="Google Shape;559;p41">
            <a:extLst>
              <a:ext uri="{FF2B5EF4-FFF2-40B4-BE49-F238E27FC236}">
                <a16:creationId xmlns:a16="http://schemas.microsoft.com/office/drawing/2014/main" id="{FD5F578C-13B7-4A5B-875F-9B58BC269B7A}"/>
              </a:ext>
            </a:extLst>
          </p:cNvPr>
          <p:cNvSpPr txBox="1"/>
          <p:nvPr/>
        </p:nvSpPr>
        <p:spPr>
          <a:xfrm>
            <a:off x="1035135" y="4550623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333" b="1" dirty="0">
                <a:solidFill>
                  <a:srgbClr val="263248"/>
                </a:solidFill>
                <a:latin typeface="IBM Plex Sans"/>
                <a:sym typeface="IBM Plex Sans"/>
              </a:rPr>
              <a:t>VAGA 1 PORTA DA</a:t>
            </a:r>
          </a:p>
          <a:p>
            <a:pPr algn="ctr"/>
            <a:r>
              <a:rPr lang="pt-BR" sz="1333" b="1" dirty="0">
                <a:solidFill>
                  <a:srgbClr val="263248"/>
                </a:solidFill>
                <a:latin typeface="IBM Plex Sans"/>
                <a:sym typeface="IBM Plex Sans"/>
              </a:rPr>
              <a:t>EMERGÊCNCIA</a:t>
            </a:r>
            <a:endParaRPr sz="1333" b="1" dirty="0">
              <a:solidFill>
                <a:srgbClr val="263248"/>
              </a:solidFill>
              <a:latin typeface="IBM Plex Sans"/>
              <a:sym typeface="IBM Plex Sans"/>
            </a:endParaRPr>
          </a:p>
        </p:txBody>
      </p:sp>
      <p:cxnSp>
        <p:nvCxnSpPr>
          <p:cNvPr id="121" name="Conector reto 120">
            <a:extLst>
              <a:ext uri="{FF2B5EF4-FFF2-40B4-BE49-F238E27FC236}">
                <a16:creationId xmlns:a16="http://schemas.microsoft.com/office/drawing/2014/main" id="{32BF19D6-DC90-465D-9CDF-F2E8555D7F20}"/>
              </a:ext>
            </a:extLst>
          </p:cNvPr>
          <p:cNvCxnSpPr>
            <a:cxnSpLocks/>
            <a:stCxn id="122" idx="2"/>
            <a:endCxn id="125" idx="2"/>
          </p:cNvCxnSpPr>
          <p:nvPr/>
        </p:nvCxnSpPr>
        <p:spPr>
          <a:xfrm>
            <a:off x="1700735" y="3500631"/>
            <a:ext cx="8787752" cy="29791"/>
          </a:xfrm>
          <a:prstGeom prst="line">
            <a:avLst/>
          </a:prstGeom>
          <a:noFill/>
          <a:ln w="101600" cap="flat" cmpd="sng" algn="ctr">
            <a:solidFill>
              <a:srgbClr val="008684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22" name="Elipse 121">
            <a:extLst>
              <a:ext uri="{FF2B5EF4-FFF2-40B4-BE49-F238E27FC236}">
                <a16:creationId xmlns:a16="http://schemas.microsoft.com/office/drawing/2014/main" id="{34493D52-4BAE-4AE4-9810-FB8CC2C61F5F}"/>
              </a:ext>
            </a:extLst>
          </p:cNvPr>
          <p:cNvSpPr/>
          <p:nvPr/>
        </p:nvSpPr>
        <p:spPr>
          <a:xfrm>
            <a:off x="1700735" y="3320193"/>
            <a:ext cx="384000" cy="360875"/>
          </a:xfrm>
          <a:prstGeom prst="ellipse">
            <a:avLst/>
          </a:prstGeom>
          <a:solidFill>
            <a:srgbClr val="008684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pt-BR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Elipse 122">
            <a:extLst>
              <a:ext uri="{FF2B5EF4-FFF2-40B4-BE49-F238E27FC236}">
                <a16:creationId xmlns:a16="http://schemas.microsoft.com/office/drawing/2014/main" id="{76D3DCF3-E829-466C-88FE-BA6C22B8ADEC}"/>
              </a:ext>
            </a:extLst>
          </p:cNvPr>
          <p:cNvSpPr/>
          <p:nvPr/>
        </p:nvSpPr>
        <p:spPr>
          <a:xfrm>
            <a:off x="4465849" y="3320193"/>
            <a:ext cx="384000" cy="360875"/>
          </a:xfrm>
          <a:prstGeom prst="ellipse">
            <a:avLst/>
          </a:prstGeom>
          <a:solidFill>
            <a:srgbClr val="008684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pt-BR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4" name="Elipse 123">
            <a:extLst>
              <a:ext uri="{FF2B5EF4-FFF2-40B4-BE49-F238E27FC236}">
                <a16:creationId xmlns:a16="http://schemas.microsoft.com/office/drawing/2014/main" id="{8A245528-5058-4BC5-93F6-14620C020278}"/>
              </a:ext>
            </a:extLst>
          </p:cNvPr>
          <p:cNvSpPr/>
          <p:nvPr/>
        </p:nvSpPr>
        <p:spPr>
          <a:xfrm>
            <a:off x="7573168" y="3349984"/>
            <a:ext cx="384000" cy="360875"/>
          </a:xfrm>
          <a:prstGeom prst="ellipse">
            <a:avLst/>
          </a:prstGeom>
          <a:solidFill>
            <a:srgbClr val="008684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pt-BR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Elipse 124">
            <a:extLst>
              <a:ext uri="{FF2B5EF4-FFF2-40B4-BE49-F238E27FC236}">
                <a16:creationId xmlns:a16="http://schemas.microsoft.com/office/drawing/2014/main" id="{F1D3932A-072F-4829-9262-7EEC07207DAA}"/>
              </a:ext>
            </a:extLst>
          </p:cNvPr>
          <p:cNvSpPr/>
          <p:nvPr/>
        </p:nvSpPr>
        <p:spPr>
          <a:xfrm>
            <a:off x="10488487" y="3349984"/>
            <a:ext cx="384000" cy="360875"/>
          </a:xfrm>
          <a:prstGeom prst="ellipse">
            <a:avLst/>
          </a:prstGeom>
          <a:solidFill>
            <a:srgbClr val="008684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pt-BR" sz="2400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6" name="Conector reto 125">
            <a:extLst>
              <a:ext uri="{FF2B5EF4-FFF2-40B4-BE49-F238E27FC236}">
                <a16:creationId xmlns:a16="http://schemas.microsoft.com/office/drawing/2014/main" id="{B33A316C-98D8-488E-BB3A-C947A507DBE9}"/>
              </a:ext>
            </a:extLst>
          </p:cNvPr>
          <p:cNvCxnSpPr>
            <a:cxnSpLocks/>
          </p:cNvCxnSpPr>
          <p:nvPr/>
        </p:nvCxnSpPr>
        <p:spPr>
          <a:xfrm flipH="1">
            <a:off x="1883489" y="3668972"/>
            <a:ext cx="3099" cy="242721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7" name="Conector reto 126">
            <a:extLst>
              <a:ext uri="{FF2B5EF4-FFF2-40B4-BE49-F238E27FC236}">
                <a16:creationId xmlns:a16="http://schemas.microsoft.com/office/drawing/2014/main" id="{C42CA12D-4A45-49AC-9B35-DA82E83022F7}"/>
              </a:ext>
            </a:extLst>
          </p:cNvPr>
          <p:cNvCxnSpPr>
            <a:cxnSpLocks/>
          </p:cNvCxnSpPr>
          <p:nvPr/>
        </p:nvCxnSpPr>
        <p:spPr>
          <a:xfrm flipH="1">
            <a:off x="10677388" y="3710860"/>
            <a:ext cx="3099" cy="242721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8" name="Retângulo: Cantos Arredondados 127">
            <a:extLst>
              <a:ext uri="{FF2B5EF4-FFF2-40B4-BE49-F238E27FC236}">
                <a16:creationId xmlns:a16="http://schemas.microsoft.com/office/drawing/2014/main" id="{29EBA402-F9BB-4125-8D8D-FC4A57A50FD4}"/>
              </a:ext>
            </a:extLst>
          </p:cNvPr>
          <p:cNvSpPr/>
          <p:nvPr/>
        </p:nvSpPr>
        <p:spPr>
          <a:xfrm>
            <a:off x="1268504" y="3927691"/>
            <a:ext cx="1248461" cy="481132"/>
          </a:xfrm>
          <a:prstGeom prst="roundRect">
            <a:avLst/>
          </a:prstGeom>
          <a:solidFill>
            <a:srgbClr val="008684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pt-BR" sz="1600" b="1" kern="0" dirty="0">
                <a:solidFill>
                  <a:srgbClr val="FFFFFF"/>
                </a:solidFill>
                <a:latin typeface="Arial"/>
              </a:rPr>
              <a:t>ETAPA 1</a:t>
            </a:r>
          </a:p>
        </p:txBody>
      </p:sp>
      <p:sp>
        <p:nvSpPr>
          <p:cNvPr id="129" name="Retângulo: Cantos Arredondados 128">
            <a:extLst>
              <a:ext uri="{FF2B5EF4-FFF2-40B4-BE49-F238E27FC236}">
                <a16:creationId xmlns:a16="http://schemas.microsoft.com/office/drawing/2014/main" id="{5EB5BFA9-0EE5-4BBA-B6A0-05F932C3F9D0}"/>
              </a:ext>
            </a:extLst>
          </p:cNvPr>
          <p:cNvSpPr/>
          <p:nvPr/>
        </p:nvSpPr>
        <p:spPr>
          <a:xfrm>
            <a:off x="4033619" y="2596323"/>
            <a:ext cx="1248461" cy="472144"/>
          </a:xfrm>
          <a:prstGeom prst="roundRect">
            <a:avLst/>
          </a:prstGeom>
          <a:solidFill>
            <a:srgbClr val="008684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pt-BR" sz="1600" b="1" kern="0" dirty="0">
                <a:solidFill>
                  <a:srgbClr val="FFFFFF"/>
                </a:solidFill>
                <a:latin typeface="Arial"/>
              </a:rPr>
              <a:t>ETAPA 2 </a:t>
            </a:r>
          </a:p>
        </p:txBody>
      </p:sp>
      <p:sp>
        <p:nvSpPr>
          <p:cNvPr id="132" name="Retângulo: Cantos Arredondados 131">
            <a:extLst>
              <a:ext uri="{FF2B5EF4-FFF2-40B4-BE49-F238E27FC236}">
                <a16:creationId xmlns:a16="http://schemas.microsoft.com/office/drawing/2014/main" id="{4B9E69E6-2FA6-4D0B-8BB3-BF565D94F291}"/>
              </a:ext>
            </a:extLst>
          </p:cNvPr>
          <p:cNvSpPr/>
          <p:nvPr/>
        </p:nvSpPr>
        <p:spPr>
          <a:xfrm>
            <a:off x="10082878" y="3955976"/>
            <a:ext cx="1248461" cy="472144"/>
          </a:xfrm>
          <a:prstGeom prst="roundRect">
            <a:avLst/>
          </a:prstGeom>
          <a:solidFill>
            <a:srgbClr val="008684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pt-BR" sz="1867" b="1" kern="0" dirty="0">
                <a:solidFill>
                  <a:srgbClr val="FFFFFF"/>
                </a:solidFill>
                <a:latin typeface="Arial"/>
              </a:rPr>
              <a:t>56 Dias</a:t>
            </a:r>
          </a:p>
        </p:txBody>
      </p:sp>
      <p:pic>
        <p:nvPicPr>
          <p:cNvPr id="156" name="Imagem 155">
            <a:extLst>
              <a:ext uri="{FF2B5EF4-FFF2-40B4-BE49-F238E27FC236}">
                <a16:creationId xmlns:a16="http://schemas.microsoft.com/office/drawing/2014/main" id="{3D98CB73-6720-462E-8ADD-A0696F2F3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487" y="2291816"/>
            <a:ext cx="1139021" cy="999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3" name="CaixaDeTexto 222">
            <a:extLst>
              <a:ext uri="{FF2B5EF4-FFF2-40B4-BE49-F238E27FC236}">
                <a16:creationId xmlns:a16="http://schemas.microsoft.com/office/drawing/2014/main" id="{93917374-C96B-4315-ADBD-8782457347F3}"/>
              </a:ext>
            </a:extLst>
          </p:cNvPr>
          <p:cNvSpPr txBox="1"/>
          <p:nvPr/>
        </p:nvSpPr>
        <p:spPr>
          <a:xfrm>
            <a:off x="3474444" y="1286117"/>
            <a:ext cx="3170944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3" b="1" dirty="0">
                <a:solidFill>
                  <a:srgbClr val="263248"/>
                </a:solidFill>
                <a:latin typeface="IBM Plex Sans"/>
              </a:rPr>
              <a:t>*Retornar guarita ao ponto inicial</a:t>
            </a:r>
          </a:p>
          <a:p>
            <a:r>
              <a:rPr lang="pt-BR" sz="1333" b="1" dirty="0">
                <a:solidFill>
                  <a:srgbClr val="263248"/>
                </a:solidFill>
                <a:latin typeface="IBM Plex Sans"/>
              </a:rPr>
              <a:t>*Retornar ponto p/controle de acesso</a:t>
            </a:r>
          </a:p>
          <a:p>
            <a:r>
              <a:rPr lang="pt-BR" sz="1333" b="1" dirty="0">
                <a:solidFill>
                  <a:srgbClr val="263248"/>
                </a:solidFill>
                <a:latin typeface="IBM Plex Sans"/>
              </a:rPr>
              <a:t>*Retoma o fluxo de paciente porta emergência</a:t>
            </a:r>
          </a:p>
          <a:p>
            <a:endParaRPr lang="pt-BR" sz="1333" b="1" dirty="0">
              <a:solidFill>
                <a:srgbClr val="263248"/>
              </a:solidFill>
              <a:latin typeface="IBM Plex Sans"/>
            </a:endParaRP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7E21378B-D8EB-4A10-8799-B62C3A44BA21}"/>
              </a:ext>
            </a:extLst>
          </p:cNvPr>
          <p:cNvSpPr txBox="1"/>
          <p:nvPr/>
        </p:nvSpPr>
        <p:spPr>
          <a:xfrm>
            <a:off x="404929" y="2177711"/>
            <a:ext cx="2755403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3" b="1" dirty="0">
                <a:solidFill>
                  <a:srgbClr val="263248"/>
                </a:solidFill>
                <a:latin typeface="IBM Plex Sans"/>
              </a:rPr>
              <a:t>*Remanejamento de guarita</a:t>
            </a:r>
          </a:p>
          <a:p>
            <a:r>
              <a:rPr lang="pt-BR" sz="1333" b="1" dirty="0">
                <a:solidFill>
                  <a:srgbClr val="263248"/>
                </a:solidFill>
                <a:latin typeface="IBM Plex Sans"/>
              </a:rPr>
              <a:t>*Alteração do ponto p/controle de acesso</a:t>
            </a:r>
          </a:p>
          <a:p>
            <a:r>
              <a:rPr lang="pt-BR" sz="1333" b="1" dirty="0">
                <a:solidFill>
                  <a:srgbClr val="263248"/>
                </a:solidFill>
                <a:latin typeface="IBM Plex Sans"/>
              </a:rPr>
              <a:t>*Mudança do fluxo de paciente</a:t>
            </a:r>
            <a:br>
              <a:rPr lang="pt-BR" sz="1333" b="1" dirty="0">
                <a:solidFill>
                  <a:srgbClr val="263248"/>
                </a:solidFill>
                <a:latin typeface="IBM Plex Sans"/>
              </a:rPr>
            </a:br>
            <a:r>
              <a:rPr lang="pt-BR" sz="1333" b="1" dirty="0">
                <a:solidFill>
                  <a:srgbClr val="263248"/>
                </a:solidFill>
                <a:latin typeface="IBM Plex Sans"/>
              </a:rPr>
              <a:t>* Tapume Porta da Emergência</a:t>
            </a:r>
          </a:p>
        </p:txBody>
      </p:sp>
      <p:sp>
        <p:nvSpPr>
          <p:cNvPr id="112" name="Google Shape;559;p41">
            <a:extLst>
              <a:ext uri="{FF2B5EF4-FFF2-40B4-BE49-F238E27FC236}">
                <a16:creationId xmlns:a16="http://schemas.microsoft.com/office/drawing/2014/main" id="{AAA916BD-0CEB-4F02-A049-7C971D9B98DD}"/>
              </a:ext>
            </a:extLst>
          </p:cNvPr>
          <p:cNvSpPr txBox="1"/>
          <p:nvPr/>
        </p:nvSpPr>
        <p:spPr>
          <a:xfrm>
            <a:off x="3716939" y="4089931"/>
            <a:ext cx="2113253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333" b="1" dirty="0">
                <a:solidFill>
                  <a:srgbClr val="263248"/>
                </a:solidFill>
                <a:latin typeface="IBM Plex Sans"/>
                <a:sym typeface="IBM Plex Sans"/>
              </a:rPr>
              <a:t>VAGA 2 LADO</a:t>
            </a:r>
          </a:p>
          <a:p>
            <a:pPr algn="ctr"/>
            <a:r>
              <a:rPr lang="pt-BR" sz="1333" b="1" dirty="0">
                <a:solidFill>
                  <a:srgbClr val="263248"/>
                </a:solidFill>
                <a:latin typeface="IBM Plex Sans"/>
                <a:sym typeface="IBM Plex Sans"/>
              </a:rPr>
              <a:t>CALÇADA/CORREDOR EMERGENCIA</a:t>
            </a:r>
            <a:endParaRPr sz="1333" b="1" dirty="0">
              <a:solidFill>
                <a:srgbClr val="263248"/>
              </a:solidFill>
              <a:latin typeface="IBM Plex Sans"/>
              <a:sym typeface="IBM Plex Sans"/>
            </a:endParaRPr>
          </a:p>
        </p:txBody>
      </p:sp>
      <p:sp>
        <p:nvSpPr>
          <p:cNvPr id="4" name="Chave Direita 3">
            <a:extLst>
              <a:ext uri="{FF2B5EF4-FFF2-40B4-BE49-F238E27FC236}">
                <a16:creationId xmlns:a16="http://schemas.microsoft.com/office/drawing/2014/main" id="{1F9D3E90-B4E4-4F41-A3D6-966BD2ED2B96}"/>
              </a:ext>
            </a:extLst>
          </p:cNvPr>
          <p:cNvSpPr/>
          <p:nvPr/>
        </p:nvSpPr>
        <p:spPr>
          <a:xfrm rot="5400000">
            <a:off x="3090247" y="2776993"/>
            <a:ext cx="520295" cy="2233708"/>
          </a:xfrm>
          <a:prstGeom prst="rightBrace">
            <a:avLst/>
          </a:prstGeom>
          <a:ln w="19050">
            <a:solidFill>
              <a:srgbClr val="1E8A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118" name="Chave Direita 117">
            <a:extLst>
              <a:ext uri="{FF2B5EF4-FFF2-40B4-BE49-F238E27FC236}">
                <a16:creationId xmlns:a16="http://schemas.microsoft.com/office/drawing/2014/main" id="{191A3B63-7266-4147-837F-54DD1CC0A06D}"/>
              </a:ext>
            </a:extLst>
          </p:cNvPr>
          <p:cNvSpPr/>
          <p:nvPr/>
        </p:nvSpPr>
        <p:spPr>
          <a:xfrm rot="5400000">
            <a:off x="5987943" y="2650003"/>
            <a:ext cx="520295" cy="2495656"/>
          </a:xfrm>
          <a:prstGeom prst="rightBrace">
            <a:avLst/>
          </a:prstGeom>
          <a:ln w="19050">
            <a:solidFill>
              <a:srgbClr val="1E8A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119" name="Chave Direita 118">
            <a:extLst>
              <a:ext uri="{FF2B5EF4-FFF2-40B4-BE49-F238E27FC236}">
                <a16:creationId xmlns:a16="http://schemas.microsoft.com/office/drawing/2014/main" id="{12DFDCBB-4190-4FCD-B764-FBD0D9797D43}"/>
              </a:ext>
            </a:extLst>
          </p:cNvPr>
          <p:cNvSpPr/>
          <p:nvPr/>
        </p:nvSpPr>
        <p:spPr>
          <a:xfrm rot="5400000">
            <a:off x="8964266" y="2815034"/>
            <a:ext cx="520295" cy="2233708"/>
          </a:xfrm>
          <a:prstGeom prst="rightBrace">
            <a:avLst/>
          </a:prstGeom>
          <a:ln w="19050">
            <a:solidFill>
              <a:srgbClr val="1E8A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cxnSp>
        <p:nvCxnSpPr>
          <p:cNvPr id="120" name="Conector reto 119">
            <a:extLst>
              <a:ext uri="{FF2B5EF4-FFF2-40B4-BE49-F238E27FC236}">
                <a16:creationId xmlns:a16="http://schemas.microsoft.com/office/drawing/2014/main" id="{A68BFF05-1A2B-4601-842E-7FBE1CC5466A}"/>
              </a:ext>
            </a:extLst>
          </p:cNvPr>
          <p:cNvCxnSpPr>
            <a:cxnSpLocks/>
          </p:cNvCxnSpPr>
          <p:nvPr/>
        </p:nvCxnSpPr>
        <p:spPr>
          <a:xfrm flipH="1">
            <a:off x="7766423" y="3048360"/>
            <a:ext cx="3099" cy="242721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30" name="Retângulo: Cantos Arredondados 129">
            <a:extLst>
              <a:ext uri="{FF2B5EF4-FFF2-40B4-BE49-F238E27FC236}">
                <a16:creationId xmlns:a16="http://schemas.microsoft.com/office/drawing/2014/main" id="{DE67B780-941E-4296-93E1-FB8B233C46B5}"/>
              </a:ext>
            </a:extLst>
          </p:cNvPr>
          <p:cNvSpPr/>
          <p:nvPr/>
        </p:nvSpPr>
        <p:spPr>
          <a:xfrm>
            <a:off x="7138198" y="2583456"/>
            <a:ext cx="1248461" cy="472144"/>
          </a:xfrm>
          <a:prstGeom prst="roundRect">
            <a:avLst/>
          </a:prstGeom>
          <a:solidFill>
            <a:srgbClr val="008684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pt-BR" sz="1600" b="1" kern="0" dirty="0">
                <a:solidFill>
                  <a:srgbClr val="FFFFFF"/>
                </a:solidFill>
                <a:latin typeface="Arial"/>
              </a:rPr>
              <a:t>ETAPA  3 </a:t>
            </a:r>
          </a:p>
        </p:txBody>
      </p:sp>
      <p:sp>
        <p:nvSpPr>
          <p:cNvPr id="226" name="Google Shape;559;p41">
            <a:extLst>
              <a:ext uri="{FF2B5EF4-FFF2-40B4-BE49-F238E27FC236}">
                <a16:creationId xmlns:a16="http://schemas.microsoft.com/office/drawing/2014/main" id="{AECC6E2E-E776-4BBF-99EB-0C589C6761CD}"/>
              </a:ext>
            </a:extLst>
          </p:cNvPr>
          <p:cNvSpPr txBox="1"/>
          <p:nvPr/>
        </p:nvSpPr>
        <p:spPr>
          <a:xfrm>
            <a:off x="6705802" y="4089931"/>
            <a:ext cx="2113253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333" b="1" dirty="0">
                <a:solidFill>
                  <a:srgbClr val="263248"/>
                </a:solidFill>
                <a:latin typeface="IBM Plex Sans"/>
                <a:sym typeface="IBM Plex Sans"/>
              </a:rPr>
              <a:t>CALÇADA GRANITO EM DIREÇÂO À RECEPÇÂO P.S</a:t>
            </a:r>
            <a:endParaRPr sz="1333" b="1" dirty="0">
              <a:solidFill>
                <a:srgbClr val="263248"/>
              </a:solidFill>
              <a:latin typeface="IBM Plex Sans"/>
              <a:sym typeface="IBM Plex San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B9D3947-1DF2-47BD-B81B-3D27EF40C7B1}"/>
              </a:ext>
            </a:extLst>
          </p:cNvPr>
          <p:cNvSpPr txBox="1"/>
          <p:nvPr/>
        </p:nvSpPr>
        <p:spPr>
          <a:xfrm>
            <a:off x="2772355" y="4196866"/>
            <a:ext cx="117312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33" b="1" dirty="0">
                <a:solidFill>
                  <a:srgbClr val="263248"/>
                </a:solidFill>
                <a:highlight>
                  <a:srgbClr val="FFFF00"/>
                </a:highlight>
                <a:latin typeface="IBM Plex Sans"/>
              </a:rPr>
              <a:t>26 dias</a:t>
            </a:r>
          </a:p>
        </p:txBody>
      </p:sp>
      <p:sp>
        <p:nvSpPr>
          <p:cNvPr id="227" name="CaixaDeTexto 226">
            <a:extLst>
              <a:ext uri="{FF2B5EF4-FFF2-40B4-BE49-F238E27FC236}">
                <a16:creationId xmlns:a16="http://schemas.microsoft.com/office/drawing/2014/main" id="{6902F2F8-CF93-41ED-A493-58B5E3151DF9}"/>
              </a:ext>
            </a:extLst>
          </p:cNvPr>
          <p:cNvSpPr txBox="1"/>
          <p:nvPr/>
        </p:nvSpPr>
        <p:spPr>
          <a:xfrm>
            <a:off x="5661525" y="4229579"/>
            <a:ext cx="117312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33" b="1" dirty="0">
                <a:solidFill>
                  <a:srgbClr val="263248"/>
                </a:solidFill>
                <a:highlight>
                  <a:srgbClr val="FFFF00"/>
                </a:highlight>
                <a:latin typeface="IBM Plex Sans"/>
              </a:rPr>
              <a:t>16 dias</a:t>
            </a:r>
          </a:p>
        </p:txBody>
      </p:sp>
      <p:sp>
        <p:nvSpPr>
          <p:cNvPr id="228" name="CaixaDeTexto 227">
            <a:extLst>
              <a:ext uri="{FF2B5EF4-FFF2-40B4-BE49-F238E27FC236}">
                <a16:creationId xmlns:a16="http://schemas.microsoft.com/office/drawing/2014/main" id="{8A047C66-91F2-4C42-AB83-5655443085CF}"/>
              </a:ext>
            </a:extLst>
          </p:cNvPr>
          <p:cNvSpPr txBox="1"/>
          <p:nvPr/>
        </p:nvSpPr>
        <p:spPr>
          <a:xfrm>
            <a:off x="8637848" y="4281383"/>
            <a:ext cx="117312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33" b="1" dirty="0">
                <a:solidFill>
                  <a:srgbClr val="263248"/>
                </a:solidFill>
                <a:highlight>
                  <a:srgbClr val="FFFF00"/>
                </a:highlight>
                <a:latin typeface="IBM Plex Sans"/>
              </a:rPr>
              <a:t>14 dias</a:t>
            </a:r>
          </a:p>
        </p:txBody>
      </p:sp>
      <p:sp>
        <p:nvSpPr>
          <p:cNvPr id="229" name="CaixaDeTexto 228">
            <a:extLst>
              <a:ext uri="{FF2B5EF4-FFF2-40B4-BE49-F238E27FC236}">
                <a16:creationId xmlns:a16="http://schemas.microsoft.com/office/drawing/2014/main" id="{8F118D4E-8648-42E4-94C9-27BDD821CB3D}"/>
              </a:ext>
            </a:extLst>
          </p:cNvPr>
          <p:cNvSpPr txBox="1"/>
          <p:nvPr/>
        </p:nvSpPr>
        <p:spPr>
          <a:xfrm>
            <a:off x="6801187" y="1222909"/>
            <a:ext cx="3170944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3" b="1" dirty="0">
                <a:solidFill>
                  <a:srgbClr val="263248"/>
                </a:solidFill>
                <a:latin typeface="IBM Plex Sans"/>
              </a:rPr>
              <a:t>*Liberação das 2 vagas</a:t>
            </a:r>
          </a:p>
          <a:p>
            <a:r>
              <a:rPr lang="pt-BR" sz="1333" b="1" dirty="0">
                <a:solidFill>
                  <a:srgbClr val="263248"/>
                </a:solidFill>
                <a:latin typeface="IBM Plex Sans"/>
              </a:rPr>
              <a:t>*Interdição e execução de trecho de calçada</a:t>
            </a:r>
          </a:p>
        </p:txBody>
      </p:sp>
    </p:spTree>
    <p:extLst>
      <p:ext uri="{BB962C8B-B14F-4D97-AF65-F5344CB8AC3E}">
        <p14:creationId xmlns:p14="http://schemas.microsoft.com/office/powerpoint/2010/main" val="33120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27E9F-2944-4667-A0D1-58225CD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929" y="181843"/>
            <a:ext cx="10272000" cy="846000"/>
          </a:xfrm>
        </p:spPr>
        <p:txBody>
          <a:bodyPr/>
          <a:lstStyle/>
          <a:p>
            <a:r>
              <a:rPr lang="pt-BR" dirty="0"/>
              <a:t>Planejamento 1° Etapa</a:t>
            </a:r>
            <a:br>
              <a:rPr lang="pt-BR" dirty="0"/>
            </a:br>
            <a:endParaRPr lang="pt-BR" dirty="0"/>
          </a:p>
        </p:txBody>
      </p:sp>
      <p:sp>
        <p:nvSpPr>
          <p:cNvPr id="282" name="Google Shape;100;p18">
            <a:extLst>
              <a:ext uri="{FF2B5EF4-FFF2-40B4-BE49-F238E27FC236}">
                <a16:creationId xmlns:a16="http://schemas.microsoft.com/office/drawing/2014/main" id="{96269352-8CD7-4EDC-8BCB-D04F15E0EDA6}"/>
              </a:ext>
            </a:extLst>
          </p:cNvPr>
          <p:cNvSpPr txBox="1"/>
          <p:nvPr/>
        </p:nvSpPr>
        <p:spPr>
          <a:xfrm>
            <a:off x="4852921" y="1196707"/>
            <a:ext cx="1751609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207" tIns="103207" rIns="103207" bIns="103207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GB" sz="1185" b="1" kern="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STAKEHOLDERS</a:t>
            </a:r>
            <a:endParaRPr sz="1185" b="1" kern="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37" name="Google Shape;100;p18">
            <a:extLst>
              <a:ext uri="{FF2B5EF4-FFF2-40B4-BE49-F238E27FC236}">
                <a16:creationId xmlns:a16="http://schemas.microsoft.com/office/drawing/2014/main" id="{F0D43B4C-5BB6-4863-A7EC-71C79C32047A}"/>
              </a:ext>
            </a:extLst>
          </p:cNvPr>
          <p:cNvSpPr txBox="1"/>
          <p:nvPr/>
        </p:nvSpPr>
        <p:spPr>
          <a:xfrm>
            <a:off x="4892677" y="1151435"/>
            <a:ext cx="1751609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207" tIns="103207" rIns="103207" bIns="103207" anchor="ctr" anchorCtr="0">
            <a:noAutofit/>
          </a:bodyPr>
          <a:lstStyle/>
          <a:p>
            <a:r>
              <a:rPr lang="en-GB" sz="1185" b="1" dirty="0">
                <a:solidFill>
                  <a:schemeClr val="bg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STAKEHOLDERS</a:t>
            </a:r>
            <a:endParaRPr sz="1185" b="1" dirty="0">
              <a:solidFill>
                <a:schemeClr val="bg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6" name="Google Shape;122;p18">
            <a:extLst>
              <a:ext uri="{FF2B5EF4-FFF2-40B4-BE49-F238E27FC236}">
                <a16:creationId xmlns:a16="http://schemas.microsoft.com/office/drawing/2014/main" id="{0800054F-4F48-4EBF-ADB2-5D85BBCF559C}"/>
              </a:ext>
            </a:extLst>
          </p:cNvPr>
          <p:cNvSpPr/>
          <p:nvPr/>
        </p:nvSpPr>
        <p:spPr>
          <a:xfrm>
            <a:off x="4451800" y="1200586"/>
            <a:ext cx="324275" cy="324241"/>
          </a:xfrm>
          <a:custGeom>
            <a:avLst/>
            <a:gdLst/>
            <a:ahLst/>
            <a:cxnLst/>
            <a:rect l="l" t="t" r="r" b="b"/>
            <a:pathLst>
              <a:path w="12004" h="12004" extrusionOk="0">
                <a:moveTo>
                  <a:pt x="5671" y="725"/>
                </a:moveTo>
                <a:lnTo>
                  <a:pt x="5671" y="2395"/>
                </a:lnTo>
                <a:cubicBezTo>
                  <a:pt x="5671" y="2616"/>
                  <a:pt x="5843" y="2760"/>
                  <a:pt x="6021" y="2760"/>
                </a:cubicBezTo>
                <a:cubicBezTo>
                  <a:pt x="6097" y="2760"/>
                  <a:pt x="6173" y="2734"/>
                  <a:pt x="6239" y="2678"/>
                </a:cubicBezTo>
                <a:cubicBezTo>
                  <a:pt x="6365" y="2552"/>
                  <a:pt x="6554" y="2489"/>
                  <a:pt x="6711" y="2489"/>
                </a:cubicBezTo>
                <a:cubicBezTo>
                  <a:pt x="7121" y="2489"/>
                  <a:pt x="7436" y="2804"/>
                  <a:pt x="7436" y="3182"/>
                </a:cubicBezTo>
                <a:cubicBezTo>
                  <a:pt x="7436" y="3592"/>
                  <a:pt x="7121" y="3907"/>
                  <a:pt x="6711" y="3907"/>
                </a:cubicBezTo>
                <a:cubicBezTo>
                  <a:pt x="6554" y="3907"/>
                  <a:pt x="6365" y="3812"/>
                  <a:pt x="6239" y="3686"/>
                </a:cubicBezTo>
                <a:cubicBezTo>
                  <a:pt x="6173" y="3630"/>
                  <a:pt x="6097" y="3605"/>
                  <a:pt x="6021" y="3605"/>
                </a:cubicBezTo>
                <a:cubicBezTo>
                  <a:pt x="5843" y="3605"/>
                  <a:pt x="5671" y="3748"/>
                  <a:pt x="5671" y="3970"/>
                </a:cubicBezTo>
                <a:lnTo>
                  <a:pt x="5671" y="5640"/>
                </a:lnTo>
                <a:lnTo>
                  <a:pt x="4569" y="5640"/>
                </a:lnTo>
                <a:cubicBezTo>
                  <a:pt x="4600" y="5514"/>
                  <a:pt x="4600" y="5388"/>
                  <a:pt x="4600" y="5262"/>
                </a:cubicBezTo>
                <a:cubicBezTo>
                  <a:pt x="4600" y="4474"/>
                  <a:pt x="3970" y="3875"/>
                  <a:pt x="3183" y="3875"/>
                </a:cubicBezTo>
                <a:cubicBezTo>
                  <a:pt x="2395" y="3875"/>
                  <a:pt x="1765" y="4474"/>
                  <a:pt x="1765" y="5262"/>
                </a:cubicBezTo>
                <a:cubicBezTo>
                  <a:pt x="1765" y="5388"/>
                  <a:pt x="1765" y="5514"/>
                  <a:pt x="1796" y="5640"/>
                </a:cubicBezTo>
                <a:lnTo>
                  <a:pt x="694" y="5640"/>
                </a:lnTo>
                <a:lnTo>
                  <a:pt x="694" y="1071"/>
                </a:lnTo>
                <a:cubicBezTo>
                  <a:pt x="694" y="882"/>
                  <a:pt x="851" y="725"/>
                  <a:pt x="1040" y="725"/>
                </a:cubicBezTo>
                <a:close/>
                <a:moveTo>
                  <a:pt x="10964" y="725"/>
                </a:moveTo>
                <a:cubicBezTo>
                  <a:pt x="11122" y="725"/>
                  <a:pt x="11311" y="882"/>
                  <a:pt x="11311" y="1071"/>
                </a:cubicBezTo>
                <a:lnTo>
                  <a:pt x="11311" y="5671"/>
                </a:lnTo>
                <a:lnTo>
                  <a:pt x="9610" y="5671"/>
                </a:lnTo>
                <a:cubicBezTo>
                  <a:pt x="9295" y="5671"/>
                  <a:pt x="9169" y="6018"/>
                  <a:pt x="9326" y="6270"/>
                </a:cubicBezTo>
                <a:cubicBezTo>
                  <a:pt x="9452" y="6396"/>
                  <a:pt x="9515" y="6585"/>
                  <a:pt x="9515" y="6742"/>
                </a:cubicBezTo>
                <a:cubicBezTo>
                  <a:pt x="9515" y="7120"/>
                  <a:pt x="9200" y="7435"/>
                  <a:pt x="8822" y="7435"/>
                </a:cubicBezTo>
                <a:cubicBezTo>
                  <a:pt x="8412" y="7435"/>
                  <a:pt x="8097" y="7120"/>
                  <a:pt x="8097" y="6742"/>
                </a:cubicBezTo>
                <a:cubicBezTo>
                  <a:pt x="8097" y="6585"/>
                  <a:pt x="8192" y="6364"/>
                  <a:pt x="8286" y="6270"/>
                </a:cubicBezTo>
                <a:cubicBezTo>
                  <a:pt x="8507" y="6018"/>
                  <a:pt x="8349" y="5671"/>
                  <a:pt x="8034" y="5671"/>
                </a:cubicBezTo>
                <a:lnTo>
                  <a:pt x="6365" y="5671"/>
                </a:lnTo>
                <a:lnTo>
                  <a:pt x="6365" y="4568"/>
                </a:lnTo>
                <a:cubicBezTo>
                  <a:pt x="6491" y="4600"/>
                  <a:pt x="6617" y="4600"/>
                  <a:pt x="6711" y="4600"/>
                </a:cubicBezTo>
                <a:cubicBezTo>
                  <a:pt x="7499" y="4600"/>
                  <a:pt x="8160" y="3970"/>
                  <a:pt x="8160" y="3182"/>
                </a:cubicBezTo>
                <a:cubicBezTo>
                  <a:pt x="8160" y="2395"/>
                  <a:pt x="7499" y="1764"/>
                  <a:pt x="6711" y="1764"/>
                </a:cubicBezTo>
                <a:cubicBezTo>
                  <a:pt x="6617" y="1764"/>
                  <a:pt x="6491" y="1764"/>
                  <a:pt x="6365" y="1796"/>
                </a:cubicBezTo>
                <a:lnTo>
                  <a:pt x="6365" y="725"/>
                </a:lnTo>
                <a:close/>
                <a:moveTo>
                  <a:pt x="3183" y="4568"/>
                </a:moveTo>
                <a:cubicBezTo>
                  <a:pt x="3561" y="4568"/>
                  <a:pt x="3876" y="4883"/>
                  <a:pt x="3876" y="5293"/>
                </a:cubicBezTo>
                <a:cubicBezTo>
                  <a:pt x="3876" y="5451"/>
                  <a:pt x="3813" y="5640"/>
                  <a:pt x="3687" y="5766"/>
                </a:cubicBezTo>
                <a:cubicBezTo>
                  <a:pt x="3498" y="5986"/>
                  <a:pt x="3655" y="6333"/>
                  <a:pt x="3970" y="6333"/>
                </a:cubicBezTo>
                <a:lnTo>
                  <a:pt x="5608" y="6333"/>
                </a:lnTo>
                <a:lnTo>
                  <a:pt x="5608" y="7435"/>
                </a:lnTo>
                <a:cubicBezTo>
                  <a:pt x="5514" y="7404"/>
                  <a:pt x="5388" y="7404"/>
                  <a:pt x="5262" y="7404"/>
                </a:cubicBezTo>
                <a:cubicBezTo>
                  <a:pt x="4474" y="7404"/>
                  <a:pt x="3844" y="8034"/>
                  <a:pt x="3844" y="8822"/>
                </a:cubicBezTo>
                <a:cubicBezTo>
                  <a:pt x="3844" y="9609"/>
                  <a:pt x="4474" y="10239"/>
                  <a:pt x="5262" y="10239"/>
                </a:cubicBezTo>
                <a:cubicBezTo>
                  <a:pt x="5388" y="10239"/>
                  <a:pt x="5514" y="10239"/>
                  <a:pt x="5608" y="10208"/>
                </a:cubicBezTo>
                <a:lnTo>
                  <a:pt x="5608" y="11310"/>
                </a:lnTo>
                <a:lnTo>
                  <a:pt x="1009" y="11310"/>
                </a:lnTo>
                <a:cubicBezTo>
                  <a:pt x="851" y="11310"/>
                  <a:pt x="694" y="11153"/>
                  <a:pt x="694" y="10964"/>
                </a:cubicBezTo>
                <a:lnTo>
                  <a:pt x="694" y="6333"/>
                </a:lnTo>
                <a:lnTo>
                  <a:pt x="2395" y="6333"/>
                </a:lnTo>
                <a:cubicBezTo>
                  <a:pt x="2710" y="6333"/>
                  <a:pt x="2868" y="5986"/>
                  <a:pt x="2679" y="5766"/>
                </a:cubicBezTo>
                <a:cubicBezTo>
                  <a:pt x="2552" y="5640"/>
                  <a:pt x="2458" y="5482"/>
                  <a:pt x="2458" y="5293"/>
                </a:cubicBezTo>
                <a:cubicBezTo>
                  <a:pt x="2458" y="4883"/>
                  <a:pt x="2773" y="4568"/>
                  <a:pt x="3183" y="4568"/>
                </a:cubicBezTo>
                <a:close/>
                <a:moveTo>
                  <a:pt x="11311" y="6333"/>
                </a:moveTo>
                <a:lnTo>
                  <a:pt x="11311" y="10964"/>
                </a:lnTo>
                <a:cubicBezTo>
                  <a:pt x="11311" y="11153"/>
                  <a:pt x="11153" y="11310"/>
                  <a:pt x="10933" y="11310"/>
                </a:cubicBezTo>
                <a:lnTo>
                  <a:pt x="6333" y="11310"/>
                </a:lnTo>
                <a:lnTo>
                  <a:pt x="6333" y="9609"/>
                </a:lnTo>
                <a:cubicBezTo>
                  <a:pt x="6333" y="9388"/>
                  <a:pt x="6162" y="9244"/>
                  <a:pt x="5972" y="9244"/>
                </a:cubicBezTo>
                <a:cubicBezTo>
                  <a:pt x="5892" y="9244"/>
                  <a:pt x="5809" y="9270"/>
                  <a:pt x="5735" y="9326"/>
                </a:cubicBezTo>
                <a:cubicBezTo>
                  <a:pt x="5640" y="9452"/>
                  <a:pt x="5482" y="9546"/>
                  <a:pt x="5262" y="9546"/>
                </a:cubicBezTo>
                <a:cubicBezTo>
                  <a:pt x="4884" y="9546"/>
                  <a:pt x="4569" y="9231"/>
                  <a:pt x="4569" y="8822"/>
                </a:cubicBezTo>
                <a:cubicBezTo>
                  <a:pt x="4569" y="8443"/>
                  <a:pt x="4884" y="8097"/>
                  <a:pt x="5262" y="8097"/>
                </a:cubicBezTo>
                <a:cubicBezTo>
                  <a:pt x="5419" y="8097"/>
                  <a:pt x="5640" y="8191"/>
                  <a:pt x="5735" y="8317"/>
                </a:cubicBezTo>
                <a:cubicBezTo>
                  <a:pt x="5809" y="8374"/>
                  <a:pt x="5892" y="8399"/>
                  <a:pt x="5972" y="8399"/>
                </a:cubicBezTo>
                <a:cubicBezTo>
                  <a:pt x="6162" y="8399"/>
                  <a:pt x="6333" y="8255"/>
                  <a:pt x="6333" y="8034"/>
                </a:cubicBezTo>
                <a:lnTo>
                  <a:pt x="6333" y="6333"/>
                </a:lnTo>
                <a:lnTo>
                  <a:pt x="7436" y="6333"/>
                </a:lnTo>
                <a:cubicBezTo>
                  <a:pt x="7404" y="6459"/>
                  <a:pt x="7404" y="6585"/>
                  <a:pt x="7404" y="6711"/>
                </a:cubicBezTo>
                <a:cubicBezTo>
                  <a:pt x="7404" y="7498"/>
                  <a:pt x="8034" y="8097"/>
                  <a:pt x="8822" y="8097"/>
                </a:cubicBezTo>
                <a:cubicBezTo>
                  <a:pt x="9610" y="8097"/>
                  <a:pt x="10240" y="7498"/>
                  <a:pt x="10240" y="6711"/>
                </a:cubicBezTo>
                <a:cubicBezTo>
                  <a:pt x="10240" y="6585"/>
                  <a:pt x="10240" y="6459"/>
                  <a:pt x="10208" y="6333"/>
                </a:cubicBezTo>
                <a:close/>
                <a:moveTo>
                  <a:pt x="1040" y="0"/>
                </a:moveTo>
                <a:cubicBezTo>
                  <a:pt x="473" y="0"/>
                  <a:pt x="1" y="473"/>
                  <a:pt x="1" y="1071"/>
                </a:cubicBezTo>
                <a:lnTo>
                  <a:pt x="1" y="10964"/>
                </a:lnTo>
                <a:cubicBezTo>
                  <a:pt x="1" y="11531"/>
                  <a:pt x="473" y="12004"/>
                  <a:pt x="1040" y="12004"/>
                </a:cubicBezTo>
                <a:lnTo>
                  <a:pt x="10933" y="12004"/>
                </a:lnTo>
                <a:cubicBezTo>
                  <a:pt x="11531" y="12004"/>
                  <a:pt x="12004" y="11531"/>
                  <a:pt x="12004" y="10964"/>
                </a:cubicBezTo>
                <a:lnTo>
                  <a:pt x="12004" y="1071"/>
                </a:lnTo>
                <a:cubicBezTo>
                  <a:pt x="11972" y="473"/>
                  <a:pt x="11500" y="0"/>
                  <a:pt x="109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3207" tIns="103207" rIns="103207" bIns="103207" anchor="ctr" anchorCtr="0">
            <a:noAutofit/>
          </a:bodyPr>
          <a:lstStyle/>
          <a:p>
            <a:endParaRPr sz="2032"/>
          </a:p>
        </p:txBody>
      </p:sp>
      <p:pic>
        <p:nvPicPr>
          <p:cNvPr id="357" name="Gráfico 356" descr="Aviso">
            <a:extLst>
              <a:ext uri="{FF2B5EF4-FFF2-40B4-BE49-F238E27FC236}">
                <a16:creationId xmlns:a16="http://schemas.microsoft.com/office/drawing/2014/main" id="{917E887C-3036-42B8-9006-ADA8F87C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6103" y="1170547"/>
            <a:ext cx="396235" cy="396235"/>
          </a:xfrm>
          <a:prstGeom prst="rect">
            <a:avLst/>
          </a:prstGeom>
        </p:spPr>
      </p:pic>
      <p:pic>
        <p:nvPicPr>
          <p:cNvPr id="360" name="Gráfico 359" descr="Pesquisar">
            <a:extLst>
              <a:ext uri="{FF2B5EF4-FFF2-40B4-BE49-F238E27FC236}">
                <a16:creationId xmlns:a16="http://schemas.microsoft.com/office/drawing/2014/main" id="{D2A23E94-71F2-4037-80AF-FEBE6818F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0085" y="1168832"/>
            <a:ext cx="396235" cy="396235"/>
          </a:xfrm>
          <a:prstGeom prst="rect">
            <a:avLst/>
          </a:prstGeom>
        </p:spPr>
      </p:pic>
      <p:pic>
        <p:nvPicPr>
          <p:cNvPr id="363" name="Gráfico 362" descr="Megafone">
            <a:extLst>
              <a:ext uri="{FF2B5EF4-FFF2-40B4-BE49-F238E27FC236}">
                <a16:creationId xmlns:a16="http://schemas.microsoft.com/office/drawing/2014/main" id="{82B5E6BA-FBDA-4F90-88EF-B71D2D0D0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8760" y="1074100"/>
            <a:ext cx="396235" cy="39623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A63A30-6DAD-401F-B0E9-A311BB020A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55" t="21439" r="29349" b="20270"/>
          <a:stretch/>
        </p:blipFill>
        <p:spPr>
          <a:xfrm>
            <a:off x="819246" y="1759097"/>
            <a:ext cx="6539345" cy="3997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10C36AE-FBDE-4C98-AD6E-3003421E6B36}"/>
              </a:ext>
            </a:extLst>
          </p:cNvPr>
          <p:cNvCxnSpPr>
            <a:cxnSpLocks/>
          </p:cNvCxnSpPr>
          <p:nvPr/>
        </p:nvCxnSpPr>
        <p:spPr>
          <a:xfrm>
            <a:off x="4064003" y="3066474"/>
            <a:ext cx="0" cy="337897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0B5B2DE0-D052-49A3-9B3F-80F2E34B7C53}"/>
              </a:ext>
            </a:extLst>
          </p:cNvPr>
          <p:cNvCxnSpPr>
            <a:cxnSpLocks/>
          </p:cNvCxnSpPr>
          <p:nvPr/>
        </p:nvCxnSpPr>
        <p:spPr>
          <a:xfrm>
            <a:off x="4886519" y="3066474"/>
            <a:ext cx="0" cy="1280775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36E7A7BD-D04D-4680-BDF6-D93B797C939E}"/>
              </a:ext>
            </a:extLst>
          </p:cNvPr>
          <p:cNvCxnSpPr>
            <a:cxnSpLocks/>
          </p:cNvCxnSpPr>
          <p:nvPr/>
        </p:nvCxnSpPr>
        <p:spPr>
          <a:xfrm>
            <a:off x="4088633" y="3429000"/>
            <a:ext cx="215388" cy="0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AA37C263-A5AE-4FDF-97CE-223F21577628}"/>
              </a:ext>
            </a:extLst>
          </p:cNvPr>
          <p:cNvCxnSpPr>
            <a:cxnSpLocks/>
          </p:cNvCxnSpPr>
          <p:nvPr/>
        </p:nvCxnSpPr>
        <p:spPr>
          <a:xfrm>
            <a:off x="4304020" y="3429000"/>
            <a:ext cx="0" cy="918248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126CFE91-E673-4261-ACB3-BF4346F96380}"/>
              </a:ext>
            </a:extLst>
          </p:cNvPr>
          <p:cNvCxnSpPr>
            <a:cxnSpLocks/>
          </p:cNvCxnSpPr>
          <p:nvPr/>
        </p:nvCxnSpPr>
        <p:spPr>
          <a:xfrm>
            <a:off x="4304020" y="4347248"/>
            <a:ext cx="582499" cy="0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ABB1D30-CD86-4EED-B678-0B4F1DC91B81}"/>
              </a:ext>
            </a:extLst>
          </p:cNvPr>
          <p:cNvSpPr txBox="1"/>
          <p:nvPr/>
        </p:nvSpPr>
        <p:spPr>
          <a:xfrm>
            <a:off x="4175181" y="4018954"/>
            <a:ext cx="8775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3" b="1" dirty="0">
                <a:solidFill>
                  <a:srgbClr val="FF0000"/>
                </a:solidFill>
              </a:rPr>
              <a:t>Vaga 01 </a:t>
            </a:r>
          </a:p>
        </p:txBody>
      </p: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294ABFA4-C410-449B-ACB3-AA015804ABFB}"/>
              </a:ext>
            </a:extLst>
          </p:cNvPr>
          <p:cNvCxnSpPr>
            <a:cxnSpLocks/>
          </p:cNvCxnSpPr>
          <p:nvPr/>
        </p:nvCxnSpPr>
        <p:spPr>
          <a:xfrm rot="10800000">
            <a:off x="5229640" y="3801742"/>
            <a:ext cx="2706328" cy="1452980"/>
          </a:xfrm>
          <a:prstGeom prst="bentConnector2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F0BDBD9-50D9-4B64-97B3-769EE295899E}"/>
              </a:ext>
            </a:extLst>
          </p:cNvPr>
          <p:cNvSpPr txBox="1"/>
          <p:nvPr/>
        </p:nvSpPr>
        <p:spPr>
          <a:xfrm>
            <a:off x="7988530" y="4528233"/>
            <a:ext cx="2409412" cy="83099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E8A85"/>
                </a:solidFill>
              </a:rPr>
              <a:t>Fluxo de pacientes/Macas</a:t>
            </a:r>
          </a:p>
        </p:txBody>
      </p:sp>
      <p:pic>
        <p:nvPicPr>
          <p:cNvPr id="34" name="Gráfico 33" descr="Usuário com preenchimento sólido">
            <a:extLst>
              <a:ext uri="{FF2B5EF4-FFF2-40B4-BE49-F238E27FC236}">
                <a16:creationId xmlns:a16="http://schemas.microsoft.com/office/drawing/2014/main" id="{59F1ECCF-AD3B-4DB2-8E3E-EA30E64FE7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21732" y="3072335"/>
            <a:ext cx="582496" cy="582496"/>
          </a:xfrm>
          <a:prstGeom prst="rect">
            <a:avLst/>
          </a:prstGeom>
        </p:spPr>
      </p:pic>
      <p:cxnSp>
        <p:nvCxnSpPr>
          <p:cNvPr id="98" name="Conector: Angulado 97">
            <a:extLst>
              <a:ext uri="{FF2B5EF4-FFF2-40B4-BE49-F238E27FC236}">
                <a16:creationId xmlns:a16="http://schemas.microsoft.com/office/drawing/2014/main" id="{91F420F5-B7D8-411D-8248-9441BEA0B92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48117" y="2814888"/>
            <a:ext cx="2197283" cy="572105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34D6A1EF-4505-4C0C-8094-E97CF0CC8635}"/>
              </a:ext>
            </a:extLst>
          </p:cNvPr>
          <p:cNvSpPr txBox="1"/>
          <p:nvPr/>
        </p:nvSpPr>
        <p:spPr>
          <a:xfrm>
            <a:off x="7778465" y="2323250"/>
            <a:ext cx="2607657" cy="83099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E8A85"/>
                </a:solidFill>
              </a:rPr>
              <a:t>Posição da Guarita Segurança</a:t>
            </a:r>
          </a:p>
        </p:txBody>
      </p:sp>
    </p:spTree>
    <p:extLst>
      <p:ext uri="{BB962C8B-B14F-4D97-AF65-F5344CB8AC3E}">
        <p14:creationId xmlns:p14="http://schemas.microsoft.com/office/powerpoint/2010/main" val="17994001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27E9F-2944-4667-A0D1-58225CD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929" y="181843"/>
            <a:ext cx="10272000" cy="846000"/>
          </a:xfrm>
        </p:spPr>
        <p:txBody>
          <a:bodyPr/>
          <a:lstStyle/>
          <a:p>
            <a:r>
              <a:rPr lang="pt-BR" dirty="0"/>
              <a:t>Planejamento 2° Etapa</a:t>
            </a:r>
            <a:br>
              <a:rPr lang="pt-BR" dirty="0"/>
            </a:br>
            <a:endParaRPr lang="pt-BR" dirty="0"/>
          </a:p>
        </p:txBody>
      </p:sp>
      <p:sp>
        <p:nvSpPr>
          <p:cNvPr id="282" name="Google Shape;100;p18">
            <a:extLst>
              <a:ext uri="{FF2B5EF4-FFF2-40B4-BE49-F238E27FC236}">
                <a16:creationId xmlns:a16="http://schemas.microsoft.com/office/drawing/2014/main" id="{96269352-8CD7-4EDC-8BCB-D04F15E0EDA6}"/>
              </a:ext>
            </a:extLst>
          </p:cNvPr>
          <p:cNvSpPr txBox="1"/>
          <p:nvPr/>
        </p:nvSpPr>
        <p:spPr>
          <a:xfrm>
            <a:off x="4852921" y="1196707"/>
            <a:ext cx="1751609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207" tIns="103207" rIns="103207" bIns="103207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GB" sz="1185" b="1" kern="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STAKEHOLDERS</a:t>
            </a:r>
            <a:endParaRPr sz="1185" b="1" kern="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37" name="Google Shape;100;p18">
            <a:extLst>
              <a:ext uri="{FF2B5EF4-FFF2-40B4-BE49-F238E27FC236}">
                <a16:creationId xmlns:a16="http://schemas.microsoft.com/office/drawing/2014/main" id="{F0D43B4C-5BB6-4863-A7EC-71C79C32047A}"/>
              </a:ext>
            </a:extLst>
          </p:cNvPr>
          <p:cNvSpPr txBox="1"/>
          <p:nvPr/>
        </p:nvSpPr>
        <p:spPr>
          <a:xfrm>
            <a:off x="4892677" y="1151435"/>
            <a:ext cx="1751609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207" tIns="103207" rIns="103207" bIns="103207" anchor="ctr" anchorCtr="0">
            <a:noAutofit/>
          </a:bodyPr>
          <a:lstStyle/>
          <a:p>
            <a:r>
              <a:rPr lang="en-GB" sz="1185" b="1" dirty="0">
                <a:solidFill>
                  <a:schemeClr val="bg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STAKEHOLDERS</a:t>
            </a:r>
            <a:endParaRPr sz="1185" b="1" dirty="0">
              <a:solidFill>
                <a:schemeClr val="bg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6" name="Google Shape;122;p18">
            <a:extLst>
              <a:ext uri="{FF2B5EF4-FFF2-40B4-BE49-F238E27FC236}">
                <a16:creationId xmlns:a16="http://schemas.microsoft.com/office/drawing/2014/main" id="{0800054F-4F48-4EBF-ADB2-5D85BBCF559C}"/>
              </a:ext>
            </a:extLst>
          </p:cNvPr>
          <p:cNvSpPr/>
          <p:nvPr/>
        </p:nvSpPr>
        <p:spPr>
          <a:xfrm>
            <a:off x="4451800" y="1200586"/>
            <a:ext cx="324275" cy="324241"/>
          </a:xfrm>
          <a:custGeom>
            <a:avLst/>
            <a:gdLst/>
            <a:ahLst/>
            <a:cxnLst/>
            <a:rect l="l" t="t" r="r" b="b"/>
            <a:pathLst>
              <a:path w="12004" h="12004" extrusionOk="0">
                <a:moveTo>
                  <a:pt x="5671" y="725"/>
                </a:moveTo>
                <a:lnTo>
                  <a:pt x="5671" y="2395"/>
                </a:lnTo>
                <a:cubicBezTo>
                  <a:pt x="5671" y="2616"/>
                  <a:pt x="5843" y="2760"/>
                  <a:pt x="6021" y="2760"/>
                </a:cubicBezTo>
                <a:cubicBezTo>
                  <a:pt x="6097" y="2760"/>
                  <a:pt x="6173" y="2734"/>
                  <a:pt x="6239" y="2678"/>
                </a:cubicBezTo>
                <a:cubicBezTo>
                  <a:pt x="6365" y="2552"/>
                  <a:pt x="6554" y="2489"/>
                  <a:pt x="6711" y="2489"/>
                </a:cubicBezTo>
                <a:cubicBezTo>
                  <a:pt x="7121" y="2489"/>
                  <a:pt x="7436" y="2804"/>
                  <a:pt x="7436" y="3182"/>
                </a:cubicBezTo>
                <a:cubicBezTo>
                  <a:pt x="7436" y="3592"/>
                  <a:pt x="7121" y="3907"/>
                  <a:pt x="6711" y="3907"/>
                </a:cubicBezTo>
                <a:cubicBezTo>
                  <a:pt x="6554" y="3907"/>
                  <a:pt x="6365" y="3812"/>
                  <a:pt x="6239" y="3686"/>
                </a:cubicBezTo>
                <a:cubicBezTo>
                  <a:pt x="6173" y="3630"/>
                  <a:pt x="6097" y="3605"/>
                  <a:pt x="6021" y="3605"/>
                </a:cubicBezTo>
                <a:cubicBezTo>
                  <a:pt x="5843" y="3605"/>
                  <a:pt x="5671" y="3748"/>
                  <a:pt x="5671" y="3970"/>
                </a:cubicBezTo>
                <a:lnTo>
                  <a:pt x="5671" y="5640"/>
                </a:lnTo>
                <a:lnTo>
                  <a:pt x="4569" y="5640"/>
                </a:lnTo>
                <a:cubicBezTo>
                  <a:pt x="4600" y="5514"/>
                  <a:pt x="4600" y="5388"/>
                  <a:pt x="4600" y="5262"/>
                </a:cubicBezTo>
                <a:cubicBezTo>
                  <a:pt x="4600" y="4474"/>
                  <a:pt x="3970" y="3875"/>
                  <a:pt x="3183" y="3875"/>
                </a:cubicBezTo>
                <a:cubicBezTo>
                  <a:pt x="2395" y="3875"/>
                  <a:pt x="1765" y="4474"/>
                  <a:pt x="1765" y="5262"/>
                </a:cubicBezTo>
                <a:cubicBezTo>
                  <a:pt x="1765" y="5388"/>
                  <a:pt x="1765" y="5514"/>
                  <a:pt x="1796" y="5640"/>
                </a:cubicBezTo>
                <a:lnTo>
                  <a:pt x="694" y="5640"/>
                </a:lnTo>
                <a:lnTo>
                  <a:pt x="694" y="1071"/>
                </a:lnTo>
                <a:cubicBezTo>
                  <a:pt x="694" y="882"/>
                  <a:pt x="851" y="725"/>
                  <a:pt x="1040" y="725"/>
                </a:cubicBezTo>
                <a:close/>
                <a:moveTo>
                  <a:pt x="10964" y="725"/>
                </a:moveTo>
                <a:cubicBezTo>
                  <a:pt x="11122" y="725"/>
                  <a:pt x="11311" y="882"/>
                  <a:pt x="11311" y="1071"/>
                </a:cubicBezTo>
                <a:lnTo>
                  <a:pt x="11311" y="5671"/>
                </a:lnTo>
                <a:lnTo>
                  <a:pt x="9610" y="5671"/>
                </a:lnTo>
                <a:cubicBezTo>
                  <a:pt x="9295" y="5671"/>
                  <a:pt x="9169" y="6018"/>
                  <a:pt x="9326" y="6270"/>
                </a:cubicBezTo>
                <a:cubicBezTo>
                  <a:pt x="9452" y="6396"/>
                  <a:pt x="9515" y="6585"/>
                  <a:pt x="9515" y="6742"/>
                </a:cubicBezTo>
                <a:cubicBezTo>
                  <a:pt x="9515" y="7120"/>
                  <a:pt x="9200" y="7435"/>
                  <a:pt x="8822" y="7435"/>
                </a:cubicBezTo>
                <a:cubicBezTo>
                  <a:pt x="8412" y="7435"/>
                  <a:pt x="8097" y="7120"/>
                  <a:pt x="8097" y="6742"/>
                </a:cubicBezTo>
                <a:cubicBezTo>
                  <a:pt x="8097" y="6585"/>
                  <a:pt x="8192" y="6364"/>
                  <a:pt x="8286" y="6270"/>
                </a:cubicBezTo>
                <a:cubicBezTo>
                  <a:pt x="8507" y="6018"/>
                  <a:pt x="8349" y="5671"/>
                  <a:pt x="8034" y="5671"/>
                </a:cubicBezTo>
                <a:lnTo>
                  <a:pt x="6365" y="5671"/>
                </a:lnTo>
                <a:lnTo>
                  <a:pt x="6365" y="4568"/>
                </a:lnTo>
                <a:cubicBezTo>
                  <a:pt x="6491" y="4600"/>
                  <a:pt x="6617" y="4600"/>
                  <a:pt x="6711" y="4600"/>
                </a:cubicBezTo>
                <a:cubicBezTo>
                  <a:pt x="7499" y="4600"/>
                  <a:pt x="8160" y="3970"/>
                  <a:pt x="8160" y="3182"/>
                </a:cubicBezTo>
                <a:cubicBezTo>
                  <a:pt x="8160" y="2395"/>
                  <a:pt x="7499" y="1764"/>
                  <a:pt x="6711" y="1764"/>
                </a:cubicBezTo>
                <a:cubicBezTo>
                  <a:pt x="6617" y="1764"/>
                  <a:pt x="6491" y="1764"/>
                  <a:pt x="6365" y="1796"/>
                </a:cubicBezTo>
                <a:lnTo>
                  <a:pt x="6365" y="725"/>
                </a:lnTo>
                <a:close/>
                <a:moveTo>
                  <a:pt x="3183" y="4568"/>
                </a:moveTo>
                <a:cubicBezTo>
                  <a:pt x="3561" y="4568"/>
                  <a:pt x="3876" y="4883"/>
                  <a:pt x="3876" y="5293"/>
                </a:cubicBezTo>
                <a:cubicBezTo>
                  <a:pt x="3876" y="5451"/>
                  <a:pt x="3813" y="5640"/>
                  <a:pt x="3687" y="5766"/>
                </a:cubicBezTo>
                <a:cubicBezTo>
                  <a:pt x="3498" y="5986"/>
                  <a:pt x="3655" y="6333"/>
                  <a:pt x="3970" y="6333"/>
                </a:cubicBezTo>
                <a:lnTo>
                  <a:pt x="5608" y="6333"/>
                </a:lnTo>
                <a:lnTo>
                  <a:pt x="5608" y="7435"/>
                </a:lnTo>
                <a:cubicBezTo>
                  <a:pt x="5514" y="7404"/>
                  <a:pt x="5388" y="7404"/>
                  <a:pt x="5262" y="7404"/>
                </a:cubicBezTo>
                <a:cubicBezTo>
                  <a:pt x="4474" y="7404"/>
                  <a:pt x="3844" y="8034"/>
                  <a:pt x="3844" y="8822"/>
                </a:cubicBezTo>
                <a:cubicBezTo>
                  <a:pt x="3844" y="9609"/>
                  <a:pt x="4474" y="10239"/>
                  <a:pt x="5262" y="10239"/>
                </a:cubicBezTo>
                <a:cubicBezTo>
                  <a:pt x="5388" y="10239"/>
                  <a:pt x="5514" y="10239"/>
                  <a:pt x="5608" y="10208"/>
                </a:cubicBezTo>
                <a:lnTo>
                  <a:pt x="5608" y="11310"/>
                </a:lnTo>
                <a:lnTo>
                  <a:pt x="1009" y="11310"/>
                </a:lnTo>
                <a:cubicBezTo>
                  <a:pt x="851" y="11310"/>
                  <a:pt x="694" y="11153"/>
                  <a:pt x="694" y="10964"/>
                </a:cubicBezTo>
                <a:lnTo>
                  <a:pt x="694" y="6333"/>
                </a:lnTo>
                <a:lnTo>
                  <a:pt x="2395" y="6333"/>
                </a:lnTo>
                <a:cubicBezTo>
                  <a:pt x="2710" y="6333"/>
                  <a:pt x="2868" y="5986"/>
                  <a:pt x="2679" y="5766"/>
                </a:cubicBezTo>
                <a:cubicBezTo>
                  <a:pt x="2552" y="5640"/>
                  <a:pt x="2458" y="5482"/>
                  <a:pt x="2458" y="5293"/>
                </a:cubicBezTo>
                <a:cubicBezTo>
                  <a:pt x="2458" y="4883"/>
                  <a:pt x="2773" y="4568"/>
                  <a:pt x="3183" y="4568"/>
                </a:cubicBezTo>
                <a:close/>
                <a:moveTo>
                  <a:pt x="11311" y="6333"/>
                </a:moveTo>
                <a:lnTo>
                  <a:pt x="11311" y="10964"/>
                </a:lnTo>
                <a:cubicBezTo>
                  <a:pt x="11311" y="11153"/>
                  <a:pt x="11153" y="11310"/>
                  <a:pt x="10933" y="11310"/>
                </a:cubicBezTo>
                <a:lnTo>
                  <a:pt x="6333" y="11310"/>
                </a:lnTo>
                <a:lnTo>
                  <a:pt x="6333" y="9609"/>
                </a:lnTo>
                <a:cubicBezTo>
                  <a:pt x="6333" y="9388"/>
                  <a:pt x="6162" y="9244"/>
                  <a:pt x="5972" y="9244"/>
                </a:cubicBezTo>
                <a:cubicBezTo>
                  <a:pt x="5892" y="9244"/>
                  <a:pt x="5809" y="9270"/>
                  <a:pt x="5735" y="9326"/>
                </a:cubicBezTo>
                <a:cubicBezTo>
                  <a:pt x="5640" y="9452"/>
                  <a:pt x="5482" y="9546"/>
                  <a:pt x="5262" y="9546"/>
                </a:cubicBezTo>
                <a:cubicBezTo>
                  <a:pt x="4884" y="9546"/>
                  <a:pt x="4569" y="9231"/>
                  <a:pt x="4569" y="8822"/>
                </a:cubicBezTo>
                <a:cubicBezTo>
                  <a:pt x="4569" y="8443"/>
                  <a:pt x="4884" y="8097"/>
                  <a:pt x="5262" y="8097"/>
                </a:cubicBezTo>
                <a:cubicBezTo>
                  <a:pt x="5419" y="8097"/>
                  <a:pt x="5640" y="8191"/>
                  <a:pt x="5735" y="8317"/>
                </a:cubicBezTo>
                <a:cubicBezTo>
                  <a:pt x="5809" y="8374"/>
                  <a:pt x="5892" y="8399"/>
                  <a:pt x="5972" y="8399"/>
                </a:cubicBezTo>
                <a:cubicBezTo>
                  <a:pt x="6162" y="8399"/>
                  <a:pt x="6333" y="8255"/>
                  <a:pt x="6333" y="8034"/>
                </a:cubicBezTo>
                <a:lnTo>
                  <a:pt x="6333" y="6333"/>
                </a:lnTo>
                <a:lnTo>
                  <a:pt x="7436" y="6333"/>
                </a:lnTo>
                <a:cubicBezTo>
                  <a:pt x="7404" y="6459"/>
                  <a:pt x="7404" y="6585"/>
                  <a:pt x="7404" y="6711"/>
                </a:cubicBezTo>
                <a:cubicBezTo>
                  <a:pt x="7404" y="7498"/>
                  <a:pt x="8034" y="8097"/>
                  <a:pt x="8822" y="8097"/>
                </a:cubicBezTo>
                <a:cubicBezTo>
                  <a:pt x="9610" y="8097"/>
                  <a:pt x="10240" y="7498"/>
                  <a:pt x="10240" y="6711"/>
                </a:cubicBezTo>
                <a:cubicBezTo>
                  <a:pt x="10240" y="6585"/>
                  <a:pt x="10240" y="6459"/>
                  <a:pt x="10208" y="6333"/>
                </a:cubicBezTo>
                <a:close/>
                <a:moveTo>
                  <a:pt x="1040" y="0"/>
                </a:moveTo>
                <a:cubicBezTo>
                  <a:pt x="473" y="0"/>
                  <a:pt x="1" y="473"/>
                  <a:pt x="1" y="1071"/>
                </a:cubicBezTo>
                <a:lnTo>
                  <a:pt x="1" y="10964"/>
                </a:lnTo>
                <a:cubicBezTo>
                  <a:pt x="1" y="11531"/>
                  <a:pt x="473" y="12004"/>
                  <a:pt x="1040" y="12004"/>
                </a:cubicBezTo>
                <a:lnTo>
                  <a:pt x="10933" y="12004"/>
                </a:lnTo>
                <a:cubicBezTo>
                  <a:pt x="11531" y="12004"/>
                  <a:pt x="12004" y="11531"/>
                  <a:pt x="12004" y="10964"/>
                </a:cubicBezTo>
                <a:lnTo>
                  <a:pt x="12004" y="1071"/>
                </a:lnTo>
                <a:cubicBezTo>
                  <a:pt x="11972" y="473"/>
                  <a:pt x="11500" y="0"/>
                  <a:pt x="109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3207" tIns="103207" rIns="103207" bIns="103207" anchor="ctr" anchorCtr="0">
            <a:noAutofit/>
          </a:bodyPr>
          <a:lstStyle/>
          <a:p>
            <a:endParaRPr sz="2032"/>
          </a:p>
        </p:txBody>
      </p:sp>
      <p:pic>
        <p:nvPicPr>
          <p:cNvPr id="357" name="Gráfico 356" descr="Aviso">
            <a:extLst>
              <a:ext uri="{FF2B5EF4-FFF2-40B4-BE49-F238E27FC236}">
                <a16:creationId xmlns:a16="http://schemas.microsoft.com/office/drawing/2014/main" id="{917E887C-3036-42B8-9006-ADA8F87C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6103" y="1170547"/>
            <a:ext cx="396235" cy="396235"/>
          </a:xfrm>
          <a:prstGeom prst="rect">
            <a:avLst/>
          </a:prstGeom>
        </p:spPr>
      </p:pic>
      <p:pic>
        <p:nvPicPr>
          <p:cNvPr id="360" name="Gráfico 359" descr="Pesquisar">
            <a:extLst>
              <a:ext uri="{FF2B5EF4-FFF2-40B4-BE49-F238E27FC236}">
                <a16:creationId xmlns:a16="http://schemas.microsoft.com/office/drawing/2014/main" id="{D2A23E94-71F2-4037-80AF-FEBE6818F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0085" y="1168832"/>
            <a:ext cx="396235" cy="396235"/>
          </a:xfrm>
          <a:prstGeom prst="rect">
            <a:avLst/>
          </a:prstGeom>
        </p:spPr>
      </p:pic>
      <p:pic>
        <p:nvPicPr>
          <p:cNvPr id="363" name="Gráfico 362" descr="Megafone">
            <a:extLst>
              <a:ext uri="{FF2B5EF4-FFF2-40B4-BE49-F238E27FC236}">
                <a16:creationId xmlns:a16="http://schemas.microsoft.com/office/drawing/2014/main" id="{82B5E6BA-FBDA-4F90-88EF-B71D2D0D0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8760" y="1074100"/>
            <a:ext cx="396235" cy="39623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A63A30-6DAD-401F-B0E9-A311BB020A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55" t="21439" r="29349" b="20270"/>
          <a:stretch/>
        </p:blipFill>
        <p:spPr>
          <a:xfrm>
            <a:off x="819246" y="1759097"/>
            <a:ext cx="6539345" cy="3997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0B5B2DE0-D052-49A3-9B3F-80F2E34B7C53}"/>
              </a:ext>
            </a:extLst>
          </p:cNvPr>
          <p:cNvCxnSpPr>
            <a:cxnSpLocks/>
          </p:cNvCxnSpPr>
          <p:nvPr/>
        </p:nvCxnSpPr>
        <p:spPr>
          <a:xfrm flipH="1">
            <a:off x="5170114" y="3194731"/>
            <a:ext cx="25929" cy="918248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AA37C263-A5AE-4FDF-97CE-223F21577628}"/>
              </a:ext>
            </a:extLst>
          </p:cNvPr>
          <p:cNvCxnSpPr>
            <a:cxnSpLocks/>
          </p:cNvCxnSpPr>
          <p:nvPr/>
        </p:nvCxnSpPr>
        <p:spPr>
          <a:xfrm>
            <a:off x="4823019" y="3194731"/>
            <a:ext cx="0" cy="918248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126CFE91-E673-4261-ACB3-BF4346F96380}"/>
              </a:ext>
            </a:extLst>
          </p:cNvPr>
          <p:cNvCxnSpPr>
            <a:cxnSpLocks/>
          </p:cNvCxnSpPr>
          <p:nvPr/>
        </p:nvCxnSpPr>
        <p:spPr>
          <a:xfrm>
            <a:off x="4852921" y="4112979"/>
            <a:ext cx="313223" cy="0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ABB1D30-CD86-4EED-B678-0B4F1DC91B81}"/>
              </a:ext>
            </a:extLst>
          </p:cNvPr>
          <p:cNvSpPr txBox="1"/>
          <p:nvPr/>
        </p:nvSpPr>
        <p:spPr>
          <a:xfrm>
            <a:off x="4539866" y="4151814"/>
            <a:ext cx="8775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3" b="1" dirty="0">
                <a:solidFill>
                  <a:srgbClr val="FF0000"/>
                </a:solidFill>
              </a:rPr>
              <a:t>Vaga 02 </a:t>
            </a:r>
          </a:p>
        </p:txBody>
      </p: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294ABFA4-C410-449B-ACB3-AA015804ABFB}"/>
              </a:ext>
            </a:extLst>
          </p:cNvPr>
          <p:cNvCxnSpPr>
            <a:cxnSpLocks/>
          </p:cNvCxnSpPr>
          <p:nvPr/>
        </p:nvCxnSpPr>
        <p:spPr>
          <a:xfrm rot="10800000">
            <a:off x="5282201" y="3943207"/>
            <a:ext cx="2706328" cy="1452980"/>
          </a:xfrm>
          <a:prstGeom prst="bentConnector2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F0BDBD9-50D9-4B64-97B3-769EE295899E}"/>
              </a:ext>
            </a:extLst>
          </p:cNvPr>
          <p:cNvSpPr txBox="1"/>
          <p:nvPr/>
        </p:nvSpPr>
        <p:spPr>
          <a:xfrm>
            <a:off x="8074687" y="4914647"/>
            <a:ext cx="2409412" cy="83099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E8A85"/>
                </a:solidFill>
              </a:rPr>
              <a:t>Fluxo de pacientes/Macas</a:t>
            </a:r>
          </a:p>
        </p:txBody>
      </p:sp>
      <p:pic>
        <p:nvPicPr>
          <p:cNvPr id="34" name="Gráfico 33" descr="Usuário com preenchimento sólido">
            <a:extLst>
              <a:ext uri="{FF2B5EF4-FFF2-40B4-BE49-F238E27FC236}">
                <a16:creationId xmlns:a16="http://schemas.microsoft.com/office/drawing/2014/main" id="{59F1ECCF-AD3B-4DB2-8E3E-EA30E64FE7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30587" y="2920741"/>
            <a:ext cx="582496" cy="582496"/>
          </a:xfrm>
          <a:prstGeom prst="rect">
            <a:avLst/>
          </a:prstGeom>
        </p:spPr>
      </p:pic>
      <p:cxnSp>
        <p:nvCxnSpPr>
          <p:cNvPr id="98" name="Conector: Angulado 97">
            <a:extLst>
              <a:ext uri="{FF2B5EF4-FFF2-40B4-BE49-F238E27FC236}">
                <a16:creationId xmlns:a16="http://schemas.microsoft.com/office/drawing/2014/main" id="{91F420F5-B7D8-411D-8248-9441BEA0B92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52329" y="2565099"/>
            <a:ext cx="3027971" cy="571008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34D6A1EF-4505-4C0C-8094-E97CF0CC8635}"/>
              </a:ext>
            </a:extLst>
          </p:cNvPr>
          <p:cNvSpPr txBox="1"/>
          <p:nvPr/>
        </p:nvSpPr>
        <p:spPr>
          <a:xfrm>
            <a:off x="7778465" y="2323250"/>
            <a:ext cx="2607657" cy="83099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E8A85"/>
                </a:solidFill>
              </a:rPr>
              <a:t>Posição da Guarita Inicial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2CE702F-7296-4FFB-8F08-1AB530228F3C}"/>
              </a:ext>
            </a:extLst>
          </p:cNvPr>
          <p:cNvCxnSpPr>
            <a:cxnSpLocks/>
          </p:cNvCxnSpPr>
          <p:nvPr/>
        </p:nvCxnSpPr>
        <p:spPr>
          <a:xfrm flipV="1">
            <a:off x="4382032" y="3673903"/>
            <a:ext cx="288763" cy="636316"/>
          </a:xfrm>
          <a:prstGeom prst="straightConnector1">
            <a:avLst/>
          </a:prstGeom>
          <a:ln w="2540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1C02156-C871-4697-8C45-4453E90C94AD}"/>
              </a:ext>
            </a:extLst>
          </p:cNvPr>
          <p:cNvSpPr txBox="1"/>
          <p:nvPr/>
        </p:nvSpPr>
        <p:spPr>
          <a:xfrm>
            <a:off x="4076632" y="4345045"/>
            <a:ext cx="1552577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3" b="1" dirty="0">
                <a:solidFill>
                  <a:srgbClr val="FFFF00"/>
                </a:solidFill>
              </a:rPr>
              <a:t>Entrada da</a:t>
            </a:r>
          </a:p>
          <a:p>
            <a:r>
              <a:rPr lang="pt-BR" sz="1333" b="1" dirty="0">
                <a:solidFill>
                  <a:srgbClr val="FFFF00"/>
                </a:solidFill>
              </a:rPr>
              <a:t> emergência Normal</a:t>
            </a:r>
          </a:p>
        </p:txBody>
      </p:sp>
    </p:spTree>
    <p:extLst>
      <p:ext uri="{BB962C8B-B14F-4D97-AF65-F5344CB8AC3E}">
        <p14:creationId xmlns:p14="http://schemas.microsoft.com/office/powerpoint/2010/main" val="41305232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27E9F-2944-4667-A0D1-58225CD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929" y="181843"/>
            <a:ext cx="10272000" cy="846000"/>
          </a:xfrm>
        </p:spPr>
        <p:txBody>
          <a:bodyPr/>
          <a:lstStyle/>
          <a:p>
            <a:r>
              <a:rPr lang="pt-BR" dirty="0"/>
              <a:t>Planejamento 3° Etapa</a:t>
            </a:r>
            <a:br>
              <a:rPr lang="pt-BR" dirty="0"/>
            </a:br>
            <a:endParaRPr lang="pt-BR" dirty="0"/>
          </a:p>
        </p:txBody>
      </p:sp>
      <p:sp>
        <p:nvSpPr>
          <p:cNvPr id="282" name="Google Shape;100;p18">
            <a:extLst>
              <a:ext uri="{FF2B5EF4-FFF2-40B4-BE49-F238E27FC236}">
                <a16:creationId xmlns:a16="http://schemas.microsoft.com/office/drawing/2014/main" id="{96269352-8CD7-4EDC-8BCB-D04F15E0EDA6}"/>
              </a:ext>
            </a:extLst>
          </p:cNvPr>
          <p:cNvSpPr txBox="1"/>
          <p:nvPr/>
        </p:nvSpPr>
        <p:spPr>
          <a:xfrm>
            <a:off x="4852921" y="1196707"/>
            <a:ext cx="1751609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207" tIns="103207" rIns="103207" bIns="103207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GB" sz="1185" b="1" kern="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STAKEHOLDERS</a:t>
            </a:r>
            <a:endParaRPr sz="1185" b="1" kern="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37" name="Google Shape;100;p18">
            <a:extLst>
              <a:ext uri="{FF2B5EF4-FFF2-40B4-BE49-F238E27FC236}">
                <a16:creationId xmlns:a16="http://schemas.microsoft.com/office/drawing/2014/main" id="{F0D43B4C-5BB6-4863-A7EC-71C79C32047A}"/>
              </a:ext>
            </a:extLst>
          </p:cNvPr>
          <p:cNvSpPr txBox="1"/>
          <p:nvPr/>
        </p:nvSpPr>
        <p:spPr>
          <a:xfrm>
            <a:off x="4892677" y="1151435"/>
            <a:ext cx="1751609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207" tIns="103207" rIns="103207" bIns="103207" anchor="ctr" anchorCtr="0">
            <a:noAutofit/>
          </a:bodyPr>
          <a:lstStyle/>
          <a:p>
            <a:r>
              <a:rPr lang="en-GB" sz="1185" b="1" dirty="0">
                <a:solidFill>
                  <a:schemeClr val="bg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STAKEHOLDERS</a:t>
            </a:r>
            <a:endParaRPr sz="1185" b="1" dirty="0">
              <a:solidFill>
                <a:schemeClr val="bg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6" name="Google Shape;122;p18">
            <a:extLst>
              <a:ext uri="{FF2B5EF4-FFF2-40B4-BE49-F238E27FC236}">
                <a16:creationId xmlns:a16="http://schemas.microsoft.com/office/drawing/2014/main" id="{0800054F-4F48-4EBF-ADB2-5D85BBCF559C}"/>
              </a:ext>
            </a:extLst>
          </p:cNvPr>
          <p:cNvSpPr/>
          <p:nvPr/>
        </p:nvSpPr>
        <p:spPr>
          <a:xfrm>
            <a:off x="4451800" y="1200586"/>
            <a:ext cx="324275" cy="324241"/>
          </a:xfrm>
          <a:custGeom>
            <a:avLst/>
            <a:gdLst/>
            <a:ahLst/>
            <a:cxnLst/>
            <a:rect l="l" t="t" r="r" b="b"/>
            <a:pathLst>
              <a:path w="12004" h="12004" extrusionOk="0">
                <a:moveTo>
                  <a:pt x="5671" y="725"/>
                </a:moveTo>
                <a:lnTo>
                  <a:pt x="5671" y="2395"/>
                </a:lnTo>
                <a:cubicBezTo>
                  <a:pt x="5671" y="2616"/>
                  <a:pt x="5843" y="2760"/>
                  <a:pt x="6021" y="2760"/>
                </a:cubicBezTo>
                <a:cubicBezTo>
                  <a:pt x="6097" y="2760"/>
                  <a:pt x="6173" y="2734"/>
                  <a:pt x="6239" y="2678"/>
                </a:cubicBezTo>
                <a:cubicBezTo>
                  <a:pt x="6365" y="2552"/>
                  <a:pt x="6554" y="2489"/>
                  <a:pt x="6711" y="2489"/>
                </a:cubicBezTo>
                <a:cubicBezTo>
                  <a:pt x="7121" y="2489"/>
                  <a:pt x="7436" y="2804"/>
                  <a:pt x="7436" y="3182"/>
                </a:cubicBezTo>
                <a:cubicBezTo>
                  <a:pt x="7436" y="3592"/>
                  <a:pt x="7121" y="3907"/>
                  <a:pt x="6711" y="3907"/>
                </a:cubicBezTo>
                <a:cubicBezTo>
                  <a:pt x="6554" y="3907"/>
                  <a:pt x="6365" y="3812"/>
                  <a:pt x="6239" y="3686"/>
                </a:cubicBezTo>
                <a:cubicBezTo>
                  <a:pt x="6173" y="3630"/>
                  <a:pt x="6097" y="3605"/>
                  <a:pt x="6021" y="3605"/>
                </a:cubicBezTo>
                <a:cubicBezTo>
                  <a:pt x="5843" y="3605"/>
                  <a:pt x="5671" y="3748"/>
                  <a:pt x="5671" y="3970"/>
                </a:cubicBezTo>
                <a:lnTo>
                  <a:pt x="5671" y="5640"/>
                </a:lnTo>
                <a:lnTo>
                  <a:pt x="4569" y="5640"/>
                </a:lnTo>
                <a:cubicBezTo>
                  <a:pt x="4600" y="5514"/>
                  <a:pt x="4600" y="5388"/>
                  <a:pt x="4600" y="5262"/>
                </a:cubicBezTo>
                <a:cubicBezTo>
                  <a:pt x="4600" y="4474"/>
                  <a:pt x="3970" y="3875"/>
                  <a:pt x="3183" y="3875"/>
                </a:cubicBezTo>
                <a:cubicBezTo>
                  <a:pt x="2395" y="3875"/>
                  <a:pt x="1765" y="4474"/>
                  <a:pt x="1765" y="5262"/>
                </a:cubicBezTo>
                <a:cubicBezTo>
                  <a:pt x="1765" y="5388"/>
                  <a:pt x="1765" y="5514"/>
                  <a:pt x="1796" y="5640"/>
                </a:cubicBezTo>
                <a:lnTo>
                  <a:pt x="694" y="5640"/>
                </a:lnTo>
                <a:lnTo>
                  <a:pt x="694" y="1071"/>
                </a:lnTo>
                <a:cubicBezTo>
                  <a:pt x="694" y="882"/>
                  <a:pt x="851" y="725"/>
                  <a:pt x="1040" y="725"/>
                </a:cubicBezTo>
                <a:close/>
                <a:moveTo>
                  <a:pt x="10964" y="725"/>
                </a:moveTo>
                <a:cubicBezTo>
                  <a:pt x="11122" y="725"/>
                  <a:pt x="11311" y="882"/>
                  <a:pt x="11311" y="1071"/>
                </a:cubicBezTo>
                <a:lnTo>
                  <a:pt x="11311" y="5671"/>
                </a:lnTo>
                <a:lnTo>
                  <a:pt x="9610" y="5671"/>
                </a:lnTo>
                <a:cubicBezTo>
                  <a:pt x="9295" y="5671"/>
                  <a:pt x="9169" y="6018"/>
                  <a:pt x="9326" y="6270"/>
                </a:cubicBezTo>
                <a:cubicBezTo>
                  <a:pt x="9452" y="6396"/>
                  <a:pt x="9515" y="6585"/>
                  <a:pt x="9515" y="6742"/>
                </a:cubicBezTo>
                <a:cubicBezTo>
                  <a:pt x="9515" y="7120"/>
                  <a:pt x="9200" y="7435"/>
                  <a:pt x="8822" y="7435"/>
                </a:cubicBezTo>
                <a:cubicBezTo>
                  <a:pt x="8412" y="7435"/>
                  <a:pt x="8097" y="7120"/>
                  <a:pt x="8097" y="6742"/>
                </a:cubicBezTo>
                <a:cubicBezTo>
                  <a:pt x="8097" y="6585"/>
                  <a:pt x="8192" y="6364"/>
                  <a:pt x="8286" y="6270"/>
                </a:cubicBezTo>
                <a:cubicBezTo>
                  <a:pt x="8507" y="6018"/>
                  <a:pt x="8349" y="5671"/>
                  <a:pt x="8034" y="5671"/>
                </a:cubicBezTo>
                <a:lnTo>
                  <a:pt x="6365" y="5671"/>
                </a:lnTo>
                <a:lnTo>
                  <a:pt x="6365" y="4568"/>
                </a:lnTo>
                <a:cubicBezTo>
                  <a:pt x="6491" y="4600"/>
                  <a:pt x="6617" y="4600"/>
                  <a:pt x="6711" y="4600"/>
                </a:cubicBezTo>
                <a:cubicBezTo>
                  <a:pt x="7499" y="4600"/>
                  <a:pt x="8160" y="3970"/>
                  <a:pt x="8160" y="3182"/>
                </a:cubicBezTo>
                <a:cubicBezTo>
                  <a:pt x="8160" y="2395"/>
                  <a:pt x="7499" y="1764"/>
                  <a:pt x="6711" y="1764"/>
                </a:cubicBezTo>
                <a:cubicBezTo>
                  <a:pt x="6617" y="1764"/>
                  <a:pt x="6491" y="1764"/>
                  <a:pt x="6365" y="1796"/>
                </a:cubicBezTo>
                <a:lnTo>
                  <a:pt x="6365" y="725"/>
                </a:lnTo>
                <a:close/>
                <a:moveTo>
                  <a:pt x="3183" y="4568"/>
                </a:moveTo>
                <a:cubicBezTo>
                  <a:pt x="3561" y="4568"/>
                  <a:pt x="3876" y="4883"/>
                  <a:pt x="3876" y="5293"/>
                </a:cubicBezTo>
                <a:cubicBezTo>
                  <a:pt x="3876" y="5451"/>
                  <a:pt x="3813" y="5640"/>
                  <a:pt x="3687" y="5766"/>
                </a:cubicBezTo>
                <a:cubicBezTo>
                  <a:pt x="3498" y="5986"/>
                  <a:pt x="3655" y="6333"/>
                  <a:pt x="3970" y="6333"/>
                </a:cubicBezTo>
                <a:lnTo>
                  <a:pt x="5608" y="6333"/>
                </a:lnTo>
                <a:lnTo>
                  <a:pt x="5608" y="7435"/>
                </a:lnTo>
                <a:cubicBezTo>
                  <a:pt x="5514" y="7404"/>
                  <a:pt x="5388" y="7404"/>
                  <a:pt x="5262" y="7404"/>
                </a:cubicBezTo>
                <a:cubicBezTo>
                  <a:pt x="4474" y="7404"/>
                  <a:pt x="3844" y="8034"/>
                  <a:pt x="3844" y="8822"/>
                </a:cubicBezTo>
                <a:cubicBezTo>
                  <a:pt x="3844" y="9609"/>
                  <a:pt x="4474" y="10239"/>
                  <a:pt x="5262" y="10239"/>
                </a:cubicBezTo>
                <a:cubicBezTo>
                  <a:pt x="5388" y="10239"/>
                  <a:pt x="5514" y="10239"/>
                  <a:pt x="5608" y="10208"/>
                </a:cubicBezTo>
                <a:lnTo>
                  <a:pt x="5608" y="11310"/>
                </a:lnTo>
                <a:lnTo>
                  <a:pt x="1009" y="11310"/>
                </a:lnTo>
                <a:cubicBezTo>
                  <a:pt x="851" y="11310"/>
                  <a:pt x="694" y="11153"/>
                  <a:pt x="694" y="10964"/>
                </a:cubicBezTo>
                <a:lnTo>
                  <a:pt x="694" y="6333"/>
                </a:lnTo>
                <a:lnTo>
                  <a:pt x="2395" y="6333"/>
                </a:lnTo>
                <a:cubicBezTo>
                  <a:pt x="2710" y="6333"/>
                  <a:pt x="2868" y="5986"/>
                  <a:pt x="2679" y="5766"/>
                </a:cubicBezTo>
                <a:cubicBezTo>
                  <a:pt x="2552" y="5640"/>
                  <a:pt x="2458" y="5482"/>
                  <a:pt x="2458" y="5293"/>
                </a:cubicBezTo>
                <a:cubicBezTo>
                  <a:pt x="2458" y="4883"/>
                  <a:pt x="2773" y="4568"/>
                  <a:pt x="3183" y="4568"/>
                </a:cubicBezTo>
                <a:close/>
                <a:moveTo>
                  <a:pt x="11311" y="6333"/>
                </a:moveTo>
                <a:lnTo>
                  <a:pt x="11311" y="10964"/>
                </a:lnTo>
                <a:cubicBezTo>
                  <a:pt x="11311" y="11153"/>
                  <a:pt x="11153" y="11310"/>
                  <a:pt x="10933" y="11310"/>
                </a:cubicBezTo>
                <a:lnTo>
                  <a:pt x="6333" y="11310"/>
                </a:lnTo>
                <a:lnTo>
                  <a:pt x="6333" y="9609"/>
                </a:lnTo>
                <a:cubicBezTo>
                  <a:pt x="6333" y="9388"/>
                  <a:pt x="6162" y="9244"/>
                  <a:pt x="5972" y="9244"/>
                </a:cubicBezTo>
                <a:cubicBezTo>
                  <a:pt x="5892" y="9244"/>
                  <a:pt x="5809" y="9270"/>
                  <a:pt x="5735" y="9326"/>
                </a:cubicBezTo>
                <a:cubicBezTo>
                  <a:pt x="5640" y="9452"/>
                  <a:pt x="5482" y="9546"/>
                  <a:pt x="5262" y="9546"/>
                </a:cubicBezTo>
                <a:cubicBezTo>
                  <a:pt x="4884" y="9546"/>
                  <a:pt x="4569" y="9231"/>
                  <a:pt x="4569" y="8822"/>
                </a:cubicBezTo>
                <a:cubicBezTo>
                  <a:pt x="4569" y="8443"/>
                  <a:pt x="4884" y="8097"/>
                  <a:pt x="5262" y="8097"/>
                </a:cubicBezTo>
                <a:cubicBezTo>
                  <a:pt x="5419" y="8097"/>
                  <a:pt x="5640" y="8191"/>
                  <a:pt x="5735" y="8317"/>
                </a:cubicBezTo>
                <a:cubicBezTo>
                  <a:pt x="5809" y="8374"/>
                  <a:pt x="5892" y="8399"/>
                  <a:pt x="5972" y="8399"/>
                </a:cubicBezTo>
                <a:cubicBezTo>
                  <a:pt x="6162" y="8399"/>
                  <a:pt x="6333" y="8255"/>
                  <a:pt x="6333" y="8034"/>
                </a:cubicBezTo>
                <a:lnTo>
                  <a:pt x="6333" y="6333"/>
                </a:lnTo>
                <a:lnTo>
                  <a:pt x="7436" y="6333"/>
                </a:lnTo>
                <a:cubicBezTo>
                  <a:pt x="7404" y="6459"/>
                  <a:pt x="7404" y="6585"/>
                  <a:pt x="7404" y="6711"/>
                </a:cubicBezTo>
                <a:cubicBezTo>
                  <a:pt x="7404" y="7498"/>
                  <a:pt x="8034" y="8097"/>
                  <a:pt x="8822" y="8097"/>
                </a:cubicBezTo>
                <a:cubicBezTo>
                  <a:pt x="9610" y="8097"/>
                  <a:pt x="10240" y="7498"/>
                  <a:pt x="10240" y="6711"/>
                </a:cubicBezTo>
                <a:cubicBezTo>
                  <a:pt x="10240" y="6585"/>
                  <a:pt x="10240" y="6459"/>
                  <a:pt x="10208" y="6333"/>
                </a:cubicBezTo>
                <a:close/>
                <a:moveTo>
                  <a:pt x="1040" y="0"/>
                </a:moveTo>
                <a:cubicBezTo>
                  <a:pt x="473" y="0"/>
                  <a:pt x="1" y="473"/>
                  <a:pt x="1" y="1071"/>
                </a:cubicBezTo>
                <a:lnTo>
                  <a:pt x="1" y="10964"/>
                </a:lnTo>
                <a:cubicBezTo>
                  <a:pt x="1" y="11531"/>
                  <a:pt x="473" y="12004"/>
                  <a:pt x="1040" y="12004"/>
                </a:cubicBezTo>
                <a:lnTo>
                  <a:pt x="10933" y="12004"/>
                </a:lnTo>
                <a:cubicBezTo>
                  <a:pt x="11531" y="12004"/>
                  <a:pt x="12004" y="11531"/>
                  <a:pt x="12004" y="10964"/>
                </a:cubicBezTo>
                <a:lnTo>
                  <a:pt x="12004" y="1071"/>
                </a:lnTo>
                <a:cubicBezTo>
                  <a:pt x="11972" y="473"/>
                  <a:pt x="11500" y="0"/>
                  <a:pt x="109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3207" tIns="103207" rIns="103207" bIns="103207" anchor="ctr" anchorCtr="0">
            <a:noAutofit/>
          </a:bodyPr>
          <a:lstStyle/>
          <a:p>
            <a:endParaRPr sz="2032"/>
          </a:p>
        </p:txBody>
      </p:sp>
      <p:pic>
        <p:nvPicPr>
          <p:cNvPr id="357" name="Gráfico 356" descr="Aviso">
            <a:extLst>
              <a:ext uri="{FF2B5EF4-FFF2-40B4-BE49-F238E27FC236}">
                <a16:creationId xmlns:a16="http://schemas.microsoft.com/office/drawing/2014/main" id="{917E887C-3036-42B8-9006-ADA8F87C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6103" y="1170547"/>
            <a:ext cx="396235" cy="396235"/>
          </a:xfrm>
          <a:prstGeom prst="rect">
            <a:avLst/>
          </a:prstGeom>
        </p:spPr>
      </p:pic>
      <p:pic>
        <p:nvPicPr>
          <p:cNvPr id="360" name="Gráfico 359" descr="Pesquisar">
            <a:extLst>
              <a:ext uri="{FF2B5EF4-FFF2-40B4-BE49-F238E27FC236}">
                <a16:creationId xmlns:a16="http://schemas.microsoft.com/office/drawing/2014/main" id="{D2A23E94-71F2-4037-80AF-FEBE6818F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0085" y="1168832"/>
            <a:ext cx="396235" cy="396235"/>
          </a:xfrm>
          <a:prstGeom prst="rect">
            <a:avLst/>
          </a:prstGeom>
        </p:spPr>
      </p:pic>
      <p:pic>
        <p:nvPicPr>
          <p:cNvPr id="363" name="Gráfico 362" descr="Megafone">
            <a:extLst>
              <a:ext uri="{FF2B5EF4-FFF2-40B4-BE49-F238E27FC236}">
                <a16:creationId xmlns:a16="http://schemas.microsoft.com/office/drawing/2014/main" id="{82B5E6BA-FBDA-4F90-88EF-B71D2D0D0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8760" y="1074100"/>
            <a:ext cx="396235" cy="39623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A63A30-6DAD-401F-B0E9-A311BB020A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55" t="21439" r="29349" b="20270"/>
          <a:stretch/>
        </p:blipFill>
        <p:spPr>
          <a:xfrm>
            <a:off x="819246" y="1759097"/>
            <a:ext cx="6539345" cy="3997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D571F74-F551-495F-BFE4-E63EA4F7DEFF}"/>
              </a:ext>
            </a:extLst>
          </p:cNvPr>
          <p:cNvSpPr/>
          <p:nvPr/>
        </p:nvSpPr>
        <p:spPr>
          <a:xfrm rot="19123150">
            <a:off x="2798564" y="3635311"/>
            <a:ext cx="1346200" cy="543199"/>
          </a:xfrm>
          <a:prstGeom prst="rect">
            <a:avLst/>
          </a:prstGeom>
          <a:solidFill>
            <a:srgbClr val="FF0000">
              <a:alpha val="37000"/>
            </a:srgbClr>
          </a:solidFill>
          <a:ln>
            <a:solidFill>
              <a:srgbClr val="FF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cxnSp>
        <p:nvCxnSpPr>
          <p:cNvPr id="6" name="Conector: Angulado 5">
            <a:extLst>
              <a:ext uri="{FF2B5EF4-FFF2-40B4-BE49-F238E27FC236}">
                <a16:creationId xmlns:a16="http://schemas.microsoft.com/office/drawing/2014/main" id="{5F7B404D-C6E4-46FB-A186-4AF9FA76798E}"/>
              </a:ext>
            </a:extLst>
          </p:cNvPr>
          <p:cNvCxnSpPr>
            <a:cxnSpLocks/>
          </p:cNvCxnSpPr>
          <p:nvPr/>
        </p:nvCxnSpPr>
        <p:spPr>
          <a:xfrm rot="10800000">
            <a:off x="4088917" y="3429000"/>
            <a:ext cx="3683483" cy="16933"/>
          </a:xfrm>
          <a:prstGeom prst="bentConnector3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E245E78-8120-453A-B994-6CB71BD7C1BB}"/>
              </a:ext>
            </a:extLst>
          </p:cNvPr>
          <p:cNvSpPr txBox="1"/>
          <p:nvPr/>
        </p:nvSpPr>
        <p:spPr>
          <a:xfrm>
            <a:off x="7912101" y="3180399"/>
            <a:ext cx="1892300" cy="120032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E8A85"/>
                </a:solidFill>
              </a:rPr>
              <a:t>Intervenção em trecho de calçada</a:t>
            </a:r>
          </a:p>
        </p:txBody>
      </p:sp>
    </p:spTree>
    <p:extLst>
      <p:ext uri="{BB962C8B-B14F-4D97-AF65-F5344CB8AC3E}">
        <p14:creationId xmlns:p14="http://schemas.microsoft.com/office/powerpoint/2010/main" val="27946873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ítulo 3">
            <a:extLst>
              <a:ext uri="{FF2B5EF4-FFF2-40B4-BE49-F238E27FC236}">
                <a16:creationId xmlns:a16="http://schemas.microsoft.com/office/drawing/2014/main" id="{11235DC9-98CE-42D0-9B8A-26DF8E4E2179}"/>
              </a:ext>
            </a:extLst>
          </p:cNvPr>
          <p:cNvSpPr txBox="1">
            <a:spLocks/>
          </p:cNvSpPr>
          <p:nvPr/>
        </p:nvSpPr>
        <p:spPr>
          <a:xfrm>
            <a:off x="2120900" y="182346"/>
            <a:ext cx="8748853" cy="90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1"/>
              </a:buClr>
              <a:buSzPts val="2800"/>
              <a:buFont typeface="Figtree"/>
              <a:buNone/>
              <a:defRPr sz="2800" b="1">
                <a:solidFill>
                  <a:srgbClr val="597353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>
              <a:buClr>
                <a:schemeClr val="accent1"/>
              </a:buClr>
              <a:buSzPts val="2800"/>
              <a:buFont typeface="Figtree"/>
              <a:buNone/>
              <a:defRPr sz="28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>
              <a:buClr>
                <a:schemeClr val="accent1"/>
              </a:buClr>
              <a:buSzPts val="2800"/>
              <a:buFont typeface="Figtree"/>
              <a:buNone/>
              <a:defRPr sz="28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>
              <a:buClr>
                <a:schemeClr val="accent1"/>
              </a:buClr>
              <a:buSzPts val="2800"/>
              <a:buFont typeface="Figtree"/>
              <a:buNone/>
              <a:defRPr sz="28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>
              <a:buClr>
                <a:schemeClr val="accent1"/>
              </a:buClr>
              <a:buSzPts val="2800"/>
              <a:buFont typeface="Figtree"/>
              <a:buNone/>
              <a:defRPr sz="28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>
              <a:buClr>
                <a:schemeClr val="accent1"/>
              </a:buClr>
              <a:buSzPts val="2800"/>
              <a:buFont typeface="Figtree"/>
              <a:buNone/>
              <a:defRPr sz="28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>
              <a:buClr>
                <a:schemeClr val="accent1"/>
              </a:buClr>
              <a:buSzPts val="2800"/>
              <a:buFont typeface="Figtree"/>
              <a:buNone/>
              <a:defRPr sz="28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>
              <a:buClr>
                <a:schemeClr val="accent1"/>
              </a:buClr>
              <a:buSzPts val="2800"/>
              <a:buFont typeface="Figtree"/>
              <a:buNone/>
              <a:defRPr sz="28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>
              <a:buClr>
                <a:schemeClr val="accent1"/>
              </a:buClr>
              <a:buSzPts val="2800"/>
              <a:buFont typeface="Figtree"/>
              <a:buNone/>
              <a:defRPr sz="2800">
                <a:solidFill>
                  <a:schemeClr val="accen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pPr algn="ctr" defTabSz="914377"/>
            <a:r>
              <a:rPr lang="pt-BR" sz="2667" dirty="0">
                <a:solidFill>
                  <a:srgbClr val="46B3B3"/>
                </a:solidFill>
                <a:latin typeface="+mj-lt"/>
                <a:ea typeface="+mj-ea"/>
                <a:cs typeface="+mj-cs"/>
              </a:rPr>
              <a:t>Obrigado !!!!!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D5429A-8396-48FD-9A1D-1A18F12A9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2" t="32593" r="11227" b="35595"/>
          <a:stretch/>
        </p:blipFill>
        <p:spPr>
          <a:xfrm>
            <a:off x="1114705" y="1206501"/>
            <a:ext cx="9894748" cy="468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108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D4E6B7-537B-43F0-82AD-122620C3D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763114"/>
            <a:ext cx="9092524" cy="253469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CE66397-329F-49D3-8A5F-D6F8B6A9F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92524" cy="25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59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431704" y="980728"/>
            <a:ext cx="51845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Diagnóstico x Propostas De Melhorias 2025 </a:t>
            </a:r>
          </a:p>
          <a:p>
            <a:endParaRPr lang="pt-BR" sz="2400" b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Coordenadora Linha de Urgência e Emergência</a:t>
            </a:r>
          </a:p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Dra. Roseny </a:t>
            </a:r>
          </a:p>
          <a:p>
            <a:pPr algn="ctr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257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B1BB080-1B8C-4195-A3F2-82AAD084C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88640"/>
            <a:ext cx="91916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404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0853F2C-7F44-465E-875A-19CC3E486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404664"/>
            <a:ext cx="8568952" cy="55922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976F2D4-3A38-4A00-B75C-303267F1D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80" y="-99392"/>
            <a:ext cx="703539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51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849E73E-F637-4E5B-BA92-6D6F117A299C}"/>
              </a:ext>
            </a:extLst>
          </p:cNvPr>
          <p:cNvSpPr txBox="1"/>
          <p:nvPr/>
        </p:nvSpPr>
        <p:spPr>
          <a:xfrm>
            <a:off x="2855640" y="2492896"/>
            <a:ext cx="7224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Outras Propostas de Melhorias</a:t>
            </a:r>
          </a:p>
        </p:txBody>
      </p:sp>
    </p:spTree>
    <p:extLst>
      <p:ext uri="{BB962C8B-B14F-4D97-AF65-F5344CB8AC3E}">
        <p14:creationId xmlns:p14="http://schemas.microsoft.com/office/powerpoint/2010/main" val="36410348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740B277-3A89-45C3-9D88-FAA75FFAEA1B}"/>
              </a:ext>
            </a:extLst>
          </p:cNvPr>
          <p:cNvSpPr txBox="1">
            <a:spLocks/>
          </p:cNvSpPr>
          <p:nvPr/>
        </p:nvSpPr>
        <p:spPr>
          <a:xfrm>
            <a:off x="407368" y="980728"/>
            <a:ext cx="10836378" cy="525672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Revisão das prescrições frequentes com maior custo para proposta de substituição por   itens similares menos onerosos (</a:t>
            </a:r>
            <a:r>
              <a:rPr lang="pt-B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HDA substituir </a:t>
            </a:r>
            <a:r>
              <a:rPr lang="pt-B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Terlepressina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por </a:t>
            </a:r>
            <a:r>
              <a:rPr lang="pt-B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Octreotide</a:t>
            </a:r>
            <a:r>
              <a:rPr lang="pt-BR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®)-( </a:t>
            </a:r>
            <a:r>
              <a:rPr lang="pt-B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já implantado e já com resultados de redução de custos relacionados a ação)</a:t>
            </a: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Visita regular time da Segurança  Trabalho na área para treinamento, engajamento (‘rodas de conversa em 15 minutos”) 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redução de acidentes biológicos</a:t>
            </a:r>
            <a:r>
              <a:rPr lang="pt-BR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t-B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(concluído e já com resultados)</a:t>
            </a: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Revisão dos formulários médicos de admissão e reavaliação visando redução de eventos graves/catastróficos e </a:t>
            </a:r>
            <a:r>
              <a:rPr lang="pt-BR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near</a:t>
            </a:r>
            <a:r>
              <a:rPr lang="pt-BR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miss. </a:t>
            </a:r>
            <a:r>
              <a:rPr lang="pt-B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(já implantado porém ainda sem novos dados)</a:t>
            </a: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Implementação de </a:t>
            </a:r>
            <a:r>
              <a:rPr lang="pt-BR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bundles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cateter, sonda vesical e PAV na sala de emergência- </a:t>
            </a:r>
            <a:r>
              <a:rPr lang="pt-B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(em fase avançada –adesão em crescimento 14 50%))</a:t>
            </a: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Implantação da lei de pacientes femininas que necessitem sedação, é a Lei nº 14.737/2023 </a:t>
            </a:r>
            <a:r>
              <a:rPr lang="pt-B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(concluído)</a:t>
            </a: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Criação das “ações Dengue”- prescrições padrões para os pacientes verdes e amarelos ; </a:t>
            </a:r>
            <a:r>
              <a:rPr lang="pt-B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SLAs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laboratórios com tempos diferenciados; retreinamento das equipes médicas e divulgação para equipe assistencial e da população dos materiais de educação da SMS sobre essa patologia -</a:t>
            </a:r>
            <a:r>
              <a:rPr lang="pt-B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(em fase avançada –ainda com implantações no TASY)</a:t>
            </a: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Separação dos pacientes internados (SIA) , dos pacientes medicados </a:t>
            </a:r>
            <a:r>
              <a:rPr lang="pt-B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(concluído)</a:t>
            </a: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Redução da jornada do paciente no PSA </a:t>
            </a:r>
            <a:r>
              <a:rPr lang="pt-BR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pt-B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(já implantado porém ainda sem novos dados)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Aumento do número de coletadores </a:t>
            </a:r>
            <a:r>
              <a:rPr lang="pt-B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(concluído)</a:t>
            </a:r>
          </a:p>
          <a:p>
            <a:endParaRPr lang="pt-BR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AF5435-0B9D-4545-8644-FBFF13874FB8}"/>
              </a:ext>
            </a:extLst>
          </p:cNvPr>
          <p:cNvSpPr txBox="1"/>
          <p:nvPr/>
        </p:nvSpPr>
        <p:spPr>
          <a:xfrm>
            <a:off x="2063552" y="173023"/>
            <a:ext cx="72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Em andamento (status: avançado ou concluído recente)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20120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653A51A-4D26-44F1-B7ED-C3CF38475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829"/>
          <a:stretch/>
        </p:blipFill>
        <p:spPr>
          <a:xfrm>
            <a:off x="407368" y="260648"/>
            <a:ext cx="955144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722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EBCE590-2E9B-4D38-94EE-6BF3453A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332656"/>
            <a:ext cx="9937104" cy="558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944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3835AA3-1C31-4BB5-B110-879B0C126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"/>
          <a:stretch/>
        </p:blipFill>
        <p:spPr>
          <a:xfrm>
            <a:off x="623392" y="116632"/>
            <a:ext cx="1032603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67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7C0915F-7C79-4A48-860B-4CE4DD9FF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1"/>
          <a:stretch/>
        </p:blipFill>
        <p:spPr>
          <a:xfrm>
            <a:off x="407368" y="116632"/>
            <a:ext cx="10656262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270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51584" y="227687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399593"/>
                </a:solidFill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757229-210B-40FB-98D6-5DA72B0B24E5}"/>
              </a:ext>
            </a:extLst>
          </p:cNvPr>
          <p:cNvSpPr txBox="1"/>
          <p:nvPr/>
        </p:nvSpPr>
        <p:spPr>
          <a:xfrm>
            <a:off x="2927648" y="4005064"/>
            <a:ext cx="6048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Luana LLagostera Sillano Gentil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Diretora Hospitalar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200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bZbwyrQ9DrJUvsg6fRp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e.0ZzkjHBXNJPWRSf2C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MBzxV5XO3MgdCDGSnpO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mjdSVf9ISGxgHCc5LSF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ZNANWlMjhTlRJqgNeo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w9Wxah63Cevhf.hpLsf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o7a8N7TEEzxVlL1hBx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ymBpjpF5YKb8DeSq0Z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jj6w0AEmfYQHWe3xcL6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nIEE2_lJwLHh4IrnaiN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XnbaLTDJn8lc0KDggwA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CktlXz1_pgFCp74jn1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YvIa5cSCVX_WohNfD5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3j3prmp7X0Kg2ytwegLt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rnBhd6deaaWZm0WaJqt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2CEq4WObIsLHuLgbUXv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JKrMmbgKJlt8vTRy8qS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0MsAtExHK2GLOSirxkI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JSSDGNqFdEJq2Rwyyfz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eCcgk1rCliks8AeHomo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yhWxbEyGvKDM4Dl5oXg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iSuZOg1vts7Pbf_e9FJ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N6.tuNHlI8utPqia8z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QpaFgZsqTQHb5YJZRVm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df8YKdMQQCK4Rfm18rc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M3l7DA4bZeySouEygtx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z_QVCGIa9gRalDKvS7zo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fG4wD0C4.PKw.Ru5c9U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qJxlQLxj36jiRGRfmcE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2ueGg4RFfI7AG0yDCM.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P7SrqRLVC0L0pMQuOin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1h0RQ6iMBBsG9h75B9d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SB6mLmKlLqb3.6ykivw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i.EySMYv4Dc4LM.GyL4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eCkhHnz6ai2WHwP_AIU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4g88b3OugIMcmwOVPg7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K5YWGRSdDlB6CDylIsP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SF_VfFVBnTO6u5QkqRi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8D.NIR38TpbiVElLK4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oXBzSmSarWlU8r_srtv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IT0z8bt6x2PZvmMKswP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3q7xGWNAvQveBpDNmAC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iHXvj_Q5C8FRKd9mi4w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NshIRUQSP5SVoG05J7Mb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rPbm1q1DA9Lcag8..VI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XmEftj4uQibIgq777Dq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lD0CKrRkMnE_Wt29V1o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opGkIM8avwuBLt2D6Z7.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4TiG9V9GvJlhjOen5aJ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opDY.tA6oBt8dSJDhYq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tDTcA8TXcVanUhFj5Jq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Xxz_EdYARt9sN.HyapJ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Yz7kFNBxBo5BqWFMyLw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hwbXWnOZ.9f0SpIqiQ0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_wE9r3IlIAG16zcwIIW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5nWHat58BEybm8qns09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Lz31C6eKUVxKE5uNBul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YOqrKSPV5WHQRWnH_mK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S.xtDW_.f7o3CHdab.Y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6ZRsCSCvgZ1bRRszBoT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BkCvb3cyL6nBwDSi5y3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Ssg03oeds1ySlZt8nN4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r5NRFX1VQm4Xq6oUr9L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.OTgTpfhmiCY2Yn9k24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GRxu6YwdJHmxyj0rbd9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eGdnRXkyBLIQtTyZCVP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hk2CewYhBQnnGG3gjqM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dkdjqvK3qgLqLXR9ImV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X1ESKDQGjTLkuIzu6Q7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JgpFYXVoQyXVcCRMzXb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.5dE5pSzMN4KmJ81Byh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3pgQa0PsZmj0x7uqrE0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D2QXchrLrSE1zLupUD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n65gV.HyXRQ_Uxikk43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e1OCJHTJrYMtGbsbFgd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R3wQTV.GJIAV9yR1fZL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GfyekC3IVESLUols.lj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jqLhQOs2BTGDPKM3ROS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2GcmdjbdiYTO4L7pN39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U3FdhKF4mm5GVMJfzXu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yRvNqARCem02lHc6jNX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slrjxz6HLyJIPJ9byeS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cvZBVcSE77aPnHFwjNi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0JPVIzop.R18Lcz6wwH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7RrSf9VPErL0aIYnVXx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hURcNqn2sf6DPrF5vSi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E1WcuRvokYEmrIxPUEl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SSzdPvQPmf0TI7w92Es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iO50P4gH.GcIn2TzIVZ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zFV.jIC.grJ5z7YpCy1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i13bwfJPZ796KB3cmvD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RtFivXmxXfF0tgNBqr2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nnZ4nj7q_SqvWB.oNGX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_i2005TImSBEHVauaJR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a_FJdt9z13iiM35EG53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bR93FIc32z0X9JPwFwD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SNP1cT2VczLtesSOwia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1Yp8CuHdERVrsYO_X76_A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14859</TotalTime>
  <Words>2226</Words>
  <Application>Microsoft Office PowerPoint</Application>
  <PresentationFormat>Widescreen</PresentationFormat>
  <Paragraphs>745</Paragraphs>
  <Slides>99</Slides>
  <Notes>8</Notes>
  <HiddenSlides>0</HiddenSlides>
  <MMClips>0</MMClips>
  <ScaleCrop>false</ScaleCrop>
  <HeadingPairs>
    <vt:vector size="10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Vínculos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99</vt:i4>
      </vt:variant>
    </vt:vector>
  </HeadingPairs>
  <TitlesOfParts>
    <vt:vector size="118" baseType="lpstr">
      <vt:lpstr>Arial</vt:lpstr>
      <vt:lpstr>Bahnschrift Light SemiCondensed</vt:lpstr>
      <vt:lpstr>Calibri</vt:lpstr>
      <vt:lpstr>Eurostile</vt:lpstr>
      <vt:lpstr>Figtree</vt:lpstr>
      <vt:lpstr>Fira Sans Extra Condensed</vt:lpstr>
      <vt:lpstr>IBM Plex Sans</vt:lpstr>
      <vt:lpstr>Lucida Sans</vt:lpstr>
      <vt:lpstr>Segoe UI</vt:lpstr>
      <vt:lpstr>Times New Roman</vt:lpstr>
      <vt:lpstr>Trebuchet MS</vt:lpstr>
      <vt:lpstr>Verdana</vt:lpstr>
      <vt:lpstr>Wingdings</vt:lpstr>
      <vt:lpstr>Wingdings 3</vt:lpstr>
      <vt:lpstr>Tema do Office</vt:lpstr>
      <vt:lpstr>file:///\\arqsv0\FIN\ContPlanFinanceiro\PlanejamentoFinanceiro\PFInvestimentos\Business%20Control\3.IIRS%20e%20Cuidado%20Público\0.%20Relatório%20Mensal_Saúde%20Pública\3.%20HMMD_Mboi\03.%2025\03.%2025%20-%20Relatório%20Financeiro%20(HMMD).xlsx!Tabelas!L2C3:L26C23</vt:lpstr>
      <vt:lpstr>file:///\\arqsv0\FIN\ContPlanFinanceiro\PlanejamentoFinanceiro\PFInvestimentos\Business%20Control\3.IIRS%20e%20Cuidado%20Público\0.%20Relatório%20Mensal_Saúde%20Pública\3.%20HMMD_Mboi\03.%2025\03.%2025%20-%20Relatório%20Financeiro%20(HMMD).xlsx!1.%20P&amp;L%20HMMD!L3C3:L49C65</vt:lpstr>
      <vt:lpstr>file:///\\arqsv0\FIN\ContPlanFinanceiro\PlanejamentoFinanceiro\PFInvestimentos\Business%20Control\3.IIRS%20e%20Cuidado%20Público\0.%20Relatório%20Mensal_Saúde%20Pública\3.%20HMMD_Mboi\03.%2025\03.%2025%20-%20Relatório%20Financeiro%20(HMMD).xlsx!Tabelas!L29C3:L40C23</vt:lpstr>
      <vt:lpstr>Slide do think-cell</vt:lpstr>
      <vt:lpstr>Relatório Gerencial Conselho Gestor Abril de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Evolutivo NPS Internação 2025:</vt:lpstr>
      <vt:lpstr>Evolutivo NPS Internação 2024 vs. 2025:</vt:lpstr>
      <vt:lpstr>Evolutivo NPS Ambulatório 2025:</vt:lpstr>
      <vt:lpstr>Evolutivo NPS Ambulatório 2024 vs. 2025:</vt:lpstr>
      <vt:lpstr>Evolutivo NPS Pronto Socorro - 2025:</vt:lpstr>
      <vt:lpstr>Evolutivo NPS UPA 2024 vs. 2025: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 de Ultrassonografia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Plano de trabalho em 3 Etapas</vt:lpstr>
      <vt:lpstr>Planejamento 1° Etapa </vt:lpstr>
      <vt:lpstr>Planejamento 2° Etapa </vt:lpstr>
      <vt:lpstr>Planejamento 3° Etapa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Cezar de Andrade</dc:creator>
  <cp:lastModifiedBy>Daniely Nunes Pereira</cp:lastModifiedBy>
  <cp:revision>1207</cp:revision>
  <cp:lastPrinted>2018-08-09T22:48:05Z</cp:lastPrinted>
  <dcterms:created xsi:type="dcterms:W3CDTF">2016-01-13T11:44:51Z</dcterms:created>
  <dcterms:modified xsi:type="dcterms:W3CDTF">2025-04-28T19:00:09Z</dcterms:modified>
</cp:coreProperties>
</file>