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7.xml" ContentType="application/vnd.openxmlformats-officedocument.presentationml.notesSlide+xml"/>
  <Override PartName="/ppt/charts/chart2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8.xml" ContentType="application/vnd.openxmlformats-officedocument.presentationml.notesSlide+xml"/>
  <Override PartName="/ppt/charts/chart2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83" r:id="rId2"/>
    <p:sldId id="284" r:id="rId3"/>
    <p:sldId id="302" r:id="rId4"/>
    <p:sldId id="2147472481" r:id="rId5"/>
    <p:sldId id="2147473718" r:id="rId6"/>
    <p:sldId id="300" r:id="rId7"/>
    <p:sldId id="2147472414" r:id="rId8"/>
    <p:sldId id="2147472415" r:id="rId9"/>
    <p:sldId id="2147472409" r:id="rId10"/>
    <p:sldId id="305" r:id="rId11"/>
    <p:sldId id="2147472411" r:id="rId12"/>
    <p:sldId id="2147472410" r:id="rId13"/>
    <p:sldId id="2147472416" r:id="rId14"/>
    <p:sldId id="2147472417" r:id="rId15"/>
    <p:sldId id="2147472418" r:id="rId16"/>
    <p:sldId id="2147472419" r:id="rId17"/>
    <p:sldId id="2147473712" r:id="rId18"/>
    <p:sldId id="2147472412" r:id="rId19"/>
    <p:sldId id="2147472413" r:id="rId20"/>
    <p:sldId id="2147473709" r:id="rId21"/>
    <p:sldId id="318" r:id="rId22"/>
    <p:sldId id="317" r:id="rId23"/>
    <p:sldId id="2147473719" r:id="rId24"/>
    <p:sldId id="330" r:id="rId25"/>
    <p:sldId id="2147473714" r:id="rId26"/>
    <p:sldId id="2147473715" r:id="rId27"/>
    <p:sldId id="2147473720" r:id="rId28"/>
    <p:sldId id="304" r:id="rId29"/>
    <p:sldId id="316" r:id="rId30"/>
    <p:sldId id="2147472420" r:id="rId31"/>
    <p:sldId id="315" r:id="rId32"/>
    <p:sldId id="2147473716" r:id="rId33"/>
    <p:sldId id="2147473717" r:id="rId34"/>
    <p:sldId id="2147472432" r:id="rId35"/>
    <p:sldId id="2147472433" r:id="rId36"/>
    <p:sldId id="2147472434" r:id="rId37"/>
    <p:sldId id="275" r:id="rId38"/>
    <p:sldId id="2147473721" r:id="rId39"/>
    <p:sldId id="2147376314" r:id="rId40"/>
    <p:sldId id="2147376308" r:id="rId41"/>
    <p:sldId id="310" r:id="rId42"/>
    <p:sldId id="2147376309" r:id="rId43"/>
    <p:sldId id="2147376310" r:id="rId44"/>
    <p:sldId id="2147376312" r:id="rId45"/>
    <p:sldId id="2147376313" r:id="rId46"/>
    <p:sldId id="2147473734" r:id="rId47"/>
    <p:sldId id="2147473735" r:id="rId48"/>
    <p:sldId id="314" r:id="rId49"/>
    <p:sldId id="311" r:id="rId50"/>
    <p:sldId id="312" r:id="rId51"/>
    <p:sldId id="309" r:id="rId52"/>
    <p:sldId id="2147473736" r:id="rId53"/>
    <p:sldId id="294" r:id="rId54"/>
    <p:sldId id="2147473732" r:id="rId55"/>
    <p:sldId id="2147473733" r:id="rId56"/>
    <p:sldId id="2147473722" r:id="rId57"/>
    <p:sldId id="2147473723" r:id="rId58"/>
    <p:sldId id="2147473724" r:id="rId59"/>
    <p:sldId id="2147473725" r:id="rId60"/>
    <p:sldId id="2147473731" r:id="rId61"/>
    <p:sldId id="2147376311" r:id="rId62"/>
    <p:sldId id="2147376317" r:id="rId63"/>
    <p:sldId id="2147376316" r:id="rId64"/>
    <p:sldId id="2147376315" r:id="rId65"/>
    <p:sldId id="2147473726" r:id="rId66"/>
    <p:sldId id="2147473727" r:id="rId67"/>
    <p:sldId id="2147473728" r:id="rId68"/>
    <p:sldId id="2147472463" r:id="rId69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1325" autoAdjust="0"/>
  </p:normalViewPr>
  <p:slideViewPr>
    <p:cSldViewPr>
      <p:cViewPr varScale="1">
        <p:scale>
          <a:sx n="59" d="100"/>
          <a:sy n="59" d="100"/>
        </p:scale>
        <p:origin x="108" y="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RH\Cargos%20e%20Sal&#225;rios\FTE\2025\GERAL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5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Hospital\Centro%20Cir&#250;rgico\ENFERMEIRAS\Coordenadora%20Liliane%20Aires\Dados%20Especialidades%20Cirurgicas%202024.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Hospital\Centro%20Cir&#250;rgico\ENFERMEIRAS\Coordenadora%20Liliane%20Aires\Dados%20Especialidades%20Cirurgicas%202024.202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Hospital\Centro%20Cir&#250;rgico\ENFERMEIRAS\Coordenadora%20Liliane%20Aires\Dados%20Especialidades%20Cirurgicas%202024.202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Hospital\Centro%20Cir&#250;rgico\ENFERMEIRAS\Coordenadora%20Liliane%20Aires\Dados%20Especialidades%20Cirurgicas%202024.202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t10873\Desktop\Conselho_Fev25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6.xlsb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HEADCOUNT GERAL</a:t>
            </a:r>
          </a:p>
        </c:rich>
      </c:tx>
      <c:layout>
        <c:manualLayout>
          <c:xMode val="edge"/>
          <c:yMode val="edge"/>
          <c:x val="0.41447084465995643"/>
          <c:y val="4.44702784469718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716941184505584E-3"/>
          <c:y val="0.32529638506105857"/>
          <c:w val="0.99832825088400134"/>
          <c:h val="0.50740504797247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HC!$M$148:$M$160</c:f>
              <c:numCache>
                <c:formatCode>mmm\-yy</c:formatCode>
                <c:ptCount val="13"/>
                <c:pt idx="0">
                  <c:v>45323</c:v>
                </c:pt>
                <c:pt idx="1">
                  <c:v>45352</c:v>
                </c:pt>
                <c:pt idx="2">
                  <c:v>45383</c:v>
                </c:pt>
                <c:pt idx="3">
                  <c:v>45413</c:v>
                </c:pt>
                <c:pt idx="4">
                  <c:v>45444</c:v>
                </c:pt>
                <c:pt idx="5">
                  <c:v>45474</c:v>
                </c:pt>
                <c:pt idx="6">
                  <c:v>45505</c:v>
                </c:pt>
                <c:pt idx="7">
                  <c:v>45536</c:v>
                </c:pt>
                <c:pt idx="8">
                  <c:v>45566</c:v>
                </c:pt>
                <c:pt idx="9">
                  <c:v>45597</c:v>
                </c:pt>
                <c:pt idx="10">
                  <c:v>45627</c:v>
                </c:pt>
                <c:pt idx="11">
                  <c:v>45658</c:v>
                </c:pt>
                <c:pt idx="12">
                  <c:v>45689</c:v>
                </c:pt>
              </c:numCache>
            </c:numRef>
          </c:cat>
          <c:val>
            <c:numRef>
              <c:f>HC!$N$148:$N$160</c:f>
              <c:numCache>
                <c:formatCode>0</c:formatCode>
                <c:ptCount val="13"/>
                <c:pt idx="0">
                  <c:v>2202</c:v>
                </c:pt>
                <c:pt idx="1">
                  <c:v>2231</c:v>
                </c:pt>
                <c:pt idx="2">
                  <c:v>2262</c:v>
                </c:pt>
                <c:pt idx="3">
                  <c:v>2282</c:v>
                </c:pt>
                <c:pt idx="4">
                  <c:v>2291</c:v>
                </c:pt>
                <c:pt idx="5">
                  <c:v>2311</c:v>
                </c:pt>
                <c:pt idx="6">
                  <c:v>2307</c:v>
                </c:pt>
                <c:pt idx="7">
                  <c:v>2344</c:v>
                </c:pt>
                <c:pt idx="8">
                  <c:v>2373</c:v>
                </c:pt>
                <c:pt idx="9">
                  <c:v>2373</c:v>
                </c:pt>
                <c:pt idx="10">
                  <c:v>2326</c:v>
                </c:pt>
                <c:pt idx="11">
                  <c:v>2362</c:v>
                </c:pt>
                <c:pt idx="1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0A-40CA-99EC-988CE44FEF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3"/>
        <c:overlap val="-25"/>
        <c:axId val="323151360"/>
        <c:axId val="323152896"/>
      </c:barChart>
      <c:dateAx>
        <c:axId val="3231513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 rot="0"/>
          <a:lstStyle/>
          <a:p>
            <a:pPr>
              <a:defRPr sz="900" b="1"/>
            </a:pPr>
            <a:endParaRPr lang="pt-BR"/>
          </a:p>
        </c:txPr>
        <c:crossAx val="323152896"/>
        <c:crosses val="autoZero"/>
        <c:auto val="1"/>
        <c:lblOffset val="100"/>
        <c:baseTimeUnit val="months"/>
      </c:dateAx>
      <c:valAx>
        <c:axId val="323152896"/>
        <c:scaling>
          <c:orientation val="minMax"/>
          <c:min val="1200"/>
        </c:scaling>
        <c:delete val="1"/>
        <c:axPos val="l"/>
        <c:numFmt formatCode="0" sourceLinked="1"/>
        <c:majorTickMark val="out"/>
        <c:minorTickMark val="none"/>
        <c:tickLblPos val="none"/>
        <c:crossAx val="323151360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Tempo médio para abertura</a:t>
            </a:r>
            <a:r>
              <a:rPr lang="en-US" sz="1200" baseline="0"/>
              <a:t> de cadastro</a:t>
            </a:r>
            <a:endParaRPr lang="en-US" sz="12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1873432531147141E-2"/>
          <c:y val="0.13078804787002851"/>
          <c:w val="0.91384535797025068"/>
          <c:h val="0.60898371119817851"/>
        </c:manualLayout>
      </c:layout>
      <c:lineChart>
        <c:grouping val="standard"/>
        <c:varyColors val="0"/>
        <c:ser>
          <c:idx val="0"/>
          <c:order val="0"/>
          <c:tx>
            <c:strRef>
              <c:f>'Banco de dados '!$A$3</c:f>
              <c:strCache>
                <c:ptCount val="1"/>
                <c:pt idx="0">
                  <c:v>Média de Tempo  Atendimento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ysClr val="windowText" lastClr="000000"/>
                      </a:solidFill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D36-4A1F-8911-C814AB9F760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ysClr val="windowText" lastClr="000000"/>
                      </a:solidFill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36-4A1F-8911-C814AB9F760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ysClr val="windowText" lastClr="000000"/>
                      </a:solidFill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D36-4A1F-8911-C814AB9F760C}"/>
                </c:ext>
              </c:extLst>
            </c:dLbl>
            <c:dLbl>
              <c:idx val="5"/>
              <c:layout>
                <c:manualLayout>
                  <c:x val="-2.2940940457592981E-2"/>
                  <c:y val="-4.42491789696991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36-4A1F-8911-C814AB9F760C}"/>
                </c:ext>
              </c:extLst>
            </c:dLbl>
            <c:dLbl>
              <c:idx val="6"/>
              <c:layout>
                <c:manualLayout>
                  <c:x val="-1.5013870499889771E-2"/>
                  <c:y val="-2.43216398952470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36-4A1F-8911-C814AB9F76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'Banco de dados '!$ET$1:$FE$1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'Banco de dados '!$ET$3:$FE$3</c:f>
              <c:numCache>
                <c:formatCode>h:mm:ss</c:formatCode>
                <c:ptCount val="12"/>
                <c:pt idx="0">
                  <c:v>1.7824074074074072E-3</c:v>
                </c:pt>
                <c:pt idx="1">
                  <c:v>1.736111111111111E-3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36-4A1F-8911-C814AB9F760C}"/>
            </c:ext>
          </c:extLst>
        </c:ser>
        <c:ser>
          <c:idx val="2"/>
          <c:order val="1"/>
          <c:tx>
            <c:strRef>
              <c:f>'Banco de dados '!$A$4</c:f>
              <c:strCache>
                <c:ptCount val="1"/>
                <c:pt idx="0">
                  <c:v>META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.79364988017016613"/>
                  <c:y val="1.80361488697004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00:03:00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36-4A1F-8911-C814AB9F760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36-4A1F-8911-C814AB9F760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36-4A1F-8911-C814AB9F760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36-4A1F-8911-C814AB9F760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36-4A1F-8911-C814AB9F760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36-4A1F-8911-C814AB9F760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D36-4A1F-8911-C814AB9F760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D36-4A1F-8911-C814AB9F760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D36-4A1F-8911-C814AB9F760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D36-4A1F-8911-C814AB9F760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D36-4A1F-8911-C814AB9F760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D36-4A1F-8911-C814AB9F760C}"/>
                </c:ext>
              </c:extLst>
            </c:dLbl>
            <c:dLbl>
              <c:idx val="12"/>
              <c:layout>
                <c:manualLayout>
                  <c:x val="1.1263353985513827E-2"/>
                  <c:y val="-7.7190218696327932E-3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/>
                      <a:t>8:00min</a:t>
                    </a:r>
                  </a:p>
                </c:rich>
              </c:tx>
              <c:spPr>
                <a:solidFill>
                  <a:srgbClr val="FF00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D36-4A1F-8911-C814AB9F760C}"/>
                </c:ext>
              </c:extLst>
            </c:dLbl>
            <c:dLbl>
              <c:idx val="13"/>
              <c:layout>
                <c:manualLayout>
                  <c:x val="-1.7473748893867165E-2"/>
                  <c:y val="-1.1777073900984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D36-4A1F-8911-C814AB9F760C}"/>
                </c:ext>
              </c:extLst>
            </c:dLbl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'Banco de dados '!$ET$1:$FE$1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'Banco de dados '!$ET$4:$FE$4</c:f>
              <c:numCache>
                <c:formatCode>h:mm:ss</c:formatCode>
                <c:ptCount val="12"/>
                <c:pt idx="0">
                  <c:v>2.0833333333333333E-3</c:v>
                </c:pt>
                <c:pt idx="1">
                  <c:v>2.0833333333333333E-3</c:v>
                </c:pt>
                <c:pt idx="2">
                  <c:v>2.0833333333333333E-3</c:v>
                </c:pt>
                <c:pt idx="3">
                  <c:v>2.0833333333333333E-3</c:v>
                </c:pt>
                <c:pt idx="4">
                  <c:v>2.0833333333333333E-3</c:v>
                </c:pt>
                <c:pt idx="5">
                  <c:v>2.0833333333333333E-3</c:v>
                </c:pt>
                <c:pt idx="6">
                  <c:v>2.0833333333333333E-3</c:v>
                </c:pt>
                <c:pt idx="7">
                  <c:v>2.0833333333333333E-3</c:v>
                </c:pt>
                <c:pt idx="8">
                  <c:v>2.0833333333333333E-3</c:v>
                </c:pt>
                <c:pt idx="9">
                  <c:v>2.0833333333333333E-3</c:v>
                </c:pt>
                <c:pt idx="10">
                  <c:v>2.0833333333333333E-3</c:v>
                </c:pt>
                <c:pt idx="11">
                  <c:v>2.0833333333333333E-3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D36-4A1F-8911-C814AB9F7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001536"/>
        <c:axId val="42003072"/>
      </c:lineChart>
      <c:dateAx>
        <c:axId val="42001536"/>
        <c:scaling>
          <c:orientation val="minMax"/>
        </c:scaling>
        <c:delete val="0"/>
        <c:axPos val="b"/>
        <c:numFmt formatCode="mmmyy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42003072"/>
        <c:crosses val="autoZero"/>
        <c:auto val="1"/>
        <c:lblOffset val="100"/>
        <c:baseTimeUnit val="months"/>
      </c:dateAx>
      <c:valAx>
        <c:axId val="420030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00" b="1"/>
                </a:pPr>
                <a:r>
                  <a:rPr lang="pt-BR" sz="1000" b="1"/>
                  <a:t>Tempo</a:t>
                </a:r>
                <a:r>
                  <a:rPr lang="pt-BR" sz="1000" b="1" baseline="0"/>
                  <a:t> porta cadastro</a:t>
                </a:r>
                <a:endParaRPr lang="pt-BR" sz="1000" b="1"/>
              </a:p>
            </c:rich>
          </c:tx>
          <c:layout>
            <c:manualLayout>
              <c:xMode val="edge"/>
              <c:yMode val="edge"/>
              <c:x val="5.2272190654453383E-3"/>
              <c:y val="0.38339740933198307"/>
            </c:manualLayout>
          </c:layout>
          <c:overlay val="0"/>
        </c:title>
        <c:numFmt formatCode="h:mm;@" sourceLinked="0"/>
        <c:majorTickMark val="out"/>
        <c:minorTickMark val="none"/>
        <c:tickLblPos val="nextTo"/>
        <c:crossAx val="42001536"/>
        <c:crosses val="autoZero"/>
        <c:crossBetween val="between"/>
      </c:valAx>
      <c:spPr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:spPr>
    </c:plotArea>
    <c:legend>
      <c:legendPos val="b"/>
      <c:layout>
        <c:manualLayout>
          <c:xMode val="edge"/>
          <c:yMode val="edge"/>
          <c:x val="0.27744744851961034"/>
          <c:y val="0.91613738390639388"/>
          <c:w val="0.35516868680034247"/>
          <c:h val="6.2442237595891473E-2"/>
        </c:manualLayout>
      </c:layout>
      <c:overlay val="0"/>
      <c:txPr>
        <a:bodyPr/>
        <a:lstStyle/>
        <a:p>
          <a:pPr>
            <a:defRPr sz="105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2247917396299077"/>
          <c:y val="0.1685820093565793"/>
          <c:w val="0.83030666706201539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Fevereiro!$C$178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Fevereiro!$A$179:$A$185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Fevereiro!$C$179:$C$185</c:f>
              <c:numCache>
                <c:formatCode>0</c:formatCode>
                <c:ptCount val="7"/>
                <c:pt idx="0">
                  <c:v>11</c:v>
                </c:pt>
                <c:pt idx="1">
                  <c:v>17</c:v>
                </c:pt>
                <c:pt idx="2">
                  <c:v>11</c:v>
                </c:pt>
                <c:pt idx="3">
                  <c:v>9</c:v>
                </c:pt>
                <c:pt idx="4">
                  <c:v>12</c:v>
                </c:pt>
                <c:pt idx="5">
                  <c:v>10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3-4602-B3FD-C2D62A0C0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526899661398756E-2"/>
                  <c:y val="-4.615201472469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C3-4602-B3FD-C2D62A0C0827}"/>
                </c:ext>
              </c:extLst>
            </c:dLbl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C3-4602-B3FD-C2D62A0C0827}"/>
                </c:ext>
              </c:extLst>
            </c:dLbl>
            <c:dLbl>
              <c:idx val="3"/>
              <c:layout>
                <c:manualLayout>
                  <c:x val="-2.3526899661398724E-2"/>
                  <c:y val="1.414948599584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C3-4602-B3FD-C2D62A0C0827}"/>
                </c:ext>
              </c:extLst>
            </c:dLbl>
            <c:dLbl>
              <c:idx val="4"/>
              <c:layout>
                <c:manualLayout>
                  <c:x val="-1.9287889735236929E-2"/>
                  <c:y val="6.847442290480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C3-4602-B3FD-C2D62A0C0827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Fevereiro!$A$179:$A$185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Fevereiro!$B$179:$B$185</c:f>
              <c:numCache>
                <c:formatCode>[$-F400]h:mm:ss\ AM/PM</c:formatCode>
                <c:ptCount val="7"/>
                <c:pt idx="0">
                  <c:v>3.2688492063492045E-2</c:v>
                </c:pt>
                <c:pt idx="1">
                  <c:v>1.4985380116959051E-2</c:v>
                </c:pt>
                <c:pt idx="2">
                  <c:v>2.5883838383838368E-3</c:v>
                </c:pt>
                <c:pt idx="3">
                  <c:v>1.6458333333333363E-2</c:v>
                </c:pt>
                <c:pt idx="4">
                  <c:v>2.1481481481481497E-2</c:v>
                </c:pt>
                <c:pt idx="5">
                  <c:v>3.3159722222222222E-2</c:v>
                </c:pt>
                <c:pt idx="6">
                  <c:v>9.4444444444444879E-3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BC3-4602-B3FD-C2D62A0C0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Comparativo SLA</a:t>
            </a:r>
          </a:p>
          <a:p>
            <a:pPr>
              <a:defRPr/>
            </a:pP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7.6826588509450219E-2"/>
          <c:y val="0.1944305261999234"/>
          <c:w val="0.8769217708076068"/>
          <c:h val="0.60330884995484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Fevereiro!$B$188</c:f>
              <c:strCache>
                <c:ptCount val="1"/>
                <c:pt idx="0">
                  <c:v>Janeiro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Fevereiro!$A$189:$A$191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Fevereiro!$B$189:$B$191</c:f>
              <c:numCache>
                <c:formatCode>h:mm:ss</c:formatCode>
                <c:ptCount val="3"/>
                <c:pt idx="0">
                  <c:v>2.3042929292929363E-3</c:v>
                </c:pt>
                <c:pt idx="1">
                  <c:v>7.986111111111107E-3</c:v>
                </c:pt>
                <c:pt idx="2">
                  <c:v>2.4744152046783607E-2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6-4F52-ABE9-6A7DB0EB7783}"/>
            </c:ext>
          </c:extLst>
        </c:ser>
        <c:ser>
          <c:idx val="1"/>
          <c:order val="1"/>
          <c:tx>
            <c:strRef>
              <c:f>Fevereiro!$C$188</c:f>
              <c:strCache>
                <c:ptCount val="1"/>
                <c:pt idx="0">
                  <c:v>Fevereiro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Fevereiro!$A$189:$A$191</c:f>
              <c:strCache>
                <c:ptCount val="3"/>
                <c:pt idx="0">
                  <c:v>Manhã</c:v>
                </c:pt>
                <c:pt idx="1">
                  <c:v>Tarde</c:v>
                </c:pt>
                <c:pt idx="2">
                  <c:v>Noite</c:v>
                </c:pt>
              </c:strCache>
            </c:strRef>
          </c:cat>
          <c:val>
            <c:numRef>
              <c:f>Fevereiro!$C$189:$C$191</c:f>
              <c:numCache>
                <c:formatCode>h:mm:ss</c:formatCode>
                <c:ptCount val="3"/>
                <c:pt idx="0">
                  <c:v>9.6618357487922631E-3</c:v>
                </c:pt>
                <c:pt idx="1">
                  <c:v>2.6692708333333336E-2</c:v>
                </c:pt>
                <c:pt idx="2">
                  <c:v>1.236111111111113E-2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6-4F52-ABE9-6A7DB0EB77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71020687"/>
        <c:axId val="1359265791"/>
      </c:barChart>
      <c:catAx>
        <c:axId val="127102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9265791"/>
        <c:crosses val="autoZero"/>
        <c:auto val="1"/>
        <c:lblAlgn val="ctr"/>
        <c:lblOffset val="100"/>
        <c:noMultiLvlLbl val="0"/>
      </c:catAx>
      <c:valAx>
        <c:axId val="1359265791"/>
        <c:scaling>
          <c:orientation val="minMax"/>
          <c:max val="6.0000000000000012E-2"/>
          <c:min val="0"/>
        </c:scaling>
        <c:delete val="0"/>
        <c:axPos val="l"/>
        <c:numFmt formatCode="h:mm:ss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71020687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0369804653021165E-2"/>
          <c:y val="0.24738073684864786"/>
          <c:w val="0.14764800914747511"/>
          <c:h val="0.2855391812183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30037834021021137"/>
          <c:y val="3.3227549599046911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123709536307962"/>
          <c:y val="0.15862586796903552"/>
          <c:w val="0.4372154449003734"/>
          <c:h val="0.78588092627662054"/>
        </c:manualLayout>
      </c:layout>
      <c:doughnutChart>
        <c:varyColors val="1"/>
        <c:ser>
          <c:idx val="1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2C9-4CF3-B829-C68D67DB3929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C2C9-4CF3-B829-C68D67DB392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C9-4CF3-B829-C68D67DB3929}"/>
                </c:ext>
              </c:extLst>
            </c:dLbl>
            <c:dLbl>
              <c:idx val="1"/>
              <c:layout>
                <c:manualLayout>
                  <c:x val="-2.347417840375586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ysClr val="windowText" lastClr="00000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C9-4CF3-B829-C68D67DB39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Fevereiro!$H$169:$H$170</c:f>
              <c:strCache>
                <c:ptCount val="2"/>
                <c:pt idx="0">
                  <c:v>Telefone</c:v>
                </c:pt>
                <c:pt idx="1">
                  <c:v>Presencial</c:v>
                </c:pt>
              </c:strCache>
            </c:strRef>
          </c:cat>
          <c:val>
            <c:numRef>
              <c:f>Fevereiro!$I$169:$I$170</c:f>
              <c:numCache>
                <c:formatCode>General</c:formatCode>
                <c:ptCount val="2"/>
                <c:pt idx="0">
                  <c:v>86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C9-4CF3-B829-C68D67DB3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800"/>
              <a:t>Principais Motivos -</a:t>
            </a:r>
            <a:r>
              <a:rPr lang="pt-BR" sz="1800" baseline="0"/>
              <a:t> Fevereiro</a:t>
            </a:r>
            <a:r>
              <a:rPr lang="pt-BR" sz="1800"/>
              <a:t> 2025</a:t>
            </a:r>
          </a:p>
        </c:rich>
      </c:tx>
      <c:layout>
        <c:manualLayout>
          <c:xMode val="edge"/>
          <c:yMode val="edge"/>
          <c:x val="0.33517889515497268"/>
          <c:y val="3.6279414336621546E-2"/>
        </c:manualLayout>
      </c:layout>
      <c:overlay val="1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1522057944195825"/>
          <c:y val="0.14232131753628816"/>
          <c:w val="0.64843090889460264"/>
          <c:h val="0.83580420054201165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Fevereiro!$A$138:$A$142</c:f>
              <c:strCache>
                <c:ptCount val="5"/>
                <c:pt idx="0">
                  <c:v>Solicitação CROSS</c:v>
                </c:pt>
                <c:pt idx="1">
                  <c:v>Liberação de visita</c:v>
                </c:pt>
                <c:pt idx="2">
                  <c:v>Solicitação de Leito</c:v>
                </c:pt>
                <c:pt idx="3">
                  <c:v>Informações Precisas </c:v>
                </c:pt>
                <c:pt idx="4">
                  <c:v>Informações sobre Pacientes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E648-4A2C-B2CF-9E1CEB16DFCA}"/>
              </c:ext>
            </c:extLst>
          </c:dPt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Fevereiro!$A$138:$A$143</c:f>
              <c:strCache>
                <c:ptCount val="6"/>
                <c:pt idx="0">
                  <c:v>Solicitação CROSS</c:v>
                </c:pt>
                <c:pt idx="1">
                  <c:v>Liberação de visita</c:v>
                </c:pt>
                <c:pt idx="2">
                  <c:v>Solicitação de Leito</c:v>
                </c:pt>
                <c:pt idx="3">
                  <c:v>Informações Precisas </c:v>
                </c:pt>
                <c:pt idx="4">
                  <c:v>Informações sobre Pacientes</c:v>
                </c:pt>
                <c:pt idx="5">
                  <c:v>Total Geral</c:v>
                </c:pt>
              </c:strCache>
            </c:strRef>
          </c:cat>
          <c:val>
            <c:numRef>
              <c:f>Fevereiro!$B$138:$B$142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14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48-4A2C-B2CF-9E1CEB16DF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6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Total</a:t>
            </a:r>
            <a:r>
              <a:rPr lang="pt-BR" baseline="0"/>
              <a:t> de acionamentos por mês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0998558114979338"/>
          <c:y val="0.14930582128765893"/>
          <c:w val="0.74434513208872499"/>
          <c:h val="0.63844488188976378"/>
        </c:manualLayout>
      </c:layout>
      <c:lineChart>
        <c:grouping val="standard"/>
        <c:varyColors val="0"/>
        <c:ser>
          <c:idx val="0"/>
          <c:order val="0"/>
          <c:tx>
            <c:strRef>
              <c:f>Fevereiro!$M$155</c:f>
              <c:strCache>
                <c:ptCount val="1"/>
                <c:pt idx="0">
                  <c:v>Acionamentos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Fevereiro!$L$156:$L$167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Fevereiro!$M$156:$M$167</c:f>
              <c:numCache>
                <c:formatCode>0</c:formatCode>
                <c:ptCount val="12"/>
                <c:pt idx="0">
                  <c:v>69</c:v>
                </c:pt>
                <c:pt idx="1">
                  <c:v>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01-45DA-91F1-6F86122DE59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2194224"/>
        <c:axId val="884966592"/>
      </c:lineChart>
      <c:catAx>
        <c:axId val="89219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966592"/>
        <c:crosses val="autoZero"/>
        <c:auto val="1"/>
        <c:lblAlgn val="ctr"/>
        <c:lblOffset val="100"/>
        <c:noMultiLvlLbl val="0"/>
      </c:catAx>
      <c:valAx>
        <c:axId val="8849665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19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506632380012028E-3"/>
          <c:y val="0.53253782990770682"/>
          <c:w val="0.14330897001743595"/>
          <c:h val="0.17428498530472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/>
              <a:t>Produção Média Ortopédica</a:t>
            </a:r>
            <a:r>
              <a:rPr lang="pt-BR" sz="1200" b="1" baseline="0" dirty="0"/>
              <a:t> -</a:t>
            </a:r>
            <a:r>
              <a:rPr lang="pt-BR" sz="1200" b="1" dirty="0"/>
              <a:t> Atendimento</a:t>
            </a:r>
            <a:r>
              <a:rPr lang="pt-BR" sz="1200" b="1" baseline="0" dirty="0"/>
              <a:t> Pronto Socorro </a:t>
            </a:r>
            <a:endParaRPr lang="pt-BR" sz="1200" b="0" dirty="0"/>
          </a:p>
          <a:p>
            <a:pPr>
              <a:defRPr/>
            </a:pPr>
            <a:r>
              <a:rPr lang="pt-BR" sz="1100" b="0" dirty="0"/>
              <a:t>Período: Jul/2023 – </a:t>
            </a:r>
            <a:r>
              <a:rPr lang="pt-BR" sz="1100" b="0" dirty="0" err="1"/>
              <a:t>Fev</a:t>
            </a:r>
            <a:r>
              <a:rPr lang="pt-BR" sz="1100" b="0" dirty="0"/>
              <a:t>/2025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Planilha1!$A$5</c:f>
              <c:strCache>
                <c:ptCount val="1"/>
                <c:pt idx="0">
                  <c:v>Ortop </c:v>
                </c:pt>
              </c:strCache>
            </c:strRef>
          </c:tx>
          <c:spPr>
            <a:solidFill>
              <a:srgbClr val="0A4240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Planilha1!$B$3:$U$3</c:f>
              <c:numCache>
                <c:formatCode>mmm\-yy</c:formatCode>
                <c:ptCount val="20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  <c:pt idx="8">
                  <c:v>45352</c:v>
                </c:pt>
                <c:pt idx="9">
                  <c:v>45383</c:v>
                </c:pt>
                <c:pt idx="10">
                  <c:v>45413</c:v>
                </c:pt>
                <c:pt idx="11">
                  <c:v>45444</c:v>
                </c:pt>
                <c:pt idx="12">
                  <c:v>45474</c:v>
                </c:pt>
                <c:pt idx="13">
                  <c:v>45505</c:v>
                </c:pt>
                <c:pt idx="14">
                  <c:v>45536</c:v>
                </c:pt>
                <c:pt idx="15">
                  <c:v>45566</c:v>
                </c:pt>
                <c:pt idx="16">
                  <c:v>45597</c:v>
                </c:pt>
                <c:pt idx="17">
                  <c:v>45627</c:v>
                </c:pt>
                <c:pt idx="18">
                  <c:v>45658</c:v>
                </c:pt>
                <c:pt idx="19">
                  <c:v>45689</c:v>
                </c:pt>
              </c:numCache>
            </c:numRef>
          </c:cat>
          <c:val>
            <c:numRef>
              <c:f>Planilha1!$B$5:$U$5</c:f>
              <c:numCache>
                <c:formatCode>General</c:formatCode>
                <c:ptCount val="20"/>
                <c:pt idx="0">
                  <c:v>58</c:v>
                </c:pt>
                <c:pt idx="1">
                  <c:v>71</c:v>
                </c:pt>
                <c:pt idx="2">
                  <c:v>78</c:v>
                </c:pt>
                <c:pt idx="3">
                  <c:v>73</c:v>
                </c:pt>
                <c:pt idx="4">
                  <c:v>87</c:v>
                </c:pt>
                <c:pt idx="5">
                  <c:v>85</c:v>
                </c:pt>
                <c:pt idx="6">
                  <c:v>75</c:v>
                </c:pt>
                <c:pt idx="7">
                  <c:v>77</c:v>
                </c:pt>
                <c:pt idx="8">
                  <c:v>68</c:v>
                </c:pt>
                <c:pt idx="9">
                  <c:v>71</c:v>
                </c:pt>
                <c:pt idx="10">
                  <c:v>79</c:v>
                </c:pt>
                <c:pt idx="11">
                  <c:v>76</c:v>
                </c:pt>
                <c:pt idx="12">
                  <c:v>73</c:v>
                </c:pt>
                <c:pt idx="13">
                  <c:v>80</c:v>
                </c:pt>
                <c:pt idx="14">
                  <c:v>81</c:v>
                </c:pt>
                <c:pt idx="15">
                  <c:v>78</c:v>
                </c:pt>
                <c:pt idx="16">
                  <c:v>81</c:v>
                </c:pt>
                <c:pt idx="17">
                  <c:v>83</c:v>
                </c:pt>
                <c:pt idx="18">
                  <c:v>87</c:v>
                </c:pt>
                <c:pt idx="19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E-4762-A33F-1B26BF39F0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4724544"/>
        <c:axId val="14447220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Planilha1!$A$4</c15:sqref>
                        </c15:formulaRef>
                      </c:ext>
                    </c:extLst>
                    <c:strCache>
                      <c:ptCount val="1"/>
                      <c:pt idx="0">
                        <c:v>Geral </c:v>
                      </c:pt>
                    </c:strCache>
                  </c:strRef>
                </c:tx>
                <c:spPr>
                  <a:solidFill>
                    <a:srgbClr val="006666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4"/>
                    <c:layout>
                      <c:manualLayout>
                        <c:x val="0"/>
                        <c:y val="-2.6004728132387706E-2"/>
                      </c:manualLayout>
                    </c:layout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1-BA0E-4762-A33F-1B26BF39F0D0}"/>
                      </c:ext>
                    </c:extLst>
                  </c:dLbl>
                  <c:spPr>
                    <a:solidFill>
                      <a:srgbClr val="EEF7E9"/>
                    </a:solidFill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Planilha1!$B$3:$U$3</c15:sqref>
                        </c15:formulaRef>
                      </c:ext>
                    </c:extLst>
                    <c:numCache>
                      <c:formatCode>mmm\-yy</c:formatCode>
                      <c:ptCount val="20"/>
                      <c:pt idx="0">
                        <c:v>45108</c:v>
                      </c:pt>
                      <c:pt idx="1">
                        <c:v>45139</c:v>
                      </c:pt>
                      <c:pt idx="2">
                        <c:v>45170</c:v>
                      </c:pt>
                      <c:pt idx="3">
                        <c:v>45200</c:v>
                      </c:pt>
                      <c:pt idx="4">
                        <c:v>45231</c:v>
                      </c:pt>
                      <c:pt idx="5">
                        <c:v>45261</c:v>
                      </c:pt>
                      <c:pt idx="6">
                        <c:v>45292</c:v>
                      </c:pt>
                      <c:pt idx="7">
                        <c:v>45323</c:v>
                      </c:pt>
                      <c:pt idx="8">
                        <c:v>45352</c:v>
                      </c:pt>
                      <c:pt idx="9">
                        <c:v>45383</c:v>
                      </c:pt>
                      <c:pt idx="10">
                        <c:v>45413</c:v>
                      </c:pt>
                      <c:pt idx="11">
                        <c:v>45444</c:v>
                      </c:pt>
                      <c:pt idx="12">
                        <c:v>45474</c:v>
                      </c:pt>
                      <c:pt idx="13">
                        <c:v>45505</c:v>
                      </c:pt>
                      <c:pt idx="14">
                        <c:v>45536</c:v>
                      </c:pt>
                      <c:pt idx="15">
                        <c:v>45566</c:v>
                      </c:pt>
                      <c:pt idx="16">
                        <c:v>45597</c:v>
                      </c:pt>
                      <c:pt idx="17">
                        <c:v>45627</c:v>
                      </c:pt>
                      <c:pt idx="18">
                        <c:v>45658</c:v>
                      </c:pt>
                      <c:pt idx="19">
                        <c:v>45689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Planilha1!$B$4:$U$4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60</c:v>
                      </c:pt>
                      <c:pt idx="1">
                        <c:v>68</c:v>
                      </c:pt>
                      <c:pt idx="2">
                        <c:v>87</c:v>
                      </c:pt>
                      <c:pt idx="3">
                        <c:v>83</c:v>
                      </c:pt>
                      <c:pt idx="4">
                        <c:v>88</c:v>
                      </c:pt>
                      <c:pt idx="5">
                        <c:v>88</c:v>
                      </c:pt>
                      <c:pt idx="6">
                        <c:v>83</c:v>
                      </c:pt>
                      <c:pt idx="7">
                        <c:v>91</c:v>
                      </c:pt>
                      <c:pt idx="8">
                        <c:v>94</c:v>
                      </c:pt>
                      <c:pt idx="9">
                        <c:v>95</c:v>
                      </c:pt>
                      <c:pt idx="10">
                        <c:v>95</c:v>
                      </c:pt>
                      <c:pt idx="11">
                        <c:v>92</c:v>
                      </c:pt>
                      <c:pt idx="12">
                        <c:v>82</c:v>
                      </c:pt>
                      <c:pt idx="13">
                        <c:v>91</c:v>
                      </c:pt>
                      <c:pt idx="14">
                        <c:v>83</c:v>
                      </c:pt>
                      <c:pt idx="15">
                        <c:v>81</c:v>
                      </c:pt>
                      <c:pt idx="16">
                        <c:v>89</c:v>
                      </c:pt>
                      <c:pt idx="17">
                        <c:v>86</c:v>
                      </c:pt>
                      <c:pt idx="18">
                        <c:v>94</c:v>
                      </c:pt>
                      <c:pt idx="19">
                        <c:v>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A0E-4762-A33F-1B26BF39F0D0}"/>
                  </c:ext>
                </c:extLst>
              </c15:ser>
            </c15:filteredBarSeries>
          </c:ext>
        </c:extLst>
      </c:barChart>
      <c:dateAx>
        <c:axId val="14447245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4722048"/>
        <c:crosses val="autoZero"/>
        <c:auto val="1"/>
        <c:lblOffset val="100"/>
        <c:baseTimeUnit val="months"/>
      </c:dateAx>
      <c:valAx>
        <c:axId val="144472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4472454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200" b="1" dirty="0"/>
              <a:t>Produção Ortopédica – Volume Cirúrgico</a:t>
            </a:r>
          </a:p>
          <a:p>
            <a:pPr>
              <a:defRPr/>
            </a:pPr>
            <a:r>
              <a:rPr lang="pt-BR" sz="1100" dirty="0"/>
              <a:t>Período:</a:t>
            </a:r>
            <a:r>
              <a:rPr lang="pt-BR" sz="1100" baseline="0" dirty="0"/>
              <a:t> Jan/2023 - </a:t>
            </a:r>
            <a:r>
              <a:rPr lang="pt-BR" sz="1100" baseline="0" dirty="0" err="1"/>
              <a:t>Fev</a:t>
            </a:r>
            <a:r>
              <a:rPr lang="pt-BR" sz="1100" baseline="0" dirty="0"/>
              <a:t>/2025</a:t>
            </a:r>
            <a:r>
              <a:rPr lang="pt-BR" sz="110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Planilha1!$A$9</c:f>
              <c:strCache>
                <c:ptCount val="1"/>
                <c:pt idx="0">
                  <c:v>Ortop </c:v>
                </c:pt>
              </c:strCache>
            </c:strRef>
          </c:tx>
          <c:spPr>
            <a:solidFill>
              <a:srgbClr val="0A4240"/>
            </a:solidFill>
            <a:ln>
              <a:noFill/>
            </a:ln>
            <a:effectLst/>
          </c:spPr>
          <c:invertIfNegative val="0"/>
          <c:dLbls>
            <c:dLbl>
              <c:idx val="19"/>
              <c:layout>
                <c:manualLayout>
                  <c:x val="4.3811610076670317E-3"/>
                  <c:y val="1.83908064999605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25-4477-AAB2-E910A1CAC8B4}"/>
                </c:ext>
              </c:extLst>
            </c:dLbl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Planilha1!$B$7:$U$7</c:f>
              <c:numCache>
                <c:formatCode>mmm\-yy</c:formatCode>
                <c:ptCount val="20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  <c:pt idx="8">
                  <c:v>45352</c:v>
                </c:pt>
                <c:pt idx="9">
                  <c:v>45383</c:v>
                </c:pt>
                <c:pt idx="10">
                  <c:v>45413</c:v>
                </c:pt>
                <c:pt idx="11">
                  <c:v>45444</c:v>
                </c:pt>
                <c:pt idx="12">
                  <c:v>45474</c:v>
                </c:pt>
                <c:pt idx="13">
                  <c:v>45505</c:v>
                </c:pt>
                <c:pt idx="14">
                  <c:v>45536</c:v>
                </c:pt>
                <c:pt idx="15">
                  <c:v>45566</c:v>
                </c:pt>
                <c:pt idx="16">
                  <c:v>45597</c:v>
                </c:pt>
                <c:pt idx="17">
                  <c:v>45627</c:v>
                </c:pt>
                <c:pt idx="18">
                  <c:v>45658</c:v>
                </c:pt>
                <c:pt idx="19">
                  <c:v>45689</c:v>
                </c:pt>
              </c:numCache>
            </c:numRef>
          </c:cat>
          <c:val>
            <c:numRef>
              <c:f>Planilha1!$B$9:$U$9</c:f>
              <c:numCache>
                <c:formatCode>General</c:formatCode>
                <c:ptCount val="20"/>
                <c:pt idx="0">
                  <c:v>106</c:v>
                </c:pt>
                <c:pt idx="1">
                  <c:v>148</c:v>
                </c:pt>
                <c:pt idx="2">
                  <c:v>121</c:v>
                </c:pt>
                <c:pt idx="3">
                  <c:v>128</c:v>
                </c:pt>
                <c:pt idx="4">
                  <c:v>138</c:v>
                </c:pt>
                <c:pt idx="5">
                  <c:v>142</c:v>
                </c:pt>
                <c:pt idx="6">
                  <c:v>155</c:v>
                </c:pt>
                <c:pt idx="7">
                  <c:v>141</c:v>
                </c:pt>
                <c:pt idx="8">
                  <c:v>127</c:v>
                </c:pt>
                <c:pt idx="9">
                  <c:v>134</c:v>
                </c:pt>
                <c:pt idx="10">
                  <c:v>161</c:v>
                </c:pt>
                <c:pt idx="11">
                  <c:v>156</c:v>
                </c:pt>
                <c:pt idx="12">
                  <c:v>120</c:v>
                </c:pt>
                <c:pt idx="13">
                  <c:v>155</c:v>
                </c:pt>
                <c:pt idx="14">
                  <c:v>147</c:v>
                </c:pt>
                <c:pt idx="15">
                  <c:v>162</c:v>
                </c:pt>
                <c:pt idx="16">
                  <c:v>151</c:v>
                </c:pt>
                <c:pt idx="17">
                  <c:v>148</c:v>
                </c:pt>
                <c:pt idx="18">
                  <c:v>171</c:v>
                </c:pt>
                <c:pt idx="19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25-4477-AAB2-E910A1CAC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1527552"/>
        <c:axId val="13215217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Planilha1!$A$8</c15:sqref>
                        </c15:formulaRef>
                      </c:ext>
                    </c:extLst>
                    <c:strCache>
                      <c:ptCount val="1"/>
                      <c:pt idx="0">
                        <c:v>Geral </c:v>
                      </c:pt>
                    </c:strCache>
                  </c:strRef>
                </c:tx>
                <c:spPr>
                  <a:solidFill>
                    <a:srgbClr val="006666"/>
                  </a:solidFill>
                  <a:ln>
                    <a:solidFill>
                      <a:srgbClr val="006666"/>
                    </a:solidFill>
                  </a:ln>
                  <a:effectLst/>
                </c:spPr>
                <c:invertIfNegative val="0"/>
                <c:dLbls>
                  <c:spPr>
                    <a:solidFill>
                      <a:schemeClr val="accent6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00666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Planilha1!$B$7:$U$7</c15:sqref>
                        </c15:formulaRef>
                      </c:ext>
                    </c:extLst>
                    <c:numCache>
                      <c:formatCode>mmm\-yy</c:formatCode>
                      <c:ptCount val="20"/>
                      <c:pt idx="0">
                        <c:v>45108</c:v>
                      </c:pt>
                      <c:pt idx="1">
                        <c:v>45139</c:v>
                      </c:pt>
                      <c:pt idx="2">
                        <c:v>45170</c:v>
                      </c:pt>
                      <c:pt idx="3">
                        <c:v>45200</c:v>
                      </c:pt>
                      <c:pt idx="4">
                        <c:v>45231</c:v>
                      </c:pt>
                      <c:pt idx="5">
                        <c:v>45261</c:v>
                      </c:pt>
                      <c:pt idx="6">
                        <c:v>45292</c:v>
                      </c:pt>
                      <c:pt idx="7">
                        <c:v>45323</c:v>
                      </c:pt>
                      <c:pt idx="8">
                        <c:v>45352</c:v>
                      </c:pt>
                      <c:pt idx="9">
                        <c:v>45383</c:v>
                      </c:pt>
                      <c:pt idx="10">
                        <c:v>45413</c:v>
                      </c:pt>
                      <c:pt idx="11">
                        <c:v>45444</c:v>
                      </c:pt>
                      <c:pt idx="12">
                        <c:v>45474</c:v>
                      </c:pt>
                      <c:pt idx="13">
                        <c:v>45505</c:v>
                      </c:pt>
                      <c:pt idx="14">
                        <c:v>45536</c:v>
                      </c:pt>
                      <c:pt idx="15">
                        <c:v>45566</c:v>
                      </c:pt>
                      <c:pt idx="16">
                        <c:v>45597</c:v>
                      </c:pt>
                      <c:pt idx="17">
                        <c:v>45627</c:v>
                      </c:pt>
                      <c:pt idx="18">
                        <c:v>45658</c:v>
                      </c:pt>
                      <c:pt idx="19">
                        <c:v>45689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Planilha1!$B$8:$U$8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210</c:v>
                      </c:pt>
                      <c:pt idx="1">
                        <c:v>200</c:v>
                      </c:pt>
                      <c:pt idx="2">
                        <c:v>180</c:v>
                      </c:pt>
                      <c:pt idx="3">
                        <c:v>214</c:v>
                      </c:pt>
                      <c:pt idx="4">
                        <c:v>200</c:v>
                      </c:pt>
                      <c:pt idx="5">
                        <c:v>182</c:v>
                      </c:pt>
                      <c:pt idx="6">
                        <c:v>196</c:v>
                      </c:pt>
                      <c:pt idx="7">
                        <c:v>182</c:v>
                      </c:pt>
                      <c:pt idx="8">
                        <c:v>213</c:v>
                      </c:pt>
                      <c:pt idx="9">
                        <c:v>189</c:v>
                      </c:pt>
                      <c:pt idx="10">
                        <c:v>203</c:v>
                      </c:pt>
                      <c:pt idx="11">
                        <c:v>187</c:v>
                      </c:pt>
                      <c:pt idx="12">
                        <c:v>207</c:v>
                      </c:pt>
                      <c:pt idx="13">
                        <c:v>200</c:v>
                      </c:pt>
                      <c:pt idx="14">
                        <c:v>185</c:v>
                      </c:pt>
                      <c:pt idx="15">
                        <c:v>213</c:v>
                      </c:pt>
                      <c:pt idx="16">
                        <c:v>217</c:v>
                      </c:pt>
                      <c:pt idx="17">
                        <c:v>184</c:v>
                      </c:pt>
                      <c:pt idx="18">
                        <c:v>219</c:v>
                      </c:pt>
                      <c:pt idx="19">
                        <c:v>143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D25-4477-AAB2-E910A1CAC8B4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2"/>
          <c:order val="2"/>
          <c:tx>
            <c:strRef>
              <c:f>Planilha1!$A$10</c:f>
              <c:strCache>
                <c:ptCount val="1"/>
                <c:pt idx="0">
                  <c:v>Cancelamentos Extra paciente 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dLbls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Planilha1!$B$7:$U$7</c:f>
              <c:numCache>
                <c:formatCode>mmm\-yy</c:formatCode>
                <c:ptCount val="20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  <c:pt idx="8">
                  <c:v>45352</c:v>
                </c:pt>
                <c:pt idx="9">
                  <c:v>45383</c:v>
                </c:pt>
                <c:pt idx="10">
                  <c:v>45413</c:v>
                </c:pt>
                <c:pt idx="11">
                  <c:v>45444</c:v>
                </c:pt>
                <c:pt idx="12">
                  <c:v>45474</c:v>
                </c:pt>
                <c:pt idx="13">
                  <c:v>45505</c:v>
                </c:pt>
                <c:pt idx="14">
                  <c:v>45536</c:v>
                </c:pt>
                <c:pt idx="15">
                  <c:v>45566</c:v>
                </c:pt>
                <c:pt idx="16">
                  <c:v>45597</c:v>
                </c:pt>
                <c:pt idx="17">
                  <c:v>45627</c:v>
                </c:pt>
                <c:pt idx="18">
                  <c:v>45658</c:v>
                </c:pt>
                <c:pt idx="19">
                  <c:v>45689</c:v>
                </c:pt>
              </c:numCache>
            </c:numRef>
          </c:cat>
          <c:val>
            <c:numRef>
              <c:f>Planilha1!$B$10:$U$10</c:f>
              <c:numCache>
                <c:formatCode>0.0%</c:formatCode>
                <c:ptCount val="20"/>
                <c:pt idx="0">
                  <c:v>2.4E-2</c:v>
                </c:pt>
                <c:pt idx="1">
                  <c:v>2.5000000000000001E-2</c:v>
                </c:pt>
                <c:pt idx="2">
                  <c:v>2.5999999999999999E-2</c:v>
                </c:pt>
                <c:pt idx="3">
                  <c:v>2.8000000000000001E-2</c:v>
                </c:pt>
                <c:pt idx="4">
                  <c:v>2.5999999999999999E-2</c:v>
                </c:pt>
                <c:pt idx="5">
                  <c:v>2.8000000000000001E-2</c:v>
                </c:pt>
                <c:pt idx="6">
                  <c:v>0.05</c:v>
                </c:pt>
                <c:pt idx="7">
                  <c:v>0.03</c:v>
                </c:pt>
                <c:pt idx="8">
                  <c:v>0.03</c:v>
                </c:pt>
                <c:pt idx="9">
                  <c:v>0.02</c:v>
                </c:pt>
                <c:pt idx="10">
                  <c:v>0.06</c:v>
                </c:pt>
                <c:pt idx="11">
                  <c:v>0.04</c:v>
                </c:pt>
                <c:pt idx="12">
                  <c:v>0.02</c:v>
                </c:pt>
                <c:pt idx="13">
                  <c:v>0.03</c:v>
                </c:pt>
                <c:pt idx="14">
                  <c:v>0.03</c:v>
                </c:pt>
                <c:pt idx="15">
                  <c:v>2.2000000000000002E-2</c:v>
                </c:pt>
                <c:pt idx="16" formatCode="0%">
                  <c:v>1.7500000000000002E-2</c:v>
                </c:pt>
                <c:pt idx="17" formatCode="0%">
                  <c:v>5.8651026392961877E-3</c:v>
                </c:pt>
                <c:pt idx="18" formatCode="0%">
                  <c:v>2.5882352941176471E-2</c:v>
                </c:pt>
                <c:pt idx="19" formatCode="0%">
                  <c:v>3.9393939393939391E-2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25-4477-AAB2-E910A1CAC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9350096"/>
        <c:axId val="1139351344"/>
      </c:lineChart>
      <c:dateAx>
        <c:axId val="13215275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1521728"/>
        <c:crosses val="autoZero"/>
        <c:auto val="1"/>
        <c:lblOffset val="100"/>
        <c:baseTimeUnit val="months"/>
      </c:dateAx>
      <c:valAx>
        <c:axId val="132152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1527552"/>
        <c:crosses val="autoZero"/>
        <c:crossBetween val="between"/>
      </c:valAx>
      <c:valAx>
        <c:axId val="1139351344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39350096"/>
        <c:crosses val="max"/>
        <c:crossBetween val="between"/>
      </c:valAx>
      <c:dateAx>
        <c:axId val="1139350096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139351344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 dirty="0"/>
              <a:t>Produção Média</a:t>
            </a:r>
            <a:r>
              <a:rPr lang="pt-BR" b="1" baseline="0" dirty="0"/>
              <a:t> Ortopédica - Dias da semana</a:t>
            </a:r>
          </a:p>
          <a:p>
            <a:pPr>
              <a:defRPr/>
            </a:pPr>
            <a:r>
              <a:rPr lang="pt-BR" sz="1200" b="0" baseline="0" dirty="0"/>
              <a:t>Período: Fevereiro/2024 e Fevereiro/2025</a:t>
            </a:r>
            <a:r>
              <a:rPr lang="pt-BR" b="1" baseline="0" dirty="0"/>
              <a:t>  </a:t>
            </a:r>
            <a:endParaRPr lang="pt-BR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Planilha1!$B$13</c:f>
              <c:strCache>
                <c:ptCount val="1"/>
                <c:pt idx="0">
                  <c:v>fev/24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6.5199690737844877E-3"/>
                  <c:y val="-4.87907528658425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10-4F51-9CE2-F240ACE9FF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Planilha1!$A$14:$A$20</c:f>
              <c:strCache>
                <c:ptCount val="7"/>
                <c:pt idx="0">
                  <c:v>Domingo </c:v>
                </c:pt>
                <c:pt idx="1">
                  <c:v>Seguda-feira </c:v>
                </c:pt>
                <c:pt idx="2">
                  <c:v>Terça-feira </c:v>
                </c:pt>
                <c:pt idx="3">
                  <c:v>Quarta-feira </c:v>
                </c:pt>
                <c:pt idx="4">
                  <c:v>Quinta-feira </c:v>
                </c:pt>
                <c:pt idx="5">
                  <c:v>Sexta-feira </c:v>
                </c:pt>
                <c:pt idx="6">
                  <c:v>Sábado </c:v>
                </c:pt>
              </c:strCache>
            </c:strRef>
          </c:cat>
          <c:val>
            <c:numRef>
              <c:f>Planilha1!$B$14:$B$20</c:f>
              <c:numCache>
                <c:formatCode>General</c:formatCode>
                <c:ptCount val="7"/>
                <c:pt idx="0">
                  <c:v>256</c:v>
                </c:pt>
                <c:pt idx="1">
                  <c:v>325</c:v>
                </c:pt>
                <c:pt idx="2">
                  <c:v>289</c:v>
                </c:pt>
                <c:pt idx="3">
                  <c:v>321</c:v>
                </c:pt>
                <c:pt idx="4">
                  <c:v>426</c:v>
                </c:pt>
                <c:pt idx="5">
                  <c:v>358</c:v>
                </c:pt>
                <c:pt idx="6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10-4F51-9CE2-F240ACE9FF1E}"/>
            </c:ext>
          </c:extLst>
        </c:ser>
        <c:ser>
          <c:idx val="2"/>
          <c:order val="2"/>
          <c:tx>
            <c:strRef>
              <c:f>Planilha1!$C$13</c:f>
              <c:strCache>
                <c:ptCount val="1"/>
                <c:pt idx="0">
                  <c:v>fev/25</c:v>
                </c:pt>
              </c:strCache>
            </c:strRef>
          </c:tx>
          <c:spPr>
            <a:solidFill>
              <a:srgbClr val="006666"/>
            </a:solidFill>
            <a:ln>
              <a:solidFill>
                <a:srgbClr val="006666"/>
              </a:solidFill>
            </a:ln>
            <a:effectLst/>
          </c:spPr>
          <c:invertIfNegative val="0"/>
          <c:dLbls>
            <c:dLbl>
              <c:idx val="3"/>
              <c:layout>
                <c:manualLayout>
                  <c:x val="1.265022137887413E-2"/>
                  <c:y val="-4.21941068454456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10-4F51-9CE2-F240ACE9FF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6666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Planilha1!$A$14:$A$20</c:f>
              <c:strCache>
                <c:ptCount val="7"/>
                <c:pt idx="0">
                  <c:v>Domingo </c:v>
                </c:pt>
                <c:pt idx="1">
                  <c:v>Seguda-feira </c:v>
                </c:pt>
                <c:pt idx="2">
                  <c:v>Terça-feira </c:v>
                </c:pt>
                <c:pt idx="3">
                  <c:v>Quarta-feira </c:v>
                </c:pt>
                <c:pt idx="4">
                  <c:v>Quinta-feira </c:v>
                </c:pt>
                <c:pt idx="5">
                  <c:v>Sexta-feira </c:v>
                </c:pt>
                <c:pt idx="6">
                  <c:v>Sábado </c:v>
                </c:pt>
              </c:strCache>
            </c:strRef>
          </c:cat>
          <c:val>
            <c:numRef>
              <c:f>Planilha1!$C$14:$C$20</c:f>
              <c:numCache>
                <c:formatCode>General</c:formatCode>
                <c:ptCount val="7"/>
                <c:pt idx="0">
                  <c:v>366</c:v>
                </c:pt>
                <c:pt idx="1">
                  <c:v>528</c:v>
                </c:pt>
                <c:pt idx="2">
                  <c:v>357</c:v>
                </c:pt>
                <c:pt idx="3">
                  <c:v>322</c:v>
                </c:pt>
                <c:pt idx="4">
                  <c:v>301</c:v>
                </c:pt>
                <c:pt idx="5">
                  <c:v>382</c:v>
                </c:pt>
                <c:pt idx="6">
                  <c:v>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10-4F51-9CE2-F240ACE9F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6894063"/>
        <c:axId val="193688699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Planilha1!#REF!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Planilha1!$A$14:$A$20</c15:sqref>
                        </c15:formulaRef>
                      </c:ext>
                    </c:extLst>
                    <c:strCache>
                      <c:ptCount val="7"/>
                      <c:pt idx="0">
                        <c:v>Domingo </c:v>
                      </c:pt>
                      <c:pt idx="1">
                        <c:v>Seguda-feira </c:v>
                      </c:pt>
                      <c:pt idx="2">
                        <c:v>Terça-feira </c:v>
                      </c:pt>
                      <c:pt idx="3">
                        <c:v>Quarta-feira </c:v>
                      </c:pt>
                      <c:pt idx="4">
                        <c:v>Quinta-feira </c:v>
                      </c:pt>
                      <c:pt idx="5">
                        <c:v>Sexta-feira </c:v>
                      </c:pt>
                      <c:pt idx="6">
                        <c:v>Sábado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E110-4F51-9CE2-F240ACE9FF1E}"/>
                  </c:ext>
                </c:extLst>
              </c15:ser>
            </c15:filteredBarSeries>
          </c:ext>
        </c:extLst>
      </c:barChart>
      <c:catAx>
        <c:axId val="1936894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36886991"/>
        <c:crosses val="autoZero"/>
        <c:auto val="1"/>
        <c:lblAlgn val="ctr"/>
        <c:lblOffset val="100"/>
        <c:noMultiLvlLbl val="0"/>
      </c:catAx>
      <c:valAx>
        <c:axId val="193688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36894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Produção</a:t>
            </a:r>
            <a:r>
              <a:rPr lang="en-US" b="1" dirty="0"/>
              <a:t> </a:t>
            </a:r>
            <a:r>
              <a:rPr lang="en-US" b="1" dirty="0" err="1"/>
              <a:t>Ortopedia</a:t>
            </a:r>
            <a:r>
              <a:rPr lang="en-US" b="1" dirty="0"/>
              <a:t> - Pronto Socorro</a:t>
            </a:r>
          </a:p>
          <a:p>
            <a:pPr>
              <a:defRPr/>
            </a:pPr>
            <a:r>
              <a:rPr lang="en-US" sz="1400" b="0" dirty="0" err="1"/>
              <a:t>Período</a:t>
            </a:r>
            <a:r>
              <a:rPr lang="en-US" sz="1400" b="0" dirty="0"/>
              <a:t>: </a:t>
            </a:r>
            <a:r>
              <a:rPr lang="en-US" sz="1400" b="0" dirty="0" err="1"/>
              <a:t>Fevereiro</a:t>
            </a:r>
            <a:r>
              <a:rPr lang="en-US" sz="1400" b="0" dirty="0"/>
              <a:t>/2025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Planilha1!$C$24:$C$25</c:f>
              <c:strCache>
                <c:ptCount val="2"/>
                <c:pt idx="0">
                  <c:v>fev/25</c:v>
                </c:pt>
              </c:strCache>
            </c:strRef>
          </c:tx>
          <c:spPr>
            <a:ln w="12700" cap="rnd">
              <a:solidFill>
                <a:srgbClr val="0066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8080"/>
              </a:solidFill>
              <a:ln w="12700">
                <a:solidFill>
                  <a:srgbClr val="00666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Planilha1!$A$26:$B$53</c:f>
              <c:multiLvlStrCache>
                <c:ptCount val="28"/>
                <c:lvl>
                  <c:pt idx="0">
                    <c:v>sabado </c:v>
                  </c:pt>
                  <c:pt idx="1">
                    <c:v>domingo </c:v>
                  </c:pt>
                  <c:pt idx="2">
                    <c:v>segunda-feira </c:v>
                  </c:pt>
                  <c:pt idx="3">
                    <c:v>terça-feira </c:v>
                  </c:pt>
                  <c:pt idx="4">
                    <c:v>quarta-feira</c:v>
                  </c:pt>
                  <c:pt idx="5">
                    <c:v>quinta-feira</c:v>
                  </c:pt>
                  <c:pt idx="6">
                    <c:v>sexta-feira</c:v>
                  </c:pt>
                  <c:pt idx="7">
                    <c:v>sábado</c:v>
                  </c:pt>
                  <c:pt idx="8">
                    <c:v>domingo</c:v>
                  </c:pt>
                  <c:pt idx="9">
                    <c:v>segunda-feira</c:v>
                  </c:pt>
                  <c:pt idx="10">
                    <c:v>terça-feira</c:v>
                  </c:pt>
                  <c:pt idx="11">
                    <c:v>quarta-feira</c:v>
                  </c:pt>
                  <c:pt idx="12">
                    <c:v>quinta-feira</c:v>
                  </c:pt>
                  <c:pt idx="13">
                    <c:v>sexta-feira</c:v>
                  </c:pt>
                  <c:pt idx="14">
                    <c:v>sábado</c:v>
                  </c:pt>
                  <c:pt idx="15">
                    <c:v>domingo</c:v>
                  </c:pt>
                  <c:pt idx="16">
                    <c:v>segunda-feira</c:v>
                  </c:pt>
                  <c:pt idx="17">
                    <c:v>terça-feira</c:v>
                  </c:pt>
                  <c:pt idx="18">
                    <c:v>quarta-feira</c:v>
                  </c:pt>
                  <c:pt idx="19">
                    <c:v>quinta-feira</c:v>
                  </c:pt>
                  <c:pt idx="20">
                    <c:v>sexta-feira</c:v>
                  </c:pt>
                  <c:pt idx="21">
                    <c:v>sábado</c:v>
                  </c:pt>
                  <c:pt idx="22">
                    <c:v>domingo</c:v>
                  </c:pt>
                  <c:pt idx="23">
                    <c:v>segunda-feira</c:v>
                  </c:pt>
                  <c:pt idx="24">
                    <c:v>terça-feira</c:v>
                  </c:pt>
                  <c:pt idx="25">
                    <c:v>quarta-feira</c:v>
                  </c:pt>
                  <c:pt idx="26">
                    <c:v>quinta-feira</c:v>
                  </c:pt>
                  <c:pt idx="27">
                    <c:v>sexta-feira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</c:lvl>
              </c:multiLvlStrCache>
            </c:multiLvlStrRef>
          </c:cat>
          <c:val>
            <c:numRef>
              <c:f>Planilha1!$C$26:$C$53</c:f>
              <c:numCache>
                <c:formatCode>General</c:formatCode>
                <c:ptCount val="28"/>
                <c:pt idx="0">
                  <c:v>64</c:v>
                </c:pt>
                <c:pt idx="1">
                  <c:v>89</c:v>
                </c:pt>
                <c:pt idx="2">
                  <c:v>120</c:v>
                </c:pt>
                <c:pt idx="3">
                  <c:v>83</c:v>
                </c:pt>
                <c:pt idx="4">
                  <c:v>75</c:v>
                </c:pt>
                <c:pt idx="5">
                  <c:v>69</c:v>
                </c:pt>
                <c:pt idx="6">
                  <c:v>77</c:v>
                </c:pt>
                <c:pt idx="7">
                  <c:v>81</c:v>
                </c:pt>
                <c:pt idx="8">
                  <c:v>89</c:v>
                </c:pt>
                <c:pt idx="9">
                  <c:v>152</c:v>
                </c:pt>
                <c:pt idx="10">
                  <c:v>92</c:v>
                </c:pt>
                <c:pt idx="11">
                  <c:v>77</c:v>
                </c:pt>
                <c:pt idx="12">
                  <c:v>68</c:v>
                </c:pt>
                <c:pt idx="13">
                  <c:v>92</c:v>
                </c:pt>
                <c:pt idx="14">
                  <c:v>61</c:v>
                </c:pt>
                <c:pt idx="15">
                  <c:v>116</c:v>
                </c:pt>
                <c:pt idx="16">
                  <c:v>94</c:v>
                </c:pt>
                <c:pt idx="17">
                  <c:v>84</c:v>
                </c:pt>
                <c:pt idx="18">
                  <c:v>84</c:v>
                </c:pt>
                <c:pt idx="19">
                  <c:v>82</c:v>
                </c:pt>
                <c:pt idx="20">
                  <c:v>111</c:v>
                </c:pt>
                <c:pt idx="21">
                  <c:v>70</c:v>
                </c:pt>
                <c:pt idx="22">
                  <c:v>72</c:v>
                </c:pt>
                <c:pt idx="23">
                  <c:v>162</c:v>
                </c:pt>
                <c:pt idx="24">
                  <c:v>98</c:v>
                </c:pt>
                <c:pt idx="25">
                  <c:v>86</c:v>
                </c:pt>
                <c:pt idx="26">
                  <c:v>82</c:v>
                </c:pt>
                <c:pt idx="27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11-4814-9C0F-C4E041961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117999"/>
        <c:axId val="135094287"/>
      </c:lineChart>
      <c:catAx>
        <c:axId val="135117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094287"/>
        <c:crosses val="autoZero"/>
        <c:auto val="1"/>
        <c:lblAlgn val="ctr"/>
        <c:lblOffset val="100"/>
        <c:noMultiLvlLbl val="0"/>
      </c:catAx>
      <c:valAx>
        <c:axId val="1350942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117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118700136213271E-2"/>
          <c:y val="0.38915470494417864"/>
          <c:w val="0.97976259972757351"/>
          <c:h val="0.3843700159489633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364D6E"/>
            </a:solidFill>
            <a:ln>
              <a:noFill/>
            </a:ln>
          </c:spPr>
          <c:invertIfNegative val="0"/>
          <c:dPt>
            <c:idx val="11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3322-41D9-8E0B-513AAFD1BD22}"/>
              </c:ext>
            </c:extLst>
          </c:dPt>
          <c:dPt>
            <c:idx val="12"/>
            <c:invertIfNegative val="0"/>
            <c:bubble3D val="0"/>
            <c:spPr>
              <a:solidFill>
                <a:srgbClr val="6F8DB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3322-41D9-8E0B-513AAFD1BD22}"/>
              </c:ext>
            </c:extLst>
          </c:dPt>
          <c:dLbls>
            <c:dLbl>
              <c:idx val="0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3322-41D9-8E0B-513AAFD1BD22}"/>
                </c:ext>
              </c:extLst>
            </c:dLbl>
            <c:dLbl>
              <c:idx val="1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3322-41D9-8E0B-513AAFD1BD22}"/>
                </c:ext>
              </c:extLst>
            </c:dLbl>
            <c:dLbl>
              <c:idx val="2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3322-41D9-8E0B-513AAFD1BD22}"/>
                </c:ext>
              </c:extLst>
            </c:dLbl>
            <c:dLbl>
              <c:idx val="3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3322-41D9-8E0B-513AAFD1BD22}"/>
                </c:ext>
              </c:extLst>
            </c:dLbl>
            <c:dLbl>
              <c:idx val="4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3322-41D9-8E0B-513AAFD1BD22}"/>
                </c:ext>
              </c:extLst>
            </c:dLbl>
            <c:dLbl>
              <c:idx val="5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3322-41D9-8E0B-513AAFD1BD22}"/>
                </c:ext>
              </c:extLst>
            </c:dLbl>
            <c:dLbl>
              <c:idx val="6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3322-41D9-8E0B-513AAFD1BD22}"/>
                </c:ext>
              </c:extLst>
            </c:dLbl>
            <c:dLbl>
              <c:idx val="7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3322-41D9-8E0B-513AAFD1BD22}"/>
                </c:ext>
              </c:extLst>
            </c:dLbl>
            <c:dLbl>
              <c:idx val="8"/>
              <c:layout>
                <c:manualLayout>
                  <c:x val="0"/>
                  <c:y val="-4.78468899521531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3322-41D9-8E0B-513AAFD1BD22}"/>
                </c:ext>
              </c:extLst>
            </c:dLbl>
            <c:dLbl>
              <c:idx val="9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3322-41D9-8E0B-513AAFD1BD22}"/>
                </c:ext>
              </c:extLst>
            </c:dLbl>
            <c:dLbl>
              <c:idx val="10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3322-41D9-8E0B-513AAFD1BD22}"/>
                </c:ext>
              </c:extLst>
            </c:dLbl>
            <c:dLbl>
              <c:idx val="11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3322-41D9-8E0B-513AAFD1BD22}"/>
                </c:ext>
              </c:extLst>
            </c:dLbl>
            <c:dLbl>
              <c:idx val="12"/>
              <c:layout>
                <c:manualLayout>
                  <c:x val="0"/>
                  <c:y val="-6.37958532695374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322-41D9-8E0B-513AAFD1BD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26.998687</c:v>
                </c:pt>
                <c:pt idx="1">
                  <c:v>26.998687</c:v>
                </c:pt>
                <c:pt idx="2">
                  <c:v>26.998687</c:v>
                </c:pt>
                <c:pt idx="3">
                  <c:v>26.998687</c:v>
                </c:pt>
                <c:pt idx="4">
                  <c:v>26.998687</c:v>
                </c:pt>
                <c:pt idx="5">
                  <c:v>26.998687</c:v>
                </c:pt>
                <c:pt idx="6">
                  <c:v>26.998687</c:v>
                </c:pt>
                <c:pt idx="7">
                  <c:v>26.998687</c:v>
                </c:pt>
                <c:pt idx="8">
                  <c:v>28.448314</c:v>
                </c:pt>
                <c:pt idx="9">
                  <c:v>28.348621000000001</c:v>
                </c:pt>
                <c:pt idx="10">
                  <c:v>28.348621000000001</c:v>
                </c:pt>
                <c:pt idx="11">
                  <c:v>28.348621000000001</c:v>
                </c:pt>
                <c:pt idx="12">
                  <c:v>28.348621000000001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322-41D9-8E0B-513AAFD1B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14168047"/>
        <c:axId val="1"/>
      </c:barChart>
      <c:lineChart>
        <c:grouping val="standard"/>
        <c:varyColors val="0"/>
        <c:ser>
          <c:idx val="1"/>
          <c:order val="1"/>
          <c:spPr>
            <a:ln w="19050" cmpd="sng" algn="ctr">
              <a:solidFill>
                <a:srgbClr val="000000"/>
              </a:solidFill>
              <a:prstDash val="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3322-41D9-8E0B-513AAFD1BD2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3322-41D9-8E0B-513AAFD1BD2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3322-41D9-8E0B-513AAFD1BD2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3322-41D9-8E0B-513AAFD1BD2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3322-41D9-8E0B-513AAFD1BD2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3322-41D9-8E0B-513AAFD1BD22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3322-41D9-8E0B-513AAFD1BD22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3322-41D9-8E0B-513AAFD1BD22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3322-41D9-8E0B-513AAFD1BD22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3322-41D9-8E0B-513AAFD1BD22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3322-41D9-8E0B-513AAFD1BD22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3322-41D9-8E0B-513AAFD1BD22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0000"/>
                </a:solidFill>
                <a:ln w="9525" cmpd="sng" algn="ctr">
                  <a:solidFill>
                    <a:srgbClr val="000000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3322-41D9-8E0B-513AAFD1BD22}"/>
              </c:ext>
            </c:extLst>
          </c:dPt>
          <c:dLbls>
            <c:dLbl>
              <c:idx val="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3322-41D9-8E0B-513AAFD1BD22}"/>
                </c:ext>
              </c:extLst>
            </c:dLbl>
            <c:dLbl>
              <c:idx val="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3322-41D9-8E0B-513AAFD1BD22}"/>
                </c:ext>
              </c:extLst>
            </c:dLbl>
            <c:dLbl>
              <c:idx val="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3322-41D9-8E0B-513AAFD1BD22}"/>
                </c:ext>
              </c:extLst>
            </c:dLbl>
            <c:dLbl>
              <c:idx val="3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3322-41D9-8E0B-513AAFD1BD22}"/>
                </c:ext>
              </c:extLst>
            </c:dLbl>
            <c:dLbl>
              <c:idx val="4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3322-41D9-8E0B-513AAFD1BD22}"/>
                </c:ext>
              </c:extLst>
            </c:dLbl>
            <c:dLbl>
              <c:idx val="5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3322-41D9-8E0B-513AAFD1BD22}"/>
                </c:ext>
              </c:extLst>
            </c:dLbl>
            <c:dLbl>
              <c:idx val="6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3322-41D9-8E0B-513AAFD1BD22}"/>
                </c:ext>
              </c:extLst>
            </c:dLbl>
            <c:dLbl>
              <c:idx val="7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3322-41D9-8E0B-513AAFD1BD22}"/>
                </c:ext>
              </c:extLst>
            </c:dLbl>
            <c:dLbl>
              <c:idx val="8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6-3322-41D9-8E0B-513AAFD1BD22}"/>
                </c:ext>
              </c:extLst>
            </c:dLbl>
            <c:dLbl>
              <c:idx val="9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7-3322-41D9-8E0B-513AAFD1BD22}"/>
                </c:ext>
              </c:extLst>
            </c:dLbl>
            <c:dLbl>
              <c:idx val="10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8-3322-41D9-8E0B-513AAFD1BD22}"/>
                </c:ext>
              </c:extLst>
            </c:dLbl>
            <c:dLbl>
              <c:idx val="11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3322-41D9-8E0B-513AAFD1BD22}"/>
                </c:ext>
              </c:extLst>
            </c:dLbl>
            <c:dLbl>
              <c:idx val="12"/>
              <c:layout>
                <c:manualLayout>
                  <c:x val="0"/>
                  <c:y val="-0.16267942583732056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A-3322-41D9-8E0B-513AAFD1BD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Sheet1!$A$2:$M$2</c:f>
              <c:numCache>
                <c:formatCode>General</c:formatCode>
                <c:ptCount val="13"/>
                <c:pt idx="0">
                  <c:v>26.264333700000005</c:v>
                </c:pt>
                <c:pt idx="1">
                  <c:v>26.314772320000003</c:v>
                </c:pt>
                <c:pt idx="2">
                  <c:v>27.587083929999995</c:v>
                </c:pt>
                <c:pt idx="3">
                  <c:v>29.087475280000003</c:v>
                </c:pt>
                <c:pt idx="4">
                  <c:v>27.735630430000004</c:v>
                </c:pt>
                <c:pt idx="5">
                  <c:v>27.892870540000001</c:v>
                </c:pt>
                <c:pt idx="6">
                  <c:v>30.123374330000001</c:v>
                </c:pt>
                <c:pt idx="7">
                  <c:v>28.842719640000002</c:v>
                </c:pt>
                <c:pt idx="8">
                  <c:v>31.013071730000004</c:v>
                </c:pt>
                <c:pt idx="9">
                  <c:v>31.519320349999997</c:v>
                </c:pt>
                <c:pt idx="10">
                  <c:v>29.457098679999994</c:v>
                </c:pt>
                <c:pt idx="11">
                  <c:v>29.412724849999996</c:v>
                </c:pt>
                <c:pt idx="12">
                  <c:v>31.237583749999995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3322-41D9-8E0B-513AAFD1B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4168047"/>
        <c:axId val="1"/>
      </c:lineChart>
      <c:catAx>
        <c:axId val="61416804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1.519320349999997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614168047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Ultrassonografia - (Diurno &amp; Noturno)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Planilha1!$A$2</c:f>
              <c:strCache>
                <c:ptCount val="1"/>
                <c:pt idx="0">
                  <c:v>Diurno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Planilha1!$B$1:$G$1</c:f>
              <c:numCache>
                <c:formatCode>mmm\-yy</c:formatCode>
                <c:ptCount val="6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</c:numCache>
            </c:numRef>
          </c:cat>
          <c:val>
            <c:numRef>
              <c:f>Planilha1!$B$2:$G$2</c:f>
              <c:numCache>
                <c:formatCode>General</c:formatCode>
                <c:ptCount val="6"/>
                <c:pt idx="0">
                  <c:v>1395</c:v>
                </c:pt>
                <c:pt idx="1">
                  <c:v>1400</c:v>
                </c:pt>
                <c:pt idx="2">
                  <c:v>1404</c:v>
                </c:pt>
                <c:pt idx="3">
                  <c:v>1238</c:v>
                </c:pt>
                <c:pt idx="4">
                  <c:v>1470</c:v>
                </c:pt>
                <c:pt idx="5">
                  <c:v>1368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D5-4E83-BB79-8936BEF186EE}"/>
            </c:ext>
          </c:extLst>
        </c:ser>
        <c:ser>
          <c:idx val="1"/>
          <c:order val="1"/>
          <c:tx>
            <c:strRef>
              <c:f>Planilha1!$A$3</c:f>
              <c:strCache>
                <c:ptCount val="1"/>
                <c:pt idx="0">
                  <c:v>Noturno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Planilha1!$B$1:$G$1</c:f>
              <c:numCache>
                <c:formatCode>mmm\-yy</c:formatCode>
                <c:ptCount val="6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</c:numCache>
            </c:numRef>
          </c:cat>
          <c:val>
            <c:numRef>
              <c:f>Planilha1!$B$3:$G$3</c:f>
              <c:numCache>
                <c:formatCode>General</c:formatCode>
                <c:ptCount val="6"/>
                <c:pt idx="0">
                  <c:v>708</c:v>
                </c:pt>
                <c:pt idx="1">
                  <c:v>683</c:v>
                </c:pt>
                <c:pt idx="2">
                  <c:v>675</c:v>
                </c:pt>
                <c:pt idx="3">
                  <c:v>674</c:v>
                </c:pt>
                <c:pt idx="4">
                  <c:v>808</c:v>
                </c:pt>
                <c:pt idx="5">
                  <c:v>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D5-4E83-BB79-8936BEF186EE}"/>
            </c:ext>
          </c:extLst>
        </c:ser>
        <c:ser>
          <c:idx val="2"/>
          <c:order val="2"/>
          <c:tx>
            <c:strRef>
              <c:f>Planilha1!$A$4</c:f>
              <c:strCache>
                <c:ptCount val="1"/>
                <c:pt idx="0">
                  <c:v>Total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Planilha1!$B$4:$G$4</c:f>
              <c:numCache>
                <c:formatCode>General</c:formatCode>
                <c:ptCount val="6"/>
                <c:pt idx="0">
                  <c:v>2103</c:v>
                </c:pt>
                <c:pt idx="1">
                  <c:v>2083</c:v>
                </c:pt>
                <c:pt idx="2">
                  <c:v>2079</c:v>
                </c:pt>
                <c:pt idx="3">
                  <c:v>1912</c:v>
                </c:pt>
                <c:pt idx="4">
                  <c:v>2278</c:v>
                </c:pt>
                <c:pt idx="5">
                  <c:v>2143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D5-4E83-BB79-8936BEF186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2611376"/>
        <c:axId val="862606384"/>
      </c:barChart>
      <c:dateAx>
        <c:axId val="8626113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2606384"/>
        <c:crosses val="autoZero"/>
        <c:auto val="1"/>
        <c:lblOffset val="100"/>
        <c:baseTimeUnit val="months"/>
      </c:dateAx>
      <c:valAx>
        <c:axId val="86260638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6261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Número de Internações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Sheet1!$B$2:$B$8</c:f>
              <c:numCache>
                <c:formatCode>0</c:formatCode>
                <c:ptCount val="7"/>
                <c:pt idx="0">
                  <c:v>2416</c:v>
                </c:pt>
                <c:pt idx="1">
                  <c:v>2339</c:v>
                </c:pt>
                <c:pt idx="2">
                  <c:v>2369</c:v>
                </c:pt>
                <c:pt idx="3">
                  <c:v>2385</c:v>
                </c:pt>
                <c:pt idx="4">
                  <c:v>2248</c:v>
                </c:pt>
                <c:pt idx="5">
                  <c:v>2230</c:v>
                </c:pt>
                <c:pt idx="6">
                  <c:v>2219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0E-424E-9EC5-77B6C545D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3889567"/>
        <c:axId val="1803890815"/>
      </c:lineChart>
      <c:dateAx>
        <c:axId val="1803889567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03890815"/>
        <c:crosses val="autoZero"/>
        <c:auto val="1"/>
        <c:lblOffset val="100"/>
        <c:baseTimeUnit val="months"/>
      </c:dateAx>
      <c:valAx>
        <c:axId val="1803890815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03889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Tx. Ocupação Institucional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Sheet1!$F$2:$F$8</c:f>
              <c:numCache>
                <c:formatCode>0%</c:formatCode>
                <c:ptCount val="7"/>
                <c:pt idx="0">
                  <c:v>1.1299999999999999</c:v>
                </c:pt>
                <c:pt idx="1">
                  <c:v>1.1659999999999999</c:v>
                </c:pt>
                <c:pt idx="2">
                  <c:v>1.1259999999999999</c:v>
                </c:pt>
                <c:pt idx="3">
                  <c:v>1.127</c:v>
                </c:pt>
                <c:pt idx="4">
                  <c:v>1.083</c:v>
                </c:pt>
                <c:pt idx="5">
                  <c:v>1.032</c:v>
                </c:pt>
                <c:pt idx="6">
                  <c:v>1.1399999999999999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61-4DD0-A516-FA6E9D16F3F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75490447"/>
        <c:axId val="2075495439"/>
      </c:lineChart>
      <c:dateAx>
        <c:axId val="2075490447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5495439"/>
        <c:crosses val="autoZero"/>
        <c:auto val="1"/>
        <c:lblOffset val="100"/>
        <c:baseTimeUnit val="months"/>
      </c:dateAx>
      <c:valAx>
        <c:axId val="2075495439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7549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Tempo Médio Permanência (dias)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Tempo_Médio_Permanência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Sheet1!$E$2:$E$8</c:f>
              <c:numCache>
                <c:formatCode>0.00</c:formatCode>
                <c:ptCount val="7"/>
                <c:pt idx="0">
                  <c:v>4.75</c:v>
                </c:pt>
                <c:pt idx="1">
                  <c:v>4.83</c:v>
                </c:pt>
                <c:pt idx="2">
                  <c:v>4.6500000000000004</c:v>
                </c:pt>
                <c:pt idx="3">
                  <c:v>4.66</c:v>
                </c:pt>
                <c:pt idx="4">
                  <c:v>4.66</c:v>
                </c:pt>
                <c:pt idx="5">
                  <c:v>4.6500000000000004</c:v>
                </c:pt>
                <c:pt idx="6">
                  <c:v>4.68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A1-4DB7-9C43-D845D66A694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18007311"/>
        <c:axId val="2118008143"/>
      </c:lineChart>
      <c:dateAx>
        <c:axId val="2118007311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18008143"/>
        <c:crosses val="autoZero"/>
        <c:auto val="1"/>
        <c:lblOffset val="100"/>
        <c:baseTimeUnit val="months"/>
      </c:dateAx>
      <c:valAx>
        <c:axId val="2118008143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18007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Saídas e Altas hospitalares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Número_de_saidas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Sheet1!$C$2:$C$8</c:f>
              <c:numCache>
                <c:formatCode>0</c:formatCode>
                <c:ptCount val="7"/>
                <c:pt idx="0">
                  <c:v>2481</c:v>
                </c:pt>
                <c:pt idx="1">
                  <c:v>2432</c:v>
                </c:pt>
                <c:pt idx="2">
                  <c:v>2525</c:v>
                </c:pt>
                <c:pt idx="3">
                  <c:v>2439</c:v>
                </c:pt>
                <c:pt idx="4">
                  <c:v>2423</c:v>
                </c:pt>
                <c:pt idx="5">
                  <c:v>2309</c:v>
                </c:pt>
                <c:pt idx="6">
                  <c:v>2291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C-46A8-9AF5-BA8A6173C7D7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Número_de_Altas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Sheet1!$D$2:$D$8</c:f>
              <c:numCache>
                <c:formatCode>0</c:formatCode>
                <c:ptCount val="7"/>
                <c:pt idx="0">
                  <c:v>2260</c:v>
                </c:pt>
                <c:pt idx="1">
                  <c:v>2212</c:v>
                </c:pt>
                <c:pt idx="2">
                  <c:v>2301</c:v>
                </c:pt>
                <c:pt idx="3">
                  <c:v>2243</c:v>
                </c:pt>
                <c:pt idx="4">
                  <c:v>2196</c:v>
                </c:pt>
                <c:pt idx="5">
                  <c:v>2097</c:v>
                </c:pt>
                <c:pt idx="6">
                  <c:v>2109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DC-46A8-9AF5-BA8A6173C7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10264607"/>
        <c:axId val="1810265023"/>
      </c:barChart>
      <c:dateAx>
        <c:axId val="1810264607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10265023"/>
        <c:crosses val="autoZero"/>
        <c:auto val="1"/>
        <c:lblOffset val="100"/>
        <c:baseTimeUnit val="months"/>
      </c:dateAx>
      <c:valAx>
        <c:axId val="1810265023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10264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Reservas de leito</a:t>
            </a:r>
            <a:r>
              <a:rPr lang="en-US" baseline="0"/>
              <a:t> realizadas versus atendidas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5956790240929623E-2"/>
          <c:y val="0.11302091206623674"/>
          <c:w val="0.93409132583050092"/>
          <c:h val="0.75954971305556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Reservas_de_leito_realizadas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Sheet1!$G$2:$G$8</c:f>
              <c:numCache>
                <c:formatCode>General</c:formatCode>
                <c:ptCount val="7"/>
                <c:pt idx="0">
                  <c:v>1719</c:v>
                </c:pt>
                <c:pt idx="1">
                  <c:v>1557</c:v>
                </c:pt>
                <c:pt idx="2">
                  <c:v>1737</c:v>
                </c:pt>
                <c:pt idx="3">
                  <c:v>1490</c:v>
                </c:pt>
                <c:pt idx="4">
                  <c:v>1607</c:v>
                </c:pt>
                <c:pt idx="5">
                  <c:v>1620</c:v>
                </c:pt>
                <c:pt idx="6">
                  <c:v>1555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BB-45F7-A0E7-3F90F6F19CB9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Reserva_de_leitos_atendidas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Sheet1!$H$2:$H$8</c:f>
              <c:numCache>
                <c:formatCode>General</c:formatCode>
                <c:ptCount val="7"/>
                <c:pt idx="0">
                  <c:v>1717</c:v>
                </c:pt>
                <c:pt idx="1">
                  <c:v>1548</c:v>
                </c:pt>
                <c:pt idx="2">
                  <c:v>1723</c:v>
                </c:pt>
                <c:pt idx="3">
                  <c:v>1481</c:v>
                </c:pt>
                <c:pt idx="4">
                  <c:v>1594</c:v>
                </c:pt>
                <c:pt idx="5">
                  <c:v>1614</c:v>
                </c:pt>
                <c:pt idx="6">
                  <c:v>1551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BB-45F7-A0E7-3F90F6F19C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4039535"/>
        <c:axId val="2004037039"/>
      </c:barChart>
      <c:dateAx>
        <c:axId val="2004039535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4037039"/>
        <c:crosses val="autoZero"/>
        <c:auto val="1"/>
        <c:lblOffset val="100"/>
        <c:baseTimeUnit val="months"/>
      </c:dateAx>
      <c:valAx>
        <c:axId val="2004037039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4039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Tempo de alocação Enfermaria Adulto e Pediátrica (horas)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Tempo_de_alocação_Enfermaria_Adulto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Sheet1!$M$2:$M$8</c:f>
              <c:numCache>
                <c:formatCode>General</c:formatCode>
                <c:ptCount val="7"/>
                <c:pt idx="0">
                  <c:v>1.86</c:v>
                </c:pt>
                <c:pt idx="1">
                  <c:v>2.25</c:v>
                </c:pt>
                <c:pt idx="2">
                  <c:v>3.05</c:v>
                </c:pt>
                <c:pt idx="3">
                  <c:v>3.41</c:v>
                </c:pt>
                <c:pt idx="4">
                  <c:v>2.12</c:v>
                </c:pt>
                <c:pt idx="5">
                  <c:v>3.16</c:v>
                </c:pt>
                <c:pt idx="6">
                  <c:v>2.36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7-4443-8B97-5810B02AC05A}"/>
            </c:ext>
          </c:extLst>
        </c:ser>
        <c:ser>
          <c:idx val="1"/>
          <c:order val="1"/>
          <c:tx>
            <c:strRef>
              <c:f>Sheet1!$O$1</c:f>
              <c:strCache>
                <c:ptCount val="1"/>
                <c:pt idx="0">
                  <c:v>Tempo_de_alocação_Enfermaria_Pediátrica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Sheet1!$O$2:$O$8</c:f>
              <c:numCache>
                <c:formatCode>General</c:formatCode>
                <c:ptCount val="7"/>
                <c:pt idx="0">
                  <c:v>2.13</c:v>
                </c:pt>
                <c:pt idx="1">
                  <c:v>1.1599999999999999</c:v>
                </c:pt>
                <c:pt idx="2">
                  <c:v>1.91</c:v>
                </c:pt>
                <c:pt idx="3">
                  <c:v>0.97</c:v>
                </c:pt>
                <c:pt idx="4">
                  <c:v>3.08</c:v>
                </c:pt>
                <c:pt idx="5">
                  <c:v>1.46</c:v>
                </c:pt>
                <c:pt idx="6">
                  <c:v>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C7-4443-8B97-5810B02AC0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4796111"/>
        <c:axId val="2084791119"/>
      </c:barChart>
      <c:dateAx>
        <c:axId val="2084796111"/>
        <c:scaling>
          <c:orientation val="minMax"/>
        </c:scaling>
        <c:delete val="0"/>
        <c:axPos val="b"/>
        <c:numFmt formatCode="[$-416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4791119"/>
        <c:crosses val="autoZero"/>
        <c:auto val="1"/>
        <c:lblOffset val="100"/>
        <c:baseTimeUnit val="months"/>
      </c:dateAx>
      <c:valAx>
        <c:axId val="2084791119"/>
        <c:scaling>
          <c:orientation val="minMax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84796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Tempo de alocação UTI Adulto e Pediátrica (horas)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Sheet1!$N$1</c:f>
              <c:strCache>
                <c:ptCount val="1"/>
                <c:pt idx="0">
                  <c:v>Tempo_de_alocação_UTI_Adulto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[$-416]mmm\-yy;@</c:formatCode>
                <c:ptCount val="7"/>
                <c:pt idx="0">
                  <c:v>45505</c:v>
                </c:pt>
                <c:pt idx="1">
                  <c:v>45536</c:v>
                </c:pt>
                <c:pt idx="2">
                  <c:v>45566</c:v>
                </c:pt>
                <c:pt idx="3">
                  <c:v>45597</c:v>
                </c:pt>
                <c:pt idx="4">
                  <c:v>45627</c:v>
                </c:pt>
                <c:pt idx="5">
                  <c:v>45658</c:v>
                </c:pt>
                <c:pt idx="6">
                  <c:v>45689</c:v>
                </c:pt>
              </c:numCache>
            </c:numRef>
          </c:cat>
          <c:val>
            <c:numRef>
              <c:f>Sheet1!$N$2:$N$8</c:f>
              <c:numCache>
                <c:formatCode>General</c:formatCode>
                <c:ptCount val="7"/>
                <c:pt idx="0">
                  <c:v>2.35</c:v>
                </c:pt>
                <c:pt idx="1">
                  <c:v>1.79</c:v>
                </c:pt>
                <c:pt idx="2">
                  <c:v>2.1</c:v>
                </c:pt>
                <c:pt idx="3">
                  <c:v>1.78</c:v>
                </c:pt>
                <c:pt idx="4">
                  <c:v>9.33</c:v>
                </c:pt>
                <c:pt idx="5">
                  <c:v>3.21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D-4FEF-9CBB-F2E8287DDF0E}"/>
            </c:ext>
          </c:extLst>
        </c:ser>
        <c:ser>
          <c:idx val="1"/>
          <c:order val="1"/>
          <c:tx>
            <c:strRef>
              <c:f>Sheet1!$P$1</c:f>
              <c:strCache>
                <c:ptCount val="1"/>
                <c:pt idx="0">
                  <c:v>Tempo_de_alocação_UTI_Pediátrica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Sheet1!$P$2:$P$8</c:f>
              <c:numCache>
                <c:formatCode>General</c:formatCode>
                <c:ptCount val="7"/>
                <c:pt idx="0">
                  <c:v>1.3</c:v>
                </c:pt>
                <c:pt idx="1">
                  <c:v>2.64</c:v>
                </c:pt>
                <c:pt idx="2">
                  <c:v>2.25</c:v>
                </c:pt>
                <c:pt idx="3">
                  <c:v>2.75</c:v>
                </c:pt>
                <c:pt idx="4">
                  <c:v>3.96</c:v>
                </c:pt>
                <c:pt idx="5">
                  <c:v>1.1100000000000001</c:v>
                </c:pt>
                <c:pt idx="6">
                  <c:v>2.25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9D-4FEF-9CBB-F2E8287DDF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2490495"/>
        <c:axId val="2002492575"/>
      </c:barChart>
      <c:dateAx>
        <c:axId val="2002490495"/>
        <c:scaling>
          <c:orientation val="minMax"/>
        </c:scaling>
        <c:delete val="0"/>
        <c:axPos val="b"/>
        <c:numFmt formatCode="[$-416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2492575"/>
        <c:crosses val="autoZero"/>
        <c:auto val="1"/>
        <c:lblOffset val="100"/>
        <c:baseTimeUnit val="months"/>
      </c:dateAx>
      <c:valAx>
        <c:axId val="2002492575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249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118700136213271E-2"/>
          <c:y val="0.27047619047619048"/>
          <c:w val="0.97976259972757351"/>
          <c:h val="0.4590476190476190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dPt>
            <c:idx val="11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B9A-4B52-B3E0-B8AAF05FF41E}"/>
              </c:ext>
            </c:extLst>
          </c:dPt>
          <c:dPt>
            <c:idx val="12"/>
            <c:invertIfNegative val="0"/>
            <c:bubble3D val="0"/>
            <c:spPr>
              <a:solidFill>
                <a:srgbClr val="C0C0C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B9A-4B52-B3E0-B8AAF05FF41E}"/>
              </c:ext>
            </c:extLst>
          </c:dPt>
          <c:dLbls>
            <c:dLbl>
              <c:idx val="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B9A-4B52-B3E0-B8AAF05FF41E}"/>
                </c:ext>
              </c:extLst>
            </c:dLbl>
            <c:dLbl>
              <c:idx val="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CB9A-4B52-B3E0-B8AAF05FF41E}"/>
                </c:ext>
              </c:extLst>
            </c:dLbl>
            <c:dLbl>
              <c:idx val="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CB9A-4B52-B3E0-B8AAF05FF41E}"/>
                </c:ext>
              </c:extLst>
            </c:dLbl>
            <c:dLbl>
              <c:idx val="3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B9A-4B52-B3E0-B8AAF05FF41E}"/>
                </c:ext>
              </c:extLst>
            </c:dLbl>
            <c:dLbl>
              <c:idx val="4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B9A-4B52-B3E0-B8AAF05FF41E}"/>
                </c:ext>
              </c:extLst>
            </c:dLbl>
            <c:dLbl>
              <c:idx val="5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CB9A-4B52-B3E0-B8AAF05FF41E}"/>
                </c:ext>
              </c:extLst>
            </c:dLbl>
            <c:dLbl>
              <c:idx val="6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CB9A-4B52-B3E0-B8AAF05FF41E}"/>
                </c:ext>
              </c:extLst>
            </c:dLbl>
            <c:dLbl>
              <c:idx val="7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CB9A-4B52-B3E0-B8AAF05FF41E}"/>
                </c:ext>
              </c:extLst>
            </c:dLbl>
            <c:dLbl>
              <c:idx val="8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CB9A-4B52-B3E0-B8AAF05FF41E}"/>
                </c:ext>
              </c:extLst>
            </c:dLbl>
            <c:dLbl>
              <c:idx val="9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CB9A-4B52-B3E0-B8AAF05FF41E}"/>
                </c:ext>
              </c:extLst>
            </c:dLbl>
            <c:dLbl>
              <c:idx val="10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CB9A-4B52-B3E0-B8AAF05FF41E}"/>
                </c:ext>
              </c:extLst>
            </c:dLbl>
            <c:dLbl>
              <c:idx val="11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B9A-4B52-B3E0-B8AAF05FF41E}"/>
                </c:ext>
              </c:extLst>
            </c:dLbl>
            <c:dLbl>
              <c:idx val="12"/>
              <c:layout>
                <c:manualLayout>
                  <c:x val="0"/>
                  <c:y val="-5.7142857142857143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B9A-4B52-B3E0-B8AAF05FF41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Sheet1!$A$1:$M$1</c:f>
              <c:numCache>
                <c:formatCode>General</c:formatCode>
                <c:ptCount val="13"/>
                <c:pt idx="0">
                  <c:v>17.964133216667001</c:v>
                </c:pt>
                <c:pt idx="1">
                  <c:v>18.699309165000201</c:v>
                </c:pt>
                <c:pt idx="2">
                  <c:v>21.155845103333498</c:v>
                </c:pt>
                <c:pt idx="3">
                  <c:v>21.421731331666901</c:v>
                </c:pt>
                <c:pt idx="4">
                  <c:v>21.081940980000297</c:v>
                </c:pt>
                <c:pt idx="5">
                  <c:v>21.035319999999999</c:v>
                </c:pt>
                <c:pt idx="6">
                  <c:v>20.9468139400003</c:v>
                </c:pt>
                <c:pt idx="7">
                  <c:v>22.0016476400003</c:v>
                </c:pt>
                <c:pt idx="8">
                  <c:v>21.588099220000302</c:v>
                </c:pt>
                <c:pt idx="9">
                  <c:v>18.15606893</c:v>
                </c:pt>
                <c:pt idx="10">
                  <c:v>11.7</c:v>
                </c:pt>
                <c:pt idx="11">
                  <c:v>11.7620454</c:v>
                </c:pt>
                <c:pt idx="12">
                  <c:v>12.36141716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B9A-4B52-B3E0-B8AAF05FF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75542335"/>
        <c:axId val="1"/>
      </c:barChart>
      <c:catAx>
        <c:axId val="57554233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2.0016476400003"/>
          <c:min val="0"/>
        </c:scaling>
        <c:delete val="1"/>
        <c:axPos val="r"/>
        <c:numFmt formatCode="General" sourceLinked="1"/>
        <c:majorTickMark val="out"/>
        <c:minorTickMark val="none"/>
        <c:tickLblPos val="nextTo"/>
        <c:crossAx val="575542335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604305864884926E-2"/>
          <c:y val="0.17647058823529413"/>
          <c:w val="0.92279138827023011"/>
          <c:h val="0.647058823529411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BB30-4A6F-9081-8263A672DFE3}"/>
              </c:ext>
            </c:extLst>
          </c:dPt>
          <c:dLbls>
            <c:dLbl>
              <c:idx val="0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B30-4A6F-9081-8263A672DFE3}"/>
                </c:ext>
              </c:extLst>
            </c:dLbl>
            <c:dLbl>
              <c:idx val="2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BB30-4A6F-9081-8263A672DF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26.998687</c:v>
                </c:pt>
                <c:pt idx="1">
                  <c:v>6.8169550000000009E-2</c:v>
                </c:pt>
                <c:pt idx="2">
                  <c:v>28.348621353243107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30-4A6F-9081-8263A672DFE3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BB30-4A6F-9081-8263A672DFE3}"/>
              </c:ext>
            </c:extLst>
          </c:dPt>
          <c:dLbls>
            <c:dLbl>
              <c:idx val="1"/>
              <c:layout>
                <c:manualLayout>
                  <c:x val="0"/>
                  <c:y val="-3.1512605042016808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BB30-4A6F-9081-8263A672DFE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-0.10407725</c:v>
                </c:pt>
                <c:pt idx="1">
                  <c:v>28.348621000000001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30-4A6F-9081-8263A672D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17068335"/>
        <c:axId val="1"/>
      </c:barChart>
      <c:catAx>
        <c:axId val="151706833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28.416790550000002"/>
          <c:min val="-0.10407725"/>
        </c:scaling>
        <c:delete val="1"/>
        <c:axPos val="l"/>
        <c:numFmt formatCode="General" sourceLinked="1"/>
        <c:majorTickMark val="out"/>
        <c:minorTickMark val="none"/>
        <c:tickLblPos val="nextTo"/>
        <c:crossAx val="151706833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30057803468208094"/>
          <c:w val="0.92186326070623592"/>
          <c:h val="0.3988439306358381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2-4D2D-9249-197DFEFAF6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36920240"/>
        <c:axId val="1"/>
      </c:barChart>
      <c:catAx>
        <c:axId val="10369202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369202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68369646882047E-2"/>
          <c:y val="0.17427385892116182"/>
          <c:w val="0.92186326070623592"/>
          <c:h val="0.6514522821576763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F8EF9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386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DCE-45C0-ABD2-9C4953D7A987}"/>
              </c:ext>
            </c:extLst>
          </c:dPt>
          <c:dLbls>
            <c:dLbl>
              <c:idx val="0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DCE-45C0-ABD2-9C4953D7A987}"/>
                </c:ext>
              </c:extLst>
            </c:dLbl>
            <c:dLbl>
              <c:idx val="2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DCE-45C0-ABD2-9C4953D7A9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53.997374000000001</c:v>
                </c:pt>
                <c:pt idx="1">
                  <c:v>0.14614530000000001</c:v>
                </c:pt>
                <c:pt idx="2">
                  <c:v>56.697242706486215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CE-45C0-ABD2-9C4953D7A987}"/>
            </c:ext>
          </c:extLst>
        </c:ser>
        <c:ser>
          <c:idx val="1"/>
          <c:order val="1"/>
          <c:spPr>
            <a:solidFill>
              <a:srgbClr val="003862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2F8EF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2DCE-45C0-ABD2-9C4953D7A987}"/>
              </c:ext>
            </c:extLst>
          </c:dPt>
          <c:dLbls>
            <c:dLbl>
              <c:idx val="1"/>
              <c:layout>
                <c:manualLayout>
                  <c:x val="0"/>
                  <c:y val="-3.1120331950207467E-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b="1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DCE-45C0-ABD2-9C4953D7A9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-0.10989312</c:v>
                </c:pt>
                <c:pt idx="1">
                  <c:v>56.697242000000003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CE-45C0-ABD2-9C4953D7A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806542815"/>
        <c:axId val="1"/>
      </c:barChart>
      <c:catAx>
        <c:axId val="1806542815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56.843387300000003"/>
          <c:min val="-0.10989312"/>
        </c:scaling>
        <c:delete val="1"/>
        <c:axPos val="l"/>
        <c:numFmt formatCode="General" sourceLinked="1"/>
        <c:majorTickMark val="out"/>
        <c:minorTickMark val="none"/>
        <c:tickLblPos val="nextTo"/>
        <c:crossAx val="18065428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543726235741442E-2"/>
          <c:y val="0.15249266862170088"/>
          <c:w val="0.92091254752851714"/>
          <c:h val="0.6950146627565982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969696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EB-43EC-8ED5-27EB14DE7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73701440"/>
        <c:axId val="1"/>
      </c:barChart>
      <c:catAx>
        <c:axId val="87370144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969696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7370144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56362937331795E-2"/>
          <c:y val="0.34078212290502791"/>
          <c:w val="0.97308727412533635"/>
          <c:h val="0.33100558659217877"/>
        </c:manualLayout>
      </c:layout>
      <c:lineChart>
        <c:grouping val="standard"/>
        <c:varyColors val="0"/>
        <c:ser>
          <c:idx val="0"/>
          <c:order val="0"/>
          <c:spPr>
            <a:ln w="9525" cmpd="sng" algn="ctr">
              <a:solidFill>
                <a:srgbClr val="969696"/>
              </a:solidFill>
              <a:prstDash val="lgDash"/>
            </a:ln>
          </c:spPr>
          <c:marker>
            <c:symbol val="none"/>
          </c:marker>
          <c:dPt>
            <c:idx val="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FD4-49B1-A8D0-3E798A0E9FC6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FD4-49B1-A8D0-3E798A0E9FC6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FD4-49B1-A8D0-3E798A0E9FC6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0FD4-49B1-A8D0-3E798A0E9FC6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FD4-49B1-A8D0-3E798A0E9FC6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0FD4-49B1-A8D0-3E798A0E9FC6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FD4-49B1-A8D0-3E798A0E9FC6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0FD4-49B1-A8D0-3E798A0E9FC6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FD4-49B1-A8D0-3E798A0E9FC6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0FD4-49B1-A8D0-3E798A0E9FC6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0FD4-49B1-A8D0-3E798A0E9FC6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969696"/>
                </a:solidFill>
                <a:ln w="9525" cmpd="sng" algn="ctr">
                  <a:solidFill>
                    <a:srgbClr val="969696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0FD4-49B1-A8D0-3E798A0E9FC6}"/>
              </c:ext>
            </c:extLst>
          </c:dPt>
          <c:dLbls>
            <c:dLbl>
              <c:idx val="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FD4-49B1-A8D0-3E798A0E9FC6}"/>
                </c:ext>
              </c:extLst>
            </c:dLbl>
            <c:dLbl>
              <c:idx val="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FD4-49B1-A8D0-3E798A0E9FC6}"/>
                </c:ext>
              </c:extLst>
            </c:dLbl>
            <c:dLbl>
              <c:idx val="2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FD4-49B1-A8D0-3E798A0E9FC6}"/>
                </c:ext>
              </c:extLst>
            </c:dLbl>
            <c:dLbl>
              <c:idx val="3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FD4-49B1-A8D0-3E798A0E9FC6}"/>
                </c:ext>
              </c:extLst>
            </c:dLbl>
            <c:dLbl>
              <c:idx val="4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FD4-49B1-A8D0-3E798A0E9FC6}"/>
                </c:ext>
              </c:extLst>
            </c:dLbl>
            <c:dLbl>
              <c:idx val="5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FD4-49B1-A8D0-3E798A0E9FC6}"/>
                </c:ext>
              </c:extLst>
            </c:dLbl>
            <c:dLbl>
              <c:idx val="6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FD4-49B1-A8D0-3E798A0E9FC6}"/>
                </c:ext>
              </c:extLst>
            </c:dLbl>
            <c:dLbl>
              <c:idx val="7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FD4-49B1-A8D0-3E798A0E9FC6}"/>
                </c:ext>
              </c:extLst>
            </c:dLbl>
            <c:dLbl>
              <c:idx val="8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0FD4-49B1-A8D0-3E798A0E9FC6}"/>
                </c:ext>
              </c:extLst>
            </c:dLbl>
            <c:dLbl>
              <c:idx val="9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0FD4-49B1-A8D0-3E798A0E9FC6}"/>
                </c:ext>
              </c:extLst>
            </c:dLbl>
            <c:dLbl>
              <c:idx val="10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0FD4-49B1-A8D0-3E798A0E9FC6}"/>
                </c:ext>
              </c:extLst>
            </c:dLbl>
            <c:dLbl>
              <c:idx val="11"/>
              <c:layout>
                <c:manualLayout>
                  <c:x val="0"/>
                  <c:y val="-0.1424581005586592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rgbClr val="8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0FD4-49B1-A8D0-3E798A0E9F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Sheet1!$A$1:$L$1</c:f>
              <c:numCache>
                <c:formatCode>General</c:formatCode>
                <c:ptCount val="12"/>
                <c:pt idx="0">
                  <c:v>74.588999999999999</c:v>
                </c:pt>
                <c:pt idx="1">
                  <c:v>196.94251</c:v>
                </c:pt>
                <c:pt idx="2">
                  <c:v>201.2681</c:v>
                </c:pt>
                <c:pt idx="3">
                  <c:v>342.16902000000005</c:v>
                </c:pt>
                <c:pt idx="4">
                  <c:v>66.681989999999999</c:v>
                </c:pt>
                <c:pt idx="5">
                  <c:v>158.49982</c:v>
                </c:pt>
                <c:pt idx="6">
                  <c:v>8.5076800000000006</c:v>
                </c:pt>
                <c:pt idx="7">
                  <c:v>100.49919</c:v>
                </c:pt>
                <c:pt idx="8">
                  <c:v>168.28008</c:v>
                </c:pt>
                <c:pt idx="9">
                  <c:v>72.819090000000003</c:v>
                </c:pt>
                <c:pt idx="10">
                  <c:v>67.118499999999997</c:v>
                </c:pt>
                <c:pt idx="11">
                  <c:v>15.433909999999999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FD4-49B1-A8D0-3E798A0E9FC6}"/>
            </c:ext>
          </c:extLst>
        </c:ser>
        <c:ser>
          <c:idx val="1"/>
          <c:order val="1"/>
          <c:spPr>
            <a:ln w="19050" cmpd="sng" algn="ctr">
              <a:solidFill>
                <a:schemeClr val="hlink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0FD4-49B1-A8D0-3E798A0E9FC6}"/>
              </c:ext>
            </c:extLst>
          </c:dPt>
          <c:dPt>
            <c:idx val="1"/>
            <c:marker>
              <c:symbol val="triangle"/>
              <c:size val="5"/>
              <c:spPr>
                <a:solidFill>
                  <a:schemeClr val="hlink"/>
                </a:solidFill>
                <a:ln w="9525" cmpd="sng" algn="ctr">
                  <a:solidFill>
                    <a:schemeClr val="hlink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0FD4-49B1-A8D0-3E798A0E9FC6}"/>
              </c:ext>
            </c:extLst>
          </c:dPt>
          <c:dLbls>
            <c:dLbl>
              <c:idx val="0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0FD4-49B1-A8D0-3E798A0E9FC6}"/>
                </c:ext>
              </c:extLst>
            </c:dLbl>
            <c:dLbl>
              <c:idx val="1"/>
              <c:layout>
                <c:manualLayout>
                  <c:x val="0"/>
                  <c:y val="0.1340782122905027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b="1" kern="1200">
                      <a:solidFill>
                        <a:schemeClr val="hlin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0FD4-49B1-A8D0-3E798A0E9F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Sheet1!$A$2:$L$2</c:f>
              <c:numCache>
                <c:formatCode>General</c:formatCode>
                <c:ptCount val="12"/>
                <c:pt idx="0">
                  <c:v>4.5725200000000008</c:v>
                </c:pt>
                <c:pt idx="1">
                  <c:v>13.08864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0FD4-49B1-A8D0-3E798A0E9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7789183"/>
        <c:axId val="1"/>
      </c:lineChart>
      <c:catAx>
        <c:axId val="154778918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rgbClr val="808080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42.1690200000000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547789183"/>
        <c:crosses val="min"/>
        <c:crossBetween val="midCat"/>
      </c:valAx>
    </c:plotArea>
    <c:plotVisOnly val="0"/>
    <c:dispBlanksAs val="gap"/>
    <c:showDLblsOverMax val="1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Dados Demográficos</a:t>
            </a:r>
            <a:endParaRPr lang="pt-BR" sz="1000"/>
          </a:p>
        </c:rich>
      </c:tx>
      <c:layout>
        <c:manualLayout>
          <c:xMode val="edge"/>
          <c:yMode val="edge"/>
          <c:x val="0.417073517251096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449590490143709E-2"/>
          <c:y val="8.9885644641690007E-2"/>
          <c:w val="0.89775146218451374"/>
          <c:h val="0.42071892897073743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'Q&amp;S Banco de Dados'!$A$10</c:f>
              <c:strCache>
                <c:ptCount val="1"/>
                <c:pt idx="0">
                  <c:v>Denúncia</c:v>
                </c:pt>
              </c:strCache>
            </c:strRef>
          </c:tx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Dados'!$FB$10:$FM$10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F2-4823-8414-FEFA6A775CF3}"/>
            </c:ext>
          </c:extLst>
        </c:ser>
        <c:ser>
          <c:idx val="3"/>
          <c:order val="1"/>
          <c:tx>
            <c:strRef>
              <c:f>'Q&amp;S Banco de Dados'!$A$9</c:f>
              <c:strCache>
                <c:ptCount val="1"/>
                <c:pt idx="0">
                  <c:v>Sugestões</c:v>
                </c:pt>
              </c:strCache>
            </c:strRef>
          </c:tx>
          <c:spPr>
            <a:gradFill flip="none" rotWithShape="1">
              <a:gsLst>
                <a:gs pos="0">
                  <a:srgbClr val="C86400"/>
                </a:gs>
                <a:gs pos="50000">
                  <a:srgbClr val="EA7500"/>
                </a:gs>
                <a:gs pos="100000">
                  <a:srgbClr val="C864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Dados'!$FB$9:$FM$9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F2-4823-8414-FEFA6A775CF3}"/>
            </c:ext>
          </c:extLst>
        </c:ser>
        <c:ser>
          <c:idx val="5"/>
          <c:order val="2"/>
          <c:tx>
            <c:strRef>
              <c:f>'Q&amp;S Banco de Dados'!$A$11</c:f>
              <c:strCache>
                <c:ptCount val="1"/>
                <c:pt idx="0">
                  <c:v>Informação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Dados'!$FB$11:$FM$11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F2-4823-8414-FEFA6A775CF3}"/>
            </c:ext>
          </c:extLst>
        </c:ser>
        <c:ser>
          <c:idx val="1"/>
          <c:order val="3"/>
          <c:tx>
            <c:strRef>
              <c:f>'Q&amp;S Banco de Dados'!$A$5</c:f>
              <c:strCache>
                <c:ptCount val="1"/>
                <c:pt idx="0">
                  <c:v>Solicitação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Dados'!$FB$5:$FM$5</c:f>
              <c:numCache>
                <c:formatCode>General</c:formatCode>
                <c:ptCount val="12"/>
                <c:pt idx="0">
                  <c:v>88</c:v>
                </c:pt>
                <c:pt idx="1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F2-4823-8414-FEFA6A775CF3}"/>
            </c:ext>
          </c:extLst>
        </c:ser>
        <c:ser>
          <c:idx val="2"/>
          <c:order val="4"/>
          <c:tx>
            <c:strRef>
              <c:f>'Q&amp;S Banco de Dados'!$A$8</c:f>
              <c:strCache>
                <c:ptCount val="1"/>
                <c:pt idx="0">
                  <c:v>Elogios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Dados'!$FB$8:$FM$8</c:f>
              <c:numCache>
                <c:formatCode>General</c:formatCode>
                <c:ptCount val="12"/>
                <c:pt idx="0">
                  <c:v>19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F2-4823-8414-FEFA6A775CF3}"/>
            </c:ext>
          </c:extLst>
        </c:ser>
        <c:ser>
          <c:idx val="0"/>
          <c:order val="5"/>
          <c:tx>
            <c:strRef>
              <c:f>'Q&amp;S Banco de Dados'!$A$4</c:f>
              <c:strCache>
                <c:ptCount val="1"/>
                <c:pt idx="0">
                  <c:v>Queixas 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50000">
                  <a:srgbClr val="F20000"/>
                </a:gs>
                <a:gs pos="100000">
                  <a:srgbClr val="C000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Dados'!$FB$2:$FM$2</c:f>
              <c:numCache>
                <c:formatCode>mmm\-yy</c:formatCode>
                <c:ptCount val="12"/>
                <c:pt idx="0">
                  <c:v>45658</c:v>
                </c:pt>
                <c:pt idx="1">
                  <c:v>45689</c:v>
                </c:pt>
                <c:pt idx="2">
                  <c:v>45717</c:v>
                </c:pt>
                <c:pt idx="3">
                  <c:v>45748</c:v>
                </c:pt>
                <c:pt idx="4">
                  <c:v>45778</c:v>
                </c:pt>
                <c:pt idx="5">
                  <c:v>45809</c:v>
                </c:pt>
                <c:pt idx="6">
                  <c:v>45839</c:v>
                </c:pt>
                <c:pt idx="7">
                  <c:v>45870</c:v>
                </c:pt>
                <c:pt idx="8">
                  <c:v>45901</c:v>
                </c:pt>
                <c:pt idx="9">
                  <c:v>45931</c:v>
                </c:pt>
                <c:pt idx="10">
                  <c:v>45962</c:v>
                </c:pt>
                <c:pt idx="11">
                  <c:v>45992</c:v>
                </c:pt>
              </c:numCache>
            </c:numRef>
          </c:cat>
          <c:val>
            <c:numRef>
              <c:f>'Q&amp;S Banco de Dados'!$FB$4:$FM$4</c:f>
              <c:numCache>
                <c:formatCode>General</c:formatCode>
                <c:ptCount val="12"/>
                <c:pt idx="0">
                  <c:v>34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F2-4823-8414-FEFA6A775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54367744"/>
        <c:axId val="354377728"/>
      </c:barChart>
      <c:dateAx>
        <c:axId val="35436774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one"/>
        <c:crossAx val="354377728"/>
        <c:crosses val="autoZero"/>
        <c:auto val="1"/>
        <c:lblOffset val="100"/>
        <c:baseTimeUnit val="months"/>
      </c:dateAx>
      <c:valAx>
        <c:axId val="354377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Manifestações</a:t>
                </a:r>
              </a:p>
            </c:rich>
          </c:tx>
          <c:layout>
            <c:manualLayout>
              <c:xMode val="edge"/>
              <c:yMode val="edge"/>
              <c:x val="2.7898425475548508E-2"/>
              <c:y val="7.61724109134724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36774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3175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04/04/2025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46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57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3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7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9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20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552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6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1">
            <a:extLst>
              <a:ext uri="{FF2B5EF4-FFF2-40B4-BE49-F238E27FC236}">
                <a16:creationId xmlns:a16="http://schemas.microsoft.com/office/drawing/2014/main" id="{232501CF-1319-D545-941D-2F87DD3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8EAE-9D04-FC4F-8F81-8141945ECF98}" type="datetimeFigureOut">
              <a:rPr lang="pt-BR"/>
              <a:pPr>
                <a:defRPr/>
              </a:pPr>
              <a:t>04/04/2025</a:t>
            </a:fld>
            <a:endParaRPr lang="pt-BR" dirty="0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69841197-C708-1246-8A25-46BBB4E2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6B4D4B7B-20C9-D141-8CB2-B264773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0C4ED-6647-A742-B8E7-9ABE29A7E515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5798DC3-6167-4F90-B6F4-3D12CE15FB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200" y="130699"/>
            <a:ext cx="1002952" cy="85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44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chart" Target="../charts/chart1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2.xml"/><Relationship Id="rId18" Type="http://schemas.openxmlformats.org/officeDocument/2006/relationships/tags" Target="../tags/tag17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34" Type="http://schemas.openxmlformats.org/officeDocument/2006/relationships/image" Target="../media/image43.emf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tags" Target="../tags/tag16.xml"/><Relationship Id="rId25" Type="http://schemas.openxmlformats.org/officeDocument/2006/relationships/tags" Target="../tags/tag24.xml"/><Relationship Id="rId33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2.%2025\02.%2025%20-%20Relat&#243;rio%20Financeiro%20(HMMD).xlsx!Tabelas!L2C3:L26C23" TargetMode="External"/><Relationship Id="rId2" Type="http://schemas.openxmlformats.org/officeDocument/2006/relationships/tags" Target="../tags/tag1.xml"/><Relationship Id="rId16" Type="http://schemas.openxmlformats.org/officeDocument/2006/relationships/tags" Target="../tags/tag15.xml"/><Relationship Id="rId20" Type="http://schemas.openxmlformats.org/officeDocument/2006/relationships/tags" Target="../tags/tag19.xml"/><Relationship Id="rId29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24" Type="http://schemas.openxmlformats.org/officeDocument/2006/relationships/tags" Target="../tags/tag23.xml"/><Relationship Id="rId32" Type="http://schemas.openxmlformats.org/officeDocument/2006/relationships/chart" Target="../charts/chart3.xml"/><Relationship Id="rId5" Type="http://schemas.openxmlformats.org/officeDocument/2006/relationships/tags" Target="../tags/tag4.xml"/><Relationship Id="rId15" Type="http://schemas.openxmlformats.org/officeDocument/2006/relationships/tags" Target="../tags/tag14.xml"/><Relationship Id="rId23" Type="http://schemas.openxmlformats.org/officeDocument/2006/relationships/tags" Target="../tags/tag22.xml"/><Relationship Id="rId28" Type="http://schemas.openxmlformats.org/officeDocument/2006/relationships/image" Target="../media/image42.emf"/><Relationship Id="rId10" Type="http://schemas.openxmlformats.org/officeDocument/2006/relationships/tags" Target="../tags/tag9.xml"/><Relationship Id="rId19" Type="http://schemas.openxmlformats.org/officeDocument/2006/relationships/tags" Target="../tags/tag18.xml"/><Relationship Id="rId31" Type="http://schemas.openxmlformats.org/officeDocument/2006/relationships/chart" Target="../charts/chart2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tags" Target="../tags/tag13.xml"/><Relationship Id="rId22" Type="http://schemas.openxmlformats.org/officeDocument/2006/relationships/tags" Target="../tags/tag21.xml"/><Relationship Id="rId27" Type="http://schemas.openxmlformats.org/officeDocument/2006/relationships/oleObject" Target="../embeddings/oleObject1.bin"/><Relationship Id="rId30" Type="http://schemas.microsoft.com/office/2007/relationships/hdphoto" Target="../media/hdphoto2.wdp"/><Relationship Id="rId8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5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2.%2025\02.%2025%20-%20Relat&#243;rio%20Financeiro%20(HMMD).xlsx!1.%20P&amp;L%20HMMD!L3C3:L49C65" TargetMode="Externa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tags" Target="../tags/tag49.xml"/><Relationship Id="rId21" Type="http://schemas.openxmlformats.org/officeDocument/2006/relationships/tags" Target="../tags/tag44.xml"/><Relationship Id="rId42" Type="http://schemas.openxmlformats.org/officeDocument/2006/relationships/tags" Target="../tags/tag65.xml"/><Relationship Id="rId47" Type="http://schemas.openxmlformats.org/officeDocument/2006/relationships/tags" Target="../tags/tag70.xml"/><Relationship Id="rId63" Type="http://schemas.openxmlformats.org/officeDocument/2006/relationships/tags" Target="../tags/tag86.xml"/><Relationship Id="rId68" Type="http://schemas.openxmlformats.org/officeDocument/2006/relationships/oleObject" Target="../embeddings/oleObject2.bin"/><Relationship Id="rId16" Type="http://schemas.openxmlformats.org/officeDocument/2006/relationships/tags" Target="../tags/tag39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tags" Target="../tags/tag60.xml"/><Relationship Id="rId40" Type="http://schemas.openxmlformats.org/officeDocument/2006/relationships/tags" Target="../tags/tag63.xml"/><Relationship Id="rId45" Type="http://schemas.openxmlformats.org/officeDocument/2006/relationships/tags" Target="../tags/tag68.xml"/><Relationship Id="rId53" Type="http://schemas.openxmlformats.org/officeDocument/2006/relationships/tags" Target="../tags/tag76.xml"/><Relationship Id="rId58" Type="http://schemas.openxmlformats.org/officeDocument/2006/relationships/tags" Target="../tags/tag81.xml"/><Relationship Id="rId66" Type="http://schemas.openxmlformats.org/officeDocument/2006/relationships/tags" Target="../tags/tag89.xml"/><Relationship Id="rId74" Type="http://schemas.openxmlformats.org/officeDocument/2006/relationships/chart" Target="../charts/chart6.xml"/><Relationship Id="rId5" Type="http://schemas.openxmlformats.org/officeDocument/2006/relationships/tags" Target="../tags/tag28.xml"/><Relationship Id="rId61" Type="http://schemas.openxmlformats.org/officeDocument/2006/relationships/tags" Target="../tags/tag84.xml"/><Relationship Id="rId19" Type="http://schemas.openxmlformats.org/officeDocument/2006/relationships/tags" Target="../tags/tag4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tags" Target="../tags/tag58.xml"/><Relationship Id="rId43" Type="http://schemas.openxmlformats.org/officeDocument/2006/relationships/tags" Target="../tags/tag66.xml"/><Relationship Id="rId48" Type="http://schemas.openxmlformats.org/officeDocument/2006/relationships/tags" Target="../tags/tag71.xml"/><Relationship Id="rId56" Type="http://schemas.openxmlformats.org/officeDocument/2006/relationships/tags" Target="../tags/tag79.xml"/><Relationship Id="rId64" Type="http://schemas.openxmlformats.org/officeDocument/2006/relationships/tags" Target="../tags/tag87.xml"/><Relationship Id="rId69" Type="http://schemas.openxmlformats.org/officeDocument/2006/relationships/image" Target="../media/image42.emf"/><Relationship Id="rId77" Type="http://schemas.openxmlformats.org/officeDocument/2006/relationships/oleObject" Target="file:///\\arqsv0\FIN\ContPlanFinanceiro\PlanejamentoFinanceiro\PFInvestimentos\Business%20Control\3.IIRS%20e%20Cuidado%20P&#250;blico\0.%20Relat&#243;rio%20Mensal_Sa&#250;de%20P&#250;blica\3.%20HMMD_Mboi\02.%2025\02.%2025%20-%20Relat&#243;rio%20Financeiro%20(HMMD).xlsx!Tabelas!L29C3:L40C23" TargetMode="External"/><Relationship Id="rId8" Type="http://schemas.openxmlformats.org/officeDocument/2006/relationships/tags" Target="../tags/tag31.xml"/><Relationship Id="rId51" Type="http://schemas.openxmlformats.org/officeDocument/2006/relationships/tags" Target="../tags/tag74.xml"/><Relationship Id="rId72" Type="http://schemas.openxmlformats.org/officeDocument/2006/relationships/chart" Target="../charts/chart4.xml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tags" Target="../tags/tag61.xml"/><Relationship Id="rId46" Type="http://schemas.openxmlformats.org/officeDocument/2006/relationships/tags" Target="../tags/tag69.xml"/><Relationship Id="rId59" Type="http://schemas.openxmlformats.org/officeDocument/2006/relationships/tags" Target="../tags/tag82.xml"/><Relationship Id="rId67" Type="http://schemas.openxmlformats.org/officeDocument/2006/relationships/slideLayout" Target="../slideLayouts/slideLayout1.xml"/><Relationship Id="rId20" Type="http://schemas.openxmlformats.org/officeDocument/2006/relationships/tags" Target="../tags/tag43.xml"/><Relationship Id="rId41" Type="http://schemas.openxmlformats.org/officeDocument/2006/relationships/tags" Target="../tags/tag64.xml"/><Relationship Id="rId54" Type="http://schemas.openxmlformats.org/officeDocument/2006/relationships/tags" Target="../tags/tag77.xml"/><Relationship Id="rId62" Type="http://schemas.openxmlformats.org/officeDocument/2006/relationships/tags" Target="../tags/tag85.xml"/><Relationship Id="rId70" Type="http://schemas.openxmlformats.org/officeDocument/2006/relationships/image" Target="../media/image5.png"/><Relationship Id="rId75" Type="http://schemas.openxmlformats.org/officeDocument/2006/relationships/chart" Target="../charts/chart7.xml"/><Relationship Id="rId1" Type="http://schemas.openxmlformats.org/officeDocument/2006/relationships/vmlDrawing" Target="../drawings/vmlDrawing3.vml"/><Relationship Id="rId6" Type="http://schemas.openxmlformats.org/officeDocument/2006/relationships/tags" Target="../tags/tag29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tags" Target="../tags/tag59.xml"/><Relationship Id="rId49" Type="http://schemas.openxmlformats.org/officeDocument/2006/relationships/tags" Target="../tags/tag72.xml"/><Relationship Id="rId57" Type="http://schemas.openxmlformats.org/officeDocument/2006/relationships/tags" Target="../tags/tag80.xml"/><Relationship Id="rId10" Type="http://schemas.openxmlformats.org/officeDocument/2006/relationships/tags" Target="../tags/tag33.xml"/><Relationship Id="rId31" Type="http://schemas.openxmlformats.org/officeDocument/2006/relationships/tags" Target="../tags/tag54.xml"/><Relationship Id="rId44" Type="http://schemas.openxmlformats.org/officeDocument/2006/relationships/tags" Target="../tags/tag67.xml"/><Relationship Id="rId52" Type="http://schemas.openxmlformats.org/officeDocument/2006/relationships/tags" Target="../tags/tag75.xml"/><Relationship Id="rId60" Type="http://schemas.openxmlformats.org/officeDocument/2006/relationships/tags" Target="../tags/tag83.xml"/><Relationship Id="rId65" Type="http://schemas.openxmlformats.org/officeDocument/2006/relationships/tags" Target="../tags/tag88.xml"/><Relationship Id="rId73" Type="http://schemas.openxmlformats.org/officeDocument/2006/relationships/chart" Target="../charts/chart5.xml"/><Relationship Id="rId78" Type="http://schemas.openxmlformats.org/officeDocument/2006/relationships/image" Target="../media/image45.emf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39" Type="http://schemas.openxmlformats.org/officeDocument/2006/relationships/tags" Target="../tags/tag62.xml"/><Relationship Id="rId34" Type="http://schemas.openxmlformats.org/officeDocument/2006/relationships/tags" Target="../tags/tag57.xml"/><Relationship Id="rId50" Type="http://schemas.openxmlformats.org/officeDocument/2006/relationships/tags" Target="../tags/tag73.xml"/><Relationship Id="rId55" Type="http://schemas.openxmlformats.org/officeDocument/2006/relationships/tags" Target="../tags/tag78.xml"/><Relationship Id="rId76" Type="http://schemas.openxmlformats.org/officeDocument/2006/relationships/chart" Target="../charts/chart8.xml"/><Relationship Id="rId7" Type="http://schemas.openxmlformats.org/officeDocument/2006/relationships/tags" Target="../tags/tag30.xml"/><Relationship Id="rId71" Type="http://schemas.microsoft.com/office/2007/relationships/hdphoto" Target="../media/hdphoto2.wdp"/><Relationship Id="rId2" Type="http://schemas.openxmlformats.org/officeDocument/2006/relationships/tags" Target="../tags/tag25.xml"/><Relationship Id="rId29" Type="http://schemas.openxmlformats.org/officeDocument/2006/relationships/tags" Target="../tags/tag5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fi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chart" Target="../charts/char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2.wdp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chart" Target="../charts/char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5.xml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6.xml"/><Relationship Id="rId4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7.xml"/><Relationship Id="rId4" Type="http://schemas.microsoft.com/office/2007/relationships/hdphoto" Target="../media/hdphoto2.wdp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Março</a:t>
            </a:r>
            <a:r>
              <a:rPr lang="pt-BR" sz="2800" dirty="0">
                <a:solidFill>
                  <a:srgbClr val="399593"/>
                </a:solidFill>
              </a:rPr>
              <a:t> de 2025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1785776-7697-4996-A19C-8170CFAF6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373" y="825656"/>
            <a:ext cx="8989862" cy="24988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FA51EC-1A9B-4D04-8912-C2E5E551FF1A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E26E587-87B6-4EC0-8E34-D7F154494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373" y="3429000"/>
            <a:ext cx="8989862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A551443-B12D-4D36-9E62-D2EE2BE1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618" y="803868"/>
            <a:ext cx="9016764" cy="25300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A4CB461-DA6F-4AF4-BAFB-3C0919A9E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18" y="3429000"/>
            <a:ext cx="9016764" cy="24381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35575C-AB8B-49D1-BD1E-84D3F339D735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 –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29D9E86-9545-4378-A494-6EC98650E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656" y="797572"/>
            <a:ext cx="9044688" cy="25361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56D0EC-C901-4551-82F0-F397BA6FB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278" y="3453552"/>
            <a:ext cx="9044687" cy="253005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8027B83-A13B-4F84-8D66-A8E2D6046CDF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ED07B1E-404E-49CA-800D-9D70BEBE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78950"/>
            <a:ext cx="9092524" cy="25188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053C5F-F184-4EFA-9521-3465194ED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5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91DCAF-E57B-4371-A03A-CD147A96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97572"/>
            <a:ext cx="9092524" cy="25002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C87F54-0D38-4E02-8D7A-C2E75FFB7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6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E7EE318-3643-47AC-A03C-1392DA0E1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97572"/>
            <a:ext cx="9092524" cy="250023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3C3D744-9C03-4123-A29F-26945065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475567-9F8E-4A30-AF9A-CEDF07FA71D6}"/>
              </a:ext>
            </a:extLst>
          </p:cNvPr>
          <p:cNvSpPr txBox="1"/>
          <p:nvPr/>
        </p:nvSpPr>
        <p:spPr>
          <a:xfrm>
            <a:off x="119336" y="236264"/>
            <a:ext cx="11377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Indicadores de Monitoramento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492893-7546-4DB9-9E94-74FEF9500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88840"/>
            <a:ext cx="9154774" cy="25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09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97D7B6D-DDC6-4B78-920B-0F36C7228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289" y="797572"/>
            <a:ext cx="9015422" cy="254317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8EA9141-4D25-449E-95DC-D3783EC1B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289" y="3429000"/>
            <a:ext cx="9015421" cy="25361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AF24490-4F49-4D5B-BAAC-12C02A8739A1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363FFD-0B3B-4563-AE69-6CB28F76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207" y="779882"/>
            <a:ext cx="9031083" cy="25194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89D825-77D6-4912-A994-C7AFDF71D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207" y="3427721"/>
            <a:ext cx="9031083" cy="24482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F237BD-09DE-488F-8922-907ECC1C0ED8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6E1787C-A021-4EDD-ABE7-1C9C9F72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11" y="1700808"/>
            <a:ext cx="9392209" cy="295232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E2AB97-C144-4E06-9425-37BF7CF38FF3}"/>
              </a:ext>
            </a:extLst>
          </p:cNvPr>
          <p:cNvSpPr txBox="1"/>
          <p:nvPr/>
        </p:nvSpPr>
        <p:spPr>
          <a:xfrm>
            <a:off x="631776" y="303646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92622A-16DF-4A9A-82C5-F02FE20D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45173"/>
            <a:ext cx="10441160" cy="59652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B7801DF-0092-4079-815F-70D83D4B4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781" y="1844824"/>
            <a:ext cx="2536875" cy="23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46E0AA7-7216-4EDA-A9DF-7119E5A9E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73" y="116632"/>
            <a:ext cx="10311916" cy="58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Fevereiro 2025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9081860" y="595824"/>
            <a:ext cx="29236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400" dirty="0">
                <a:latin typeface="+mn-lt"/>
              </a:rPr>
              <a:t>Média </a:t>
            </a:r>
            <a:r>
              <a:rPr lang="pt-BR" sz="1400" dirty="0" err="1">
                <a:latin typeface="+mn-lt"/>
              </a:rPr>
              <a:t>headcount</a:t>
            </a:r>
            <a:r>
              <a:rPr lang="pt-BR" sz="1400" dirty="0">
                <a:latin typeface="+mn-lt"/>
              </a:rPr>
              <a:t> 12 últimos meses</a:t>
            </a:r>
          </a:p>
          <a:p>
            <a:pPr algn="ctr"/>
            <a:r>
              <a:rPr lang="pt-BR" sz="1400" dirty="0">
                <a:latin typeface="+mn-lt"/>
              </a:rPr>
              <a:t>2313</a:t>
            </a:r>
          </a:p>
          <a:p>
            <a:pPr algn="ctr"/>
            <a:endParaRPr lang="pt-BR" sz="1400" dirty="0">
              <a:latin typeface="+mn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GraphicFramePr>
            <a:graphicFrameLocks/>
          </p:cNvGraphicFramePr>
          <p:nvPr/>
        </p:nvGraphicFramePr>
        <p:xfrm>
          <a:off x="568270" y="4593369"/>
          <a:ext cx="10208250" cy="142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50EC4E62-D8A4-42D7-A7C3-199409265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048536"/>
            <a:ext cx="12191998" cy="36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20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767408" y="980728"/>
            <a:ext cx="10441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de Medicação e Coleta de Exames – Roberta /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Cancelamento de Cirurgias – Liliane / Plano de Conservação – Rose / Ultrassom e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Exames – Dr. Felipe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850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CEC476ED-81B3-474C-CCB4-2BDD08FC80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Slide do think-cell" r:id="rId27" imgW="395" imgH="396" progId="TCLayout.ActiveDocument.1">
                  <p:embed/>
                </p:oleObj>
              </mc:Choice>
              <mc:Fallback>
                <p:oleObj name="Slide do think-cell" r:id="rId27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C476ED-81B3-474C-CCB4-2BDD08FC8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E5B9435-E6BE-4869-8937-A5023DD09C29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Destaques Financeiros| Fevereiro 2025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149">
            <a:extLst>
              <a:ext uri="{FF2B5EF4-FFF2-40B4-BE49-F238E27FC236}">
                <a16:creationId xmlns:a16="http://schemas.microsoft.com/office/drawing/2014/main" id="{3A6290B4-8901-4680-2831-39C45EDAC90E}"/>
              </a:ext>
            </a:extLst>
          </p:cNvPr>
          <p:cNvGrpSpPr/>
          <p:nvPr/>
        </p:nvGrpSpPr>
        <p:grpSpPr>
          <a:xfrm>
            <a:off x="136527" y="999273"/>
            <a:ext cx="8263730" cy="5094023"/>
            <a:chOff x="4663440" y="1389859"/>
            <a:chExt cx="6868160" cy="4840284"/>
          </a:xfrm>
        </p:grpSpPr>
        <p:sp>
          <p:nvSpPr>
            <p:cNvPr id="6" name="Rectangle 150">
              <a:extLst>
                <a:ext uri="{FF2B5EF4-FFF2-40B4-BE49-F238E27FC236}">
                  <a16:creationId xmlns:a16="http://schemas.microsoft.com/office/drawing/2014/main" id="{C9464DAD-08D9-6FAC-739C-519BD32C7493}"/>
                </a:ext>
              </a:extLst>
            </p:cNvPr>
            <p:cNvSpPr/>
            <p:nvPr/>
          </p:nvSpPr>
          <p:spPr>
            <a:xfrm>
              <a:off x="4668520" y="1389859"/>
              <a:ext cx="6858000" cy="4840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7452" fontAlgn="auto">
                <a:spcBef>
                  <a:spcPts val="0"/>
                </a:spcBef>
                <a:spcAft>
                  <a:spcPts val="0"/>
                </a:spcAft>
              </a:pPr>
              <a:endParaRPr lang="en-US" sz="1249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" name="Straight Connector 151">
              <a:extLst>
                <a:ext uri="{FF2B5EF4-FFF2-40B4-BE49-F238E27FC236}">
                  <a16:creationId xmlns:a16="http://schemas.microsoft.com/office/drawing/2014/main" id="{A622CC57-0787-3B2E-CB94-4A57EF08879D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1389859"/>
              <a:ext cx="6868160" cy="0"/>
            </a:xfrm>
            <a:prstGeom prst="line">
              <a:avLst/>
            </a:prstGeom>
            <a:ln w="12700">
              <a:solidFill>
                <a:srgbClr val="3995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2">
              <a:extLst>
                <a:ext uri="{FF2B5EF4-FFF2-40B4-BE49-F238E27FC236}">
                  <a16:creationId xmlns:a16="http://schemas.microsoft.com/office/drawing/2014/main" id="{4D46ED22-34CF-4943-378E-E3E5B851695B}"/>
                </a:ext>
              </a:extLst>
            </p:cNvPr>
            <p:cNvCxnSpPr>
              <a:cxnSpLocks/>
            </p:cNvCxnSpPr>
            <p:nvPr/>
          </p:nvCxnSpPr>
          <p:spPr>
            <a:xfrm>
              <a:off x="4663440" y="6230143"/>
              <a:ext cx="6868160" cy="0"/>
            </a:xfrm>
            <a:prstGeom prst="line">
              <a:avLst/>
            </a:prstGeom>
            <a:ln w="12700">
              <a:solidFill>
                <a:srgbClr val="004F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tângulo 4">
            <a:extLst>
              <a:ext uri="{FF2B5EF4-FFF2-40B4-BE49-F238E27FC236}">
                <a16:creationId xmlns:a16="http://schemas.microsoft.com/office/drawing/2014/main" id="{87622168-D6A1-C16D-6626-404AB9329188}"/>
              </a:ext>
            </a:extLst>
          </p:cNvPr>
          <p:cNvSpPr/>
          <p:nvPr/>
        </p:nvSpPr>
        <p:spPr>
          <a:xfrm>
            <a:off x="79188" y="673334"/>
            <a:ext cx="4540647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dirty="0">
                <a:solidFill>
                  <a:srgbClr val="399593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 e Posição de Caixa</a:t>
            </a:r>
          </a:p>
        </p:txBody>
      </p:sp>
      <p:graphicFrame>
        <p:nvGraphicFramePr>
          <p:cNvPr id="44" name="Chart 3">
            <a:extLst>
              <a:ext uri="{FF2B5EF4-FFF2-40B4-BE49-F238E27FC236}">
                <a16:creationId xmlns:a16="http://schemas.microsoft.com/office/drawing/2014/main" id="{9F58277F-29CE-0B90-9A9A-61357E5ED7CF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180975" y="4481513"/>
          <a:ext cx="8158163" cy="995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53E03636-AC29-DFF3-CCBC-E31ED83CAF8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365375" y="4200525"/>
            <a:ext cx="179388" cy="133350"/>
          </a:xfrm>
          <a:prstGeom prst="rect">
            <a:avLst/>
          </a:prstGeom>
          <a:solidFill>
            <a:srgbClr val="364D6E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E02BE3B-7420-4081-EDE3-9D8730E79C6D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3451225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88A1FDD-6B9B-54C9-42D5-B79ED831EEA2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H="1">
            <a:off x="3187700" y="4267200"/>
            <a:ext cx="57150" cy="0"/>
          </a:xfrm>
          <a:prstGeom prst="line">
            <a:avLst/>
          </a:prstGeom>
          <a:ln w="19050" cap="rnd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F3F70B0F-58FC-3CF4-1D38-B1BD4A086C40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3316288" y="4235450"/>
            <a:ext cx="63500" cy="635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0894036D-6081-A67F-6294-E270A176AC9A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595563" y="4208463"/>
            <a:ext cx="481013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4FB318CC-CE3F-4B4A-83DC-29E3F5B738F3}" type="datetime'''''''''''''R''''''e''''''''''p''as''s''''e''''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Repasses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E2449F15-40AC-3E70-FC6B-A2FBB3BB19FE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3568700" y="4208463"/>
            <a:ext cx="7064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fld id="{88B2CD1B-3EED-41E8-AEEA-75CCD222DBBF}" type="datetime'''''Gast''''''o''''''s T''''''''''ota''''i''''''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Gastos Totais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7" name="Chart 3">
            <a:extLst>
              <a:ext uri="{FF2B5EF4-FFF2-40B4-BE49-F238E27FC236}">
                <a16:creationId xmlns:a16="http://schemas.microsoft.com/office/drawing/2014/main" id="{366E1A6E-6FCD-2386-9ECF-169899581B6C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180975" y="5238750"/>
          <a:ext cx="8158163" cy="833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201FFC-9B20-7CDB-273E-C46758C53CF0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398463" y="5889625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8F5723-08F8-4A45-A5C3-85B229E63EA3}" type="datetime'''''''''''fe''''v''''''-''''''''''''''''''''''''2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A10262-7A99-B3D4-A4D9-062D95CB7057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990600" y="5889625"/>
            <a:ext cx="3905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CF935584-8E21-4CC2-839D-87153E64DD3F}" type="datetime'''''''''m''''''a''''''''''''''''''''''r''-''2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mar-24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7D6B76C-6EF8-B5B3-A9F6-835ED9E36560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622425" y="5889625"/>
            <a:ext cx="35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C0E86CA-A91E-4AF1-854F-6D75CF9E5361}" type="datetime'''a''b''''''r''''-''''''''2''''''''''''''''''''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abr-24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F52CFE-A739-4C64-21CE-BD307FEF6481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2225675" y="5889625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6A9E5A2-E2A5-4861-ADDC-6EDDFCC18F9B}" type="datetime'''''m''''''a''''''''''''i''''''-''''''''2''''''''''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mai-24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C830340-A6B9-35AA-75CD-8E99BEE0A0D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855913" y="5889625"/>
            <a:ext cx="3492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6B6C74E-ECB6-4F91-A36A-BD711E95A631}" type="datetime'''''''''''''''''''''j''''''u''''n''''''''-''''''''''2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jun-24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7230226-31B8-3128-B98C-71D207BAC3DF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3489325" y="5889625"/>
            <a:ext cx="3127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88587088-6123-4C9B-8F85-030C63FB5625}" type="datetime'''j''''''''u''''l''''''''''''''''''''''''''-''2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jul-24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A30F05-774B-5F7D-2705-6142BB61EBEA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4073525" y="5889625"/>
            <a:ext cx="3714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1EDEA0A2-59C2-49CC-9E51-F355E4FEDE61}" type="datetime'ag''''''''''''''''''''o''''-''''''''''''''''''2''''''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ago-24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02CA6B6-7C78-F1BA-2C1A-78D5AD2D198C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703763" y="5889625"/>
            <a:ext cx="339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8FF9734-CEDB-4581-8795-B28AE6019F48}" type="datetime'''''s''''''''e''''''''''''''''''''''''''''t-2''4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set-24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EDF2199-11CC-29AE-AD2A-68E587563A54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308600" y="5889625"/>
            <a:ext cx="3619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37AE0D7D-4F72-4BCC-AAA5-17CE05B2909B}" type="datetime'o''u''''t''-''''24''''''''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out-24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7D496D4-1F47-A2AD-8117-E4EEE97AB58B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915025" y="5889625"/>
            <a:ext cx="3778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B3056622-11D0-4DA4-8303-2D58835D5739}" type="datetime'''n''o''''''''v''-''''''''''''''''''''''2''''''''''4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nov-24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34018-B8B7-1291-C56D-CC4F292995F8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6537325" y="5889625"/>
            <a:ext cx="3635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A4E77D02-2955-4406-B964-4D769895AF94}" type="datetime'''''''''''''de''''z''''''''''''''''''''''-2''''''''4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dez-24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EB9CC01-6DB8-9AC2-4CE8-45511285C80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7162800" y="5889625"/>
            <a:ext cx="3429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41BC7E4A-E55C-4002-A890-75F194633006}" type="datetime'ja''''''''''''''''''''''''''''n-''''''''''''''25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jan-25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2637C1A-1C6D-7BFF-99B9-A0054212EF07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7777163" y="5889625"/>
            <a:ext cx="3444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fld id="{0BA0926D-7717-4136-BBB0-1E3E2D8CBC0E}" type="datetime'''''''''f''''''''''''ev-''''''''''2''''''''''''''5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fev-25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3BB37B2-112D-CCF9-2E48-4D47ACBEF87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4519613" y="4197350"/>
            <a:ext cx="179388" cy="133350"/>
          </a:xfrm>
          <a:prstGeom prst="rect">
            <a:avLst/>
          </a:prstGeom>
          <a:solidFill>
            <a:srgbClr val="969696"/>
          </a:solidFill>
          <a:ln w="1905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5FE1D7D-5963-9F30-6373-237130CEFA00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749800" y="4192588"/>
            <a:ext cx="958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90333" indent="-290333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2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9056" indent="-241945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7778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8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54889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42001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29112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16223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03334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90446" indent="-193556" algn="l" defTabSz="387111" rtl="0" eaLnBrk="1" latinLnBrk="0" hangingPunct="1">
              <a:spcBef>
                <a:spcPts val="847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16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C4A3AC1A-8E79-4CC6-8051-93168ED78338}" type="datetime'''C''''ai''x''''a e Ap''l''''''''ic''''''''''ações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Caixa e Aplicações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tângulo 4">
            <a:extLst>
              <a:ext uri="{FF2B5EF4-FFF2-40B4-BE49-F238E27FC236}">
                <a16:creationId xmlns:a16="http://schemas.microsoft.com/office/drawing/2014/main" id="{2B8662D8-AC66-34DB-AB06-77A96C2CF636}"/>
              </a:ext>
            </a:extLst>
          </p:cNvPr>
          <p:cNvSpPr/>
          <p:nvPr/>
        </p:nvSpPr>
        <p:spPr>
          <a:xfrm>
            <a:off x="144263" y="4149445"/>
            <a:ext cx="454064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Evolução Mensal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MM)</a:t>
            </a:r>
          </a:p>
          <a:p>
            <a:pPr marL="0" marR="0" lvl="0" indent="0" algn="l" defTabSz="3174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Últimos 12 meses</a:t>
            </a:r>
          </a:p>
        </p:txBody>
      </p:sp>
      <p:sp>
        <p:nvSpPr>
          <p:cNvPr id="64" name="Retângulo 4">
            <a:extLst>
              <a:ext uri="{FF2B5EF4-FFF2-40B4-BE49-F238E27FC236}">
                <a16:creationId xmlns:a16="http://schemas.microsoft.com/office/drawing/2014/main" id="{5BA7DA4E-58E2-83ED-2BFC-DC83E8A7BE18}"/>
              </a:ext>
            </a:extLst>
          </p:cNvPr>
          <p:cNvSpPr/>
          <p:nvPr/>
        </p:nvSpPr>
        <p:spPr>
          <a:xfrm>
            <a:off x="8487950" y="999273"/>
            <a:ext cx="3523075" cy="30469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No período acumulado até fevereiro, os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gastos totais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ficaram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7,0% acima do plano de trabalho pactuado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sendo as linhas de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Mão de Obra 8,1% acima, Materiais e Medicamentos 5,3% acima e Outros custos e despesas, 3,1% acima.</a:t>
            </a: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plano de trabalho permanece congelado com o mesmo valor de dez/24 (R$ 28,3MM) e, estão sendo negociados valores complementares para os acordos coletivos e inflações acumuladas para reequilíbrio do contrato.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déficit total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foi de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R$ 3,5MM 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até fevereiro. </a:t>
            </a: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algn="just" defTabSz="3174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saldo de caixa e aplicações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foi de </a:t>
            </a:r>
            <a:r>
              <a:rPr lang="pt-BR" sz="12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R$ 12,4MM</a:t>
            </a:r>
            <a:r>
              <a:rPr lang="pt-BR" sz="12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A5E7D903-1F6B-3AF9-C23B-A40EFA97DC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056" y="1092574"/>
          <a:ext cx="8128000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Worksheet" r:id="rId33" imgW="15017861" imgH="5340519" progId="Excel.Sheet.12">
                  <p:link updateAutomatic="1"/>
                </p:oleObj>
              </mc:Choice>
              <mc:Fallback>
                <p:oleObj name="Worksheet" r:id="rId33" imgW="15017861" imgH="5340519" progId="Excel.Sheet.12">
                  <p:link updateAutomatic="1"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A5E7D903-1F6B-3AF9-C23B-A40EFA97DC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96056" y="1092574"/>
                        <a:ext cx="8128000" cy="289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5526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571C61-B77E-1A9A-F85F-8F628237A088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Demonstrativo de Resultados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415B093-91C9-9EFD-550A-A975F4BEE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0" y="982663"/>
          <a:ext cx="8128000" cy="489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Worksheet" r:id="rId5" imgW="12566835" imgH="7562828" progId="Excel.Sheet.12">
                  <p:link updateAutomatic="1"/>
                </p:oleObj>
              </mc:Choice>
              <mc:Fallback>
                <p:oleObj name="Worksheet" r:id="rId5" imgW="12566835" imgH="7562828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415B093-91C9-9EFD-550A-A975F4BEE1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0" y="982663"/>
                        <a:ext cx="8128000" cy="4891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498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hink-cell data - do not delete" hidden="1">
            <a:extLst>
              <a:ext uri="{FF2B5EF4-FFF2-40B4-BE49-F238E27FC236}">
                <a16:creationId xmlns:a16="http://schemas.microsoft.com/office/drawing/2014/main" id="{DACBE8DC-9932-596D-8047-74EBC29AC7A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Slide do think-cell" r:id="rId68" imgW="395" imgH="396" progId="TCLayout.ActiveDocument.1">
                  <p:embed/>
                </p:oleObj>
              </mc:Choice>
              <mc:Fallback>
                <p:oleObj name="Slide do think-cell" r:id="rId68" imgW="395" imgH="396" progId="TCLayout.ActiveDocument.1">
                  <p:embed/>
                  <p:pic>
                    <p:nvPicPr>
                      <p:cNvPr id="1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CBE8DC-9932-596D-8047-74EBC29AC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D3C80E2-8364-B7CB-6C2E-F17D5C63CD5D}"/>
              </a:ext>
            </a:extLst>
          </p:cNvPr>
          <p:cNvSpPr txBox="1"/>
          <p:nvPr/>
        </p:nvSpPr>
        <p:spPr>
          <a:xfrm>
            <a:off x="47328" y="97468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Composição do Resultado | Repasses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" name="Straight Connector 8">
            <a:extLst>
              <a:ext uri="{FF2B5EF4-FFF2-40B4-BE49-F238E27FC236}">
                <a16:creationId xmlns:a16="http://schemas.microsoft.com/office/drawing/2014/main" id="{916896A9-6812-4913-9498-17690C8492A1}"/>
              </a:ext>
            </a:extLst>
          </p:cNvPr>
          <p:cNvCxnSpPr>
            <a:cxnSpLocks/>
          </p:cNvCxnSpPr>
          <p:nvPr/>
        </p:nvCxnSpPr>
        <p:spPr>
          <a:xfrm>
            <a:off x="191344" y="1124744"/>
            <a:ext cx="30704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73">
            <a:extLst>
              <a:ext uri="{FF2B5EF4-FFF2-40B4-BE49-F238E27FC236}">
                <a16:creationId xmlns:a16="http://schemas.microsoft.com/office/drawing/2014/main" id="{2E880A3C-5C3D-6F2F-300F-8810ED8F7965}"/>
              </a:ext>
            </a:extLst>
          </p:cNvPr>
          <p:cNvCxnSpPr>
            <a:cxnSpLocks/>
          </p:cNvCxnSpPr>
          <p:nvPr/>
        </p:nvCxnSpPr>
        <p:spPr>
          <a:xfrm>
            <a:off x="3575720" y="1124744"/>
            <a:ext cx="836349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4">
            <a:extLst>
              <a:ext uri="{FF2B5EF4-FFF2-40B4-BE49-F238E27FC236}">
                <a16:creationId xmlns:a16="http://schemas.microsoft.com/office/drawing/2014/main" id="{AE3D068F-8E5D-72BC-1114-2C6F7EEDB608}"/>
              </a:ext>
            </a:extLst>
          </p:cNvPr>
          <p:cNvSpPr/>
          <p:nvPr/>
        </p:nvSpPr>
        <p:spPr>
          <a:xfrm>
            <a:off x="227844" y="699083"/>
            <a:ext cx="3081934" cy="43704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rgbClr val="00B0F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Repasses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, Não Operacional e </a:t>
            </a: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Deduções</a:t>
            </a: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14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(R$MM)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id="{C953DF26-FB7E-220F-F6F6-56ED4913880A}"/>
              </a:ext>
            </a:extLst>
          </p:cNvPr>
          <p:cNvSpPr/>
          <p:nvPr/>
        </p:nvSpPr>
        <p:spPr>
          <a:xfrm>
            <a:off x="3467708" y="710522"/>
            <a:ext cx="6767624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Abertura Analítica</a:t>
            </a:r>
            <a:endParaRPr lang="pt-BR" sz="14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524;gf74a7e76c7_1_1123">
            <a:extLst>
              <a:ext uri="{FF2B5EF4-FFF2-40B4-BE49-F238E27FC236}">
                <a16:creationId xmlns:a16="http://schemas.microsoft.com/office/drawing/2014/main" id="{7AD70524-B5D5-E7ED-F54B-097B34D9B244}"/>
              </a:ext>
            </a:extLst>
          </p:cNvPr>
          <p:cNvSpPr/>
          <p:nvPr/>
        </p:nvSpPr>
        <p:spPr>
          <a:xfrm>
            <a:off x="227348" y="1245071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rgbClr val="004F92"/>
                </a:solidFill>
                <a:effectLst/>
                <a:uLnTx/>
                <a:uFillTx/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Mês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aphicFrame>
        <p:nvGraphicFramePr>
          <p:cNvPr id="26" name="Chart 3">
            <a:extLst>
              <a:ext uri="{FF2B5EF4-FFF2-40B4-BE49-F238E27FC236}">
                <a16:creationId xmlns:a16="http://schemas.microsoft.com/office/drawing/2014/main" id="{9D9A4A61-9D72-3892-BD0E-0B802FF7911F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30238" y="1916113"/>
          <a:ext cx="2138362" cy="151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2"/>
          </a:graphicData>
        </a:graphic>
      </p:graphicFrame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1561B9D-F659-DBDD-6B33-694267E508CC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 flipV="1">
            <a:off x="1041400" y="1743075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ECF9210-2669-E501-2832-4EB5B5AC5578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1041400" y="1743075"/>
            <a:ext cx="657225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92B668B-D230-AE85-AC2D-4A2F6B9D3B01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 flipV="1">
            <a:off x="2357438" y="1743075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D5B1F4-C3AB-C525-F6D2-401D8C9E5D5C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 flipH="1">
            <a:off x="1698625" y="1743075"/>
            <a:ext cx="658813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78BF935-65F7-17C7-5020-51353A906243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698625" y="1743075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A82250D-44AE-5113-F2D7-6B6917483088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auto">
          <a:xfrm flipV="1">
            <a:off x="741363" y="3157538"/>
            <a:ext cx="95250" cy="14605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D44F4658-7BFB-4E09-735F-3EB2FA04E0F7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898524" y="307498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7F20F3E3-0843-4984-9E3D-B4CA31FE6550}" type="datetime'''-''''''''''''''0'''''''''''''',''''''''''''''''''1'''''''''">
              <a:rPr lang="pt-BR" altLang="en-US" sz="1200" b="1" smtClean="0">
                <a:solidFill>
                  <a:schemeClr val="bg1"/>
                </a:solidFill>
              </a:rPr>
              <a:pPr/>
              <a:t>-0,1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FACDF3A-AD33-702C-0759-0CDB745B6EB5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579564" y="3071813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0A396ABC-F7B5-48C9-8E69-8F1D62E482F9}" type="datetime'''''''''''''''0'',''''''''''''''''''''''''''''1'''''">
              <a:rPr lang="pt-BR" altLang="en-US" sz="1200" b="1" smtClean="0">
                <a:solidFill>
                  <a:schemeClr val="bg1"/>
                </a:solidFill>
              </a:rPr>
              <a:pPr/>
              <a:t>0,1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7F10520-0B5B-AE64-C8DB-EF389B59B3F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238375" y="307340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1109B950-A9BD-4A27-A342-5B7A4508FF09}" type="datetime'''''''''''0'''''''''''''',''''''''''''''''''0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C666B73-95D8-0378-EC59-4D591DB79432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328613" y="2633663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E3E7E6B7-0985-4A05-BE64-BAFB76CCA096}" type="datetime'''''''Repa''''''''''s''''''''''''se''s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FBA7D60-B325-6292-06E5-8D3F3E97B51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203200" y="3181350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D4B22C34-C135-4CD1-8CFB-834F5601AE26}" type="datetime'''N''''ã''o'' &#10;''O''''pe''''''''r''a''''''''''c''''ional''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70FB874-37AB-1DBA-867C-F94E02FE8EA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882650" y="2041525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BBC6A7-51B6-4FDF-9D20-D2F9E61F1F5A}" type="datetime'''''''''''''''''''26'''''''''''''''''''''''',''''''''''9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26,9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5F3201A-1B44-6686-9FBE-F86F76520B22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539875" y="19923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45911E40-9624-4EC2-9E75-A631F19849E1}" type="datetime'''''''''''''2''8'''''''''',''''''''''''''''''4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9DC4F3B-9408-D279-8549-531EBA32AC5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2198688" y="1993900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A265DA74-F537-4070-85B1-C297215E3402}" type="datetime'''28'''''''''''''''''''''',''''''''''''''''''''''''''''''3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28,3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BA9950F-4A31-3E59-7728-BA4C5C4FFA9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146175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3CFF8BAD-699B-4E0C-B480-42E490189594}" type="datetime'''''''''''+''''''1'''',''''5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+1,5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6AA7C11F-8187-4519-8339-03667387B7DD}" type="datetime'''+''''''''5'''',''''''''7''''''''''''''''''''''''%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+5,7%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A0CA7B0-733F-6645-3A03-93E1032B4007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1803400" y="1570038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BAFDCCD5-8B07-401E-B909-C7C726C629F5}" type="datetime'''''+''''0'''''''''''''''''''',''''''1''''''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001C788D-5959-4A2A-AB80-680D0BF06E87}" type="datetime'+''''''0'''''''''''''',''''''''''''''''''''''2''%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+0,2%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20" name="Chart 3">
            <a:extLst>
              <a:ext uri="{FF2B5EF4-FFF2-40B4-BE49-F238E27FC236}">
                <a16:creationId xmlns:a16="http://schemas.microsoft.com/office/drawing/2014/main" id="{6919D27D-C12F-6658-EA1A-F1FF90E5F875}"/>
              </a:ext>
            </a:extLst>
          </p:cNvPr>
          <p:cNvGraphicFramePr/>
          <p:nvPr>
            <p:custDataLst>
              <p:tags r:id="rId20"/>
            </p:custDataLst>
          </p:nvPr>
        </p:nvGraphicFramePr>
        <p:xfrm>
          <a:off x="655638" y="3227388"/>
          <a:ext cx="2112962" cy="27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3"/>
          </a:graphicData>
        </a:graphic>
      </p:graphicFrame>
      <p:sp>
        <p:nvSpPr>
          <p:cNvPr id="27" name="Retângulo 26">
            <a:extLst>
              <a:ext uri="{FF2B5EF4-FFF2-40B4-BE49-F238E27FC236}">
                <a16:creationId xmlns:a16="http://schemas.microsoft.com/office/drawing/2014/main" id="{0EB9F5B9-C0EE-BBEB-ADC5-147DD4C77E48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00113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0696E90A-C092-4391-A3A9-4880EAEAB0AF}" type="datetime'''''''2''''0''''2''''4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BD8F99-6CDD-C292-05E4-8B9DF0BEE2A3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1549400" y="3470275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9CF0D973-8413-40DD-A60F-3C5C43093792}" type="datetime'''''''''''2''''''0''''''''''''2''''''''5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14D9AFB-F9E5-EBF9-5394-7E71D6EA034A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2174875" y="3470275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1A79E1A4-81E2-449D-BF6C-3D7109485AD7}" type="datetime'''''P''''''''''''''''l''a''''''n''o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C84F66A-CEDD-895C-B8FE-01DB3CA7E017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2684463" y="3241675"/>
            <a:ext cx="5143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FCE3B53D-5DA3-4164-9BEA-DAE24394A2EA}" type="datetime'''''''''''''''D''e''d''''''''''''''u''çõe''''''''''s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graphicFrame>
        <p:nvGraphicFramePr>
          <p:cNvPr id="48" name="Chart 3">
            <a:extLst>
              <a:ext uri="{FF2B5EF4-FFF2-40B4-BE49-F238E27FC236}">
                <a16:creationId xmlns:a16="http://schemas.microsoft.com/office/drawing/2014/main" id="{7F8A0AE6-9569-44F3-B8E3-332EDE59E033}"/>
              </a:ext>
            </a:extLst>
          </p:cNvPr>
          <p:cNvGraphicFramePr/>
          <p:nvPr>
            <p:custDataLst>
              <p:tags r:id="rId25"/>
            </p:custDataLst>
          </p:nvPr>
        </p:nvGraphicFramePr>
        <p:xfrm>
          <a:off x="655638" y="4530725"/>
          <a:ext cx="2112962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4"/>
          </a:graphicData>
        </a:graphic>
      </p:graphicFrame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5F8BB2A-1052-50B8-94C3-E840A969D7D6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 flipV="1">
            <a:off x="1062038" y="4357688"/>
            <a:ext cx="0" cy="26035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D160804-1C99-3FDC-787A-E2F0630E6289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1062038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5BF9DD87-DE54-766D-A7B7-F05CDCD2CCF8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 flipV="1">
            <a:off x="2360613" y="4357688"/>
            <a:ext cx="0" cy="212725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AD1E8E7C-2520-E533-B43D-60EF19EAF709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 flipH="1">
            <a:off x="1711325" y="4357688"/>
            <a:ext cx="649288" cy="0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4FAB00C-0412-7EF5-48D1-AA1A5BE96B67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1711325" y="4357688"/>
            <a:ext cx="0" cy="211138"/>
          </a:xfrm>
          <a:prstGeom prst="line">
            <a:avLst/>
          </a:prstGeom>
          <a:ln w="12700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4E610E7-917A-99D7-FBFA-7497887DE653}"/>
              </a:ext>
            </a:extLst>
          </p:cNvPr>
          <p:cNvCxnSpPr>
            <a:cxnSpLocks/>
          </p:cNvCxnSpPr>
          <p:nvPr>
            <p:custDataLst>
              <p:tags r:id="rId31"/>
            </p:custDataLst>
          </p:nvPr>
        </p:nvCxnSpPr>
        <p:spPr bwMode="auto">
          <a:xfrm>
            <a:off x="763588" y="5645150"/>
            <a:ext cx="95250" cy="147638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7AF2ADA2-08BE-C311-BFFC-A15076EC58B3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919162" y="5710238"/>
            <a:ext cx="285750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6442652D-763B-48F1-9D91-D582EC99B116}" type="datetime'''-''''''''''''''''''''''''''0'''''',''''''1'''''''''''">
              <a:rPr lang="pt-BR" altLang="en-US" sz="1200" b="1" smtClean="0">
                <a:solidFill>
                  <a:schemeClr val="bg1"/>
                </a:solidFill>
              </a:rPr>
              <a:pPr/>
              <a:t>-0,1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ADE6417-C3F7-839B-1BE8-28917114AD67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1592264" y="5708650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DA731590-5884-4F7D-B6A6-9AA1717D3798}" type="datetime'''''''''''''''''''''''0'''''''''''''''',''''''''''''1'''''''">
              <a:rPr lang="pt-BR" altLang="en-US" sz="1200" b="1" smtClean="0">
                <a:solidFill>
                  <a:schemeClr val="bg1"/>
                </a:solidFill>
              </a:rPr>
              <a:pPr/>
              <a:t>0,1</a:t>
            </a:fld>
            <a:endParaRPr lang="pt-BR" sz="1200" b="1">
              <a:solidFill>
                <a:schemeClr val="bg1"/>
              </a:solidFill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3DAD04-0FE5-07C3-D35B-C6C3E1F78257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2241550" y="5710238"/>
            <a:ext cx="239713" cy="165100"/>
          </a:xfrm>
          <a:prstGeom prst="rect">
            <a:avLst/>
          </a:prstGeom>
          <a:solidFill>
            <a:srgbClr val="00386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fld id="{9005BAD8-30D5-4C16-853B-6109C50869A4}" type="datetime'''''''''''''''''''0'',0'''''''''''''''''''''">
              <a:rPr lang="pt-BR" altLang="en-US" sz="1200" b="1" smtClean="0">
                <a:solidFill>
                  <a:schemeClr val="bg1"/>
                </a:solidFill>
              </a:rPr>
              <a:pPr/>
              <a:t>0,0</a:t>
            </a:fld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A879A30-4EE3-4C59-8AB8-9DD434BA9FBD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350838" y="5259388"/>
            <a:ext cx="387350" cy="1222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3CBEA95B-4677-4B46-BD16-D4CB10638A52}" type="datetime'''Re''''p''as''''s''''''''''e''''s'''''''''''''''''''''">
              <a:rPr lang="pt-BR" altLang="en-US" sz="800" b="1" smtClean="0">
                <a:solidFill>
                  <a:srgbClr val="2275FF"/>
                </a:solidFill>
              </a:rPr>
              <a:pPr/>
              <a:t>Repasses</a:t>
            </a:fld>
            <a:endParaRPr lang="pt-BR" sz="800" b="1" kern="0" dirty="0">
              <a:solidFill>
                <a:srgbClr val="2275FF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08C4126-04F8-151E-165E-359E0414A13D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225425" y="5522913"/>
            <a:ext cx="512763" cy="2444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algn="r" fontAlgn="auto">
              <a:buClr>
                <a:srgbClr val="000000"/>
              </a:buClr>
            </a:pPr>
            <a:fld id="{0F9101B8-B297-4920-BB64-8D5AAC3708B9}" type="datetime'N''''''ã''''''o'' ''&#10;''''''''''Op''''''''''eracio''''''n''al'">
              <a:rPr lang="pt-BR" altLang="en-US" sz="800" b="1" smtClean="0">
                <a:solidFill>
                  <a:srgbClr val="364D6E"/>
                </a:solidFill>
              </a:rPr>
              <a:pPr/>
              <a:t>Não 
Operacional</a:t>
            </a:fld>
            <a:endParaRPr lang="pt-BR" sz="800" b="1" kern="0" dirty="0">
              <a:solidFill>
                <a:srgbClr val="364D6E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B7860517-6F42-286F-DB03-CB4B106072F1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903288" y="4656138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6289EBC9-47BC-4CD6-9FDA-A600E94DE5A1}" type="datetime'''''''''''''5''3'''''''''''',''''''''9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53,9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E6631A34-E3DE-E0D6-EFDA-46EB8A5433D1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1552575" y="4606925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6F07C1BD-8934-4F47-835D-459706688BC5}" type="datetime'''5''6'''',''''8''''''''''''''''''''''''''''''''''''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56,8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3673349-D046-7A80-6C3B-534E5903252A}"/>
              </a:ext>
            </a:extLst>
          </p:cNvPr>
          <p:cNvSpPr/>
          <p:nvPr>
            <p:custDataLst>
              <p:tags r:id="rId39"/>
            </p:custDataLst>
          </p:nvPr>
        </p:nvSpPr>
        <p:spPr bwMode="gray">
          <a:xfrm>
            <a:off x="2201863" y="4608513"/>
            <a:ext cx="317500" cy="165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22225" tIns="0" rIns="22225" bIns="0" numCol="1" spcCol="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fld id="{159550B2-9DF9-47EF-BC85-E9122DC2E525}" type="datetime'''5''''''''''6'''''''''''''''''',''''''''''7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56,7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6E48C57-A10C-75C4-484A-A6ED35698ECA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1162050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4F3ABBCE-3E26-4ABB-A06A-B4A6AE1C9018}" type="datetime'''''''''''''''''''''''''+''''''''''''3'''''''',''''''0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+3,0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44B82D84-24AF-4B7E-837E-60E1FFBA5B85}" type="datetime'''''''''''''+''5'''''''',''''''''''5''''''''%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+5,5%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40F984AA-A709-E058-5F53-5454CB24DC91}"/>
              </a:ext>
            </a:extLst>
          </p:cNvPr>
          <p:cNvSpPr/>
          <p:nvPr>
            <p:custDataLst>
              <p:tags r:id="rId41"/>
            </p:custDataLst>
          </p:nvPr>
        </p:nvSpPr>
        <p:spPr bwMode="auto">
          <a:xfrm>
            <a:off x="1811338" y="4184650"/>
            <a:ext cx="449263" cy="3460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fld id="{C344FF36-3FED-4229-946D-EDE552528872}" type="datetime'+''''''''''''''''''''0'''',''''''''''''''''1''''''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+0,1</a:t>
            </a:fld>
            <a:br>
              <a:rPr lang="pt-BR" altLang="en-US" sz="800" b="1">
                <a:solidFill>
                  <a:srgbClr val="3D3D3D"/>
                </a:solidFill>
              </a:rPr>
            </a:br>
            <a:r>
              <a:rPr lang="pt-BR" altLang="en-US" sz="800" b="1">
                <a:solidFill>
                  <a:srgbClr val="3D3D3D"/>
                </a:solidFill>
              </a:rPr>
              <a:t>(</a:t>
            </a:r>
            <a:fld id="{66D15D18-4AA1-4B7E-A9D2-929E7219750C}" type="datetime'''''''''''''''+''''''''0'',''''''''''3%'''">
              <a:rPr lang="pt-BR" altLang="en-US" sz="800" b="1" smtClean="0">
                <a:solidFill>
                  <a:srgbClr val="3D3D3D"/>
                </a:solidFill>
                <a:effectLst/>
              </a:rPr>
              <a:pPr/>
              <a:t>+0,3%</a:t>
            </a:fld>
            <a:r>
              <a:rPr lang="pt-BR" altLang="en-US" sz="800" b="1">
                <a:solidFill>
                  <a:srgbClr val="3D3D3D"/>
                </a:solidFill>
              </a:rPr>
              <a:t>)</a:t>
            </a:r>
            <a:endParaRPr lang="pt-BR" sz="800" b="1" dirty="0">
              <a:solidFill>
                <a:srgbClr val="3D3D3D"/>
              </a:solidFill>
            </a:endParaRPr>
          </a:p>
        </p:txBody>
      </p:sp>
      <p:graphicFrame>
        <p:nvGraphicFramePr>
          <p:cNvPr id="165" name="Chart 3">
            <a:extLst>
              <a:ext uri="{FF2B5EF4-FFF2-40B4-BE49-F238E27FC236}">
                <a16:creationId xmlns:a16="http://schemas.microsoft.com/office/drawing/2014/main" id="{1268BF20-6641-03A4-BF14-08D903991712}"/>
              </a:ext>
            </a:extLst>
          </p:cNvPr>
          <p:cNvGraphicFramePr/>
          <p:nvPr>
            <p:custDataLst>
              <p:tags r:id="rId42"/>
            </p:custDataLst>
          </p:nvPr>
        </p:nvGraphicFramePr>
        <p:xfrm>
          <a:off x="681038" y="5651500"/>
          <a:ext cx="2087562" cy="54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5"/>
          </a:graphicData>
        </a:graphic>
      </p:graphicFrame>
      <p:sp>
        <p:nvSpPr>
          <p:cNvPr id="49" name="Retângulo 48">
            <a:extLst>
              <a:ext uri="{FF2B5EF4-FFF2-40B4-BE49-F238E27FC236}">
                <a16:creationId xmlns:a16="http://schemas.microsoft.com/office/drawing/2014/main" id="{C6F7193E-9DCE-8036-C4FF-1D8B9E7A9D91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92075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BE4BEC8D-35A1-4DAA-A27C-E8EBC1786C3C}" type="datetime'''''2''''''0''''''''''''''''''''''''''''24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7A9DC2-EC78-D986-30CB-2FB2B6FD235B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1562100" y="6161088"/>
            <a:ext cx="323850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88963C61-55E8-4663-ACAC-AB0D774BFA04}" type="datetime'''''''''''''''''''''''''''''2''''''02''''''5''''''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89A01DA-8B11-3A8F-9B9D-BE275FE74ECD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2178050" y="6161088"/>
            <a:ext cx="371475" cy="1825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algn="ctr"/>
            <a:fld id="{A4C0EBE5-06CA-4B66-A30A-A65697603026}" type="datetime'''''''''P''''''''''''l''''''a''''''''''''''''''n''''''''o'''">
              <a:rPr lang="pt-B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Plano</a:t>
            </a:fld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EE734BBB-246D-5902-9434-4CD39D9839F1}"/>
              </a:ext>
            </a:extLst>
          </p:cNvPr>
          <p:cNvSpPr/>
          <p:nvPr>
            <p:custDataLst>
              <p:tags r:id="rId46"/>
            </p:custDataLst>
          </p:nvPr>
        </p:nvSpPr>
        <p:spPr bwMode="auto">
          <a:xfrm>
            <a:off x="2686050" y="5932488"/>
            <a:ext cx="514350" cy="15240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fld id="{301A1703-6A40-4DA7-80A9-4A9B597543A7}" type="datetime'De''''''''''''''d''''''''u''''''''''''''''''ç''õe''''s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Deduções</a:t>
            </a:fld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53" name="Google Shape;524;gf74a7e76c7_1_1123">
            <a:extLst>
              <a:ext uri="{FF2B5EF4-FFF2-40B4-BE49-F238E27FC236}">
                <a16:creationId xmlns:a16="http://schemas.microsoft.com/office/drawing/2014/main" id="{A50EA010-03FA-6BC2-798B-F44DC30867B9}"/>
              </a:ext>
            </a:extLst>
          </p:cNvPr>
          <p:cNvSpPr/>
          <p:nvPr/>
        </p:nvSpPr>
        <p:spPr>
          <a:xfrm>
            <a:off x="227844" y="3873363"/>
            <a:ext cx="1190625" cy="239713"/>
          </a:xfrm>
          <a:prstGeom prst="rect">
            <a:avLst/>
          </a:prstGeom>
          <a:noFill/>
          <a:ln>
            <a:solidFill>
              <a:srgbClr val="004F9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000" b="1" kern="0" dirty="0">
                <a:solidFill>
                  <a:srgbClr val="004F92"/>
                </a:solidFill>
                <a:latin typeface="Segoe UI" panose="020B0502040204020203" pitchFamily="34" charset="0"/>
                <a:ea typeface="Lucida Sans"/>
                <a:cs typeface="Segoe UI" panose="020B0502040204020203" pitchFamily="34" charset="0"/>
                <a:sym typeface="Lucida Sans"/>
              </a:rPr>
              <a:t>Acumulado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4F92"/>
              </a:solidFill>
              <a:effectLst/>
              <a:uLnTx/>
              <a:uFillTx/>
              <a:latin typeface="Segoe UI" panose="020B0502040204020203" pitchFamily="34" charset="0"/>
              <a:ea typeface="Lucida Sans"/>
              <a:cs typeface="Segoe UI" panose="020B0502040204020203" pitchFamily="34" charset="0"/>
              <a:sym typeface="Lucida Sans"/>
            </a:endParaRPr>
          </a:p>
        </p:txBody>
      </p:sp>
      <p:grpSp>
        <p:nvGrpSpPr>
          <p:cNvPr id="54" name="Graphic 33">
            <a:extLst>
              <a:ext uri="{FF2B5EF4-FFF2-40B4-BE49-F238E27FC236}">
                <a16:creationId xmlns:a16="http://schemas.microsoft.com/office/drawing/2014/main" id="{D9188FF6-244B-D292-CBFA-34FE3800AD52}"/>
              </a:ext>
            </a:extLst>
          </p:cNvPr>
          <p:cNvGrpSpPr/>
          <p:nvPr/>
        </p:nvGrpSpPr>
        <p:grpSpPr>
          <a:xfrm>
            <a:off x="3568411" y="3403600"/>
            <a:ext cx="304792" cy="304800"/>
            <a:chOff x="-2231664" y="931280"/>
            <a:chExt cx="1725747" cy="1729207"/>
          </a:xfrm>
          <a:solidFill>
            <a:srgbClr val="004F92"/>
          </a:solidFill>
        </p:grpSpPr>
        <p:sp>
          <p:nvSpPr>
            <p:cNvPr id="55" name="Freeform: Shape 35">
              <a:extLst>
                <a:ext uri="{FF2B5EF4-FFF2-40B4-BE49-F238E27FC236}">
                  <a16:creationId xmlns:a16="http://schemas.microsoft.com/office/drawing/2014/main" id="{6211C9A7-ED2B-4CE1-10EC-DEE942213EAA}"/>
                </a:ext>
              </a:extLst>
            </p:cNvPr>
            <p:cNvSpPr/>
            <p:nvPr/>
          </p:nvSpPr>
          <p:spPr>
            <a:xfrm>
              <a:off x="-2231664" y="931280"/>
              <a:ext cx="1725747" cy="1729207"/>
            </a:xfrm>
            <a:custGeom>
              <a:avLst/>
              <a:gdLst>
                <a:gd name="connsiteX0" fmla="*/ 1691163 w 1725747"/>
                <a:gd name="connsiteY0" fmla="*/ 1383367 h 1729207"/>
                <a:gd name="connsiteX1" fmla="*/ 1656579 w 1725747"/>
                <a:gd name="connsiteY1" fmla="*/ 1383367 h 1729207"/>
                <a:gd name="connsiteX2" fmla="*/ 1656579 w 1725747"/>
                <a:gd name="connsiteY2" fmla="*/ 587932 h 1729207"/>
                <a:gd name="connsiteX3" fmla="*/ 1646446 w 1725747"/>
                <a:gd name="connsiteY3" fmla="*/ 563481 h 1729207"/>
                <a:gd name="connsiteX4" fmla="*/ 1621995 w 1725747"/>
                <a:gd name="connsiteY4" fmla="*/ 553348 h 1729207"/>
                <a:gd name="connsiteX5" fmla="*/ 1414490 w 1725747"/>
                <a:gd name="connsiteY5" fmla="*/ 553348 h 1729207"/>
                <a:gd name="connsiteX6" fmla="*/ 1379906 w 1725747"/>
                <a:gd name="connsiteY6" fmla="*/ 587932 h 1729207"/>
                <a:gd name="connsiteX7" fmla="*/ 1379906 w 1725747"/>
                <a:gd name="connsiteY7" fmla="*/ 1383367 h 1729207"/>
                <a:gd name="connsiteX8" fmla="*/ 1310738 w 1725747"/>
                <a:gd name="connsiteY8" fmla="*/ 1383367 h 1729207"/>
                <a:gd name="connsiteX9" fmla="*/ 1310738 w 1725747"/>
                <a:gd name="connsiteY9" fmla="*/ 380428 h 1729207"/>
                <a:gd name="connsiteX10" fmla="*/ 1300363 w 1725747"/>
                <a:gd name="connsiteY10" fmla="*/ 356219 h 1729207"/>
                <a:gd name="connsiteX11" fmla="*/ 954522 w 1725747"/>
                <a:gd name="connsiteY11" fmla="*/ 10377 h 1729207"/>
                <a:gd name="connsiteX12" fmla="*/ 930313 w 1725747"/>
                <a:gd name="connsiteY12" fmla="*/ 2 h 1729207"/>
                <a:gd name="connsiteX13" fmla="*/ 138336 w 1725747"/>
                <a:gd name="connsiteY13" fmla="*/ 2 h 1729207"/>
                <a:gd name="connsiteX14" fmla="*/ 40297 w 1725747"/>
                <a:gd name="connsiteY14" fmla="*/ 42731 h 1729207"/>
                <a:gd name="connsiteX15" fmla="*/ 0 w 1725747"/>
                <a:gd name="connsiteY15" fmla="*/ 141797 h 1729207"/>
                <a:gd name="connsiteX16" fmla="*/ 0 w 1725747"/>
                <a:gd name="connsiteY16" fmla="*/ 1587413 h 1729207"/>
                <a:gd name="connsiteX17" fmla="*/ 40297 w 1725747"/>
                <a:gd name="connsiteY17" fmla="*/ 1686479 h 1729207"/>
                <a:gd name="connsiteX18" fmla="*/ 138336 w 1725747"/>
                <a:gd name="connsiteY18" fmla="*/ 1729208 h 1729207"/>
                <a:gd name="connsiteX19" fmla="*/ 1168943 w 1725747"/>
                <a:gd name="connsiteY19" fmla="*/ 1729208 h 1729207"/>
                <a:gd name="connsiteX20" fmla="*/ 1269209 w 1725747"/>
                <a:gd name="connsiteY20" fmla="*/ 1687679 h 1729207"/>
                <a:gd name="connsiteX21" fmla="*/ 1310738 w 1725747"/>
                <a:gd name="connsiteY21" fmla="*/ 1587413 h 1729207"/>
                <a:gd name="connsiteX22" fmla="*/ 1310738 w 1725747"/>
                <a:gd name="connsiteY22" fmla="*/ 1452535 h 1729207"/>
                <a:gd name="connsiteX23" fmla="*/ 1691163 w 1725747"/>
                <a:gd name="connsiteY23" fmla="*/ 1452535 h 1729207"/>
                <a:gd name="connsiteX24" fmla="*/ 1725747 w 1725747"/>
                <a:gd name="connsiteY24" fmla="*/ 1417951 h 1729207"/>
                <a:gd name="connsiteX25" fmla="*/ 1691163 w 1725747"/>
                <a:gd name="connsiteY25" fmla="*/ 1383367 h 1729207"/>
                <a:gd name="connsiteX26" fmla="*/ 964897 w 1725747"/>
                <a:gd name="connsiteY26" fmla="*/ 118280 h 1729207"/>
                <a:gd name="connsiteX27" fmla="*/ 1192464 w 1725747"/>
                <a:gd name="connsiteY27" fmla="*/ 345847 h 1729207"/>
                <a:gd name="connsiteX28" fmla="*/ 964897 w 1725747"/>
                <a:gd name="connsiteY28" fmla="*/ 345847 h 1729207"/>
                <a:gd name="connsiteX29" fmla="*/ 1241570 w 1725747"/>
                <a:gd name="connsiteY29" fmla="*/ 864605 h 1729207"/>
                <a:gd name="connsiteX30" fmla="*/ 1241570 w 1725747"/>
                <a:gd name="connsiteY30" fmla="*/ 1383367 h 1729207"/>
                <a:gd name="connsiteX31" fmla="*/ 1103233 w 1725747"/>
                <a:gd name="connsiteY31" fmla="*/ 1383367 h 1729207"/>
                <a:gd name="connsiteX32" fmla="*/ 1103233 w 1725747"/>
                <a:gd name="connsiteY32" fmla="*/ 830021 h 1729207"/>
                <a:gd name="connsiteX33" fmla="*/ 1241570 w 1725747"/>
                <a:gd name="connsiteY33" fmla="*/ 830021 h 1729207"/>
                <a:gd name="connsiteX34" fmla="*/ 1168943 w 1725747"/>
                <a:gd name="connsiteY34" fmla="*/ 1660040 h 1729207"/>
                <a:gd name="connsiteX35" fmla="*/ 138336 w 1725747"/>
                <a:gd name="connsiteY35" fmla="*/ 1660040 h 1729207"/>
                <a:gd name="connsiteX36" fmla="*/ 88162 w 1725747"/>
                <a:gd name="connsiteY36" fmla="*/ 1638573 h 1729207"/>
                <a:gd name="connsiteX37" fmla="*/ 69168 w 1725747"/>
                <a:gd name="connsiteY37" fmla="*/ 1587413 h 1729207"/>
                <a:gd name="connsiteX38" fmla="*/ 69168 w 1725747"/>
                <a:gd name="connsiteY38" fmla="*/ 141797 h 1729207"/>
                <a:gd name="connsiteX39" fmla="*/ 89431 w 1725747"/>
                <a:gd name="connsiteY39" fmla="*/ 92892 h 1729207"/>
                <a:gd name="connsiteX40" fmla="*/ 138336 w 1725747"/>
                <a:gd name="connsiteY40" fmla="*/ 72628 h 1729207"/>
                <a:gd name="connsiteX41" fmla="*/ 899187 w 1725747"/>
                <a:gd name="connsiteY41" fmla="*/ 72628 h 1729207"/>
                <a:gd name="connsiteX42" fmla="*/ 899187 w 1725747"/>
                <a:gd name="connsiteY42" fmla="*/ 380428 h 1729207"/>
                <a:gd name="connsiteX43" fmla="*/ 909320 w 1725747"/>
                <a:gd name="connsiteY43" fmla="*/ 404879 h 1729207"/>
                <a:gd name="connsiteX44" fmla="*/ 933771 w 1725747"/>
                <a:gd name="connsiteY44" fmla="*/ 415012 h 1729207"/>
                <a:gd name="connsiteX45" fmla="*/ 1245028 w 1725747"/>
                <a:gd name="connsiteY45" fmla="*/ 415012 h 1729207"/>
                <a:gd name="connsiteX46" fmla="*/ 1245028 w 1725747"/>
                <a:gd name="connsiteY46" fmla="*/ 760853 h 1729207"/>
                <a:gd name="connsiteX47" fmla="*/ 1068649 w 1725747"/>
                <a:gd name="connsiteY47" fmla="*/ 760853 h 1729207"/>
                <a:gd name="connsiteX48" fmla="*/ 1034065 w 1725747"/>
                <a:gd name="connsiteY48" fmla="*/ 795437 h 1729207"/>
                <a:gd name="connsiteX49" fmla="*/ 1034065 w 1725747"/>
                <a:gd name="connsiteY49" fmla="*/ 1383367 h 1729207"/>
                <a:gd name="connsiteX50" fmla="*/ 964897 w 1725747"/>
                <a:gd name="connsiteY50" fmla="*/ 1383367 h 1729207"/>
                <a:gd name="connsiteX51" fmla="*/ 964897 w 1725747"/>
                <a:gd name="connsiteY51" fmla="*/ 1002942 h 1729207"/>
                <a:gd name="connsiteX52" fmla="*/ 954764 w 1725747"/>
                <a:gd name="connsiteY52" fmla="*/ 978487 h 1729207"/>
                <a:gd name="connsiteX53" fmla="*/ 930313 w 1725747"/>
                <a:gd name="connsiteY53" fmla="*/ 968357 h 1729207"/>
                <a:gd name="connsiteX54" fmla="*/ 722808 w 1725747"/>
                <a:gd name="connsiteY54" fmla="*/ 968357 h 1729207"/>
                <a:gd name="connsiteX55" fmla="*/ 688224 w 1725747"/>
                <a:gd name="connsiteY55" fmla="*/ 1002942 h 1729207"/>
                <a:gd name="connsiteX56" fmla="*/ 688224 w 1725747"/>
                <a:gd name="connsiteY56" fmla="*/ 1383367 h 1729207"/>
                <a:gd name="connsiteX57" fmla="*/ 653640 w 1725747"/>
                <a:gd name="connsiteY57" fmla="*/ 1383367 h 1729207"/>
                <a:gd name="connsiteX58" fmla="*/ 619056 w 1725747"/>
                <a:gd name="connsiteY58" fmla="*/ 1417951 h 1729207"/>
                <a:gd name="connsiteX59" fmla="*/ 653640 w 1725747"/>
                <a:gd name="connsiteY59" fmla="*/ 1452535 h 1729207"/>
                <a:gd name="connsiteX60" fmla="*/ 1241570 w 1725747"/>
                <a:gd name="connsiteY60" fmla="*/ 1452535 h 1729207"/>
                <a:gd name="connsiteX61" fmla="*/ 1241570 w 1725747"/>
                <a:gd name="connsiteY61" fmla="*/ 1587413 h 1729207"/>
                <a:gd name="connsiteX62" fmla="*/ 1221400 w 1725747"/>
                <a:gd name="connsiteY62" fmla="*/ 1639870 h 1729207"/>
                <a:gd name="connsiteX63" fmla="*/ 1168943 w 1725747"/>
                <a:gd name="connsiteY63" fmla="*/ 1660040 h 1729207"/>
                <a:gd name="connsiteX64" fmla="*/ 895729 w 1725747"/>
                <a:gd name="connsiteY64" fmla="*/ 1383367 h 1729207"/>
                <a:gd name="connsiteX65" fmla="*/ 757392 w 1725747"/>
                <a:gd name="connsiteY65" fmla="*/ 1383367 h 1729207"/>
                <a:gd name="connsiteX66" fmla="*/ 757392 w 1725747"/>
                <a:gd name="connsiteY66" fmla="*/ 1037526 h 1729207"/>
                <a:gd name="connsiteX67" fmla="*/ 895729 w 1725747"/>
                <a:gd name="connsiteY67" fmla="*/ 1037526 h 1729207"/>
                <a:gd name="connsiteX68" fmla="*/ 1449074 w 1725747"/>
                <a:gd name="connsiteY68" fmla="*/ 1383367 h 1729207"/>
                <a:gd name="connsiteX69" fmla="*/ 1449074 w 1725747"/>
                <a:gd name="connsiteY69" fmla="*/ 622516 h 1729207"/>
                <a:gd name="connsiteX70" fmla="*/ 1587411 w 1725747"/>
                <a:gd name="connsiteY70" fmla="*/ 622516 h 1729207"/>
                <a:gd name="connsiteX71" fmla="*/ 1587411 w 1725747"/>
                <a:gd name="connsiteY71" fmla="*/ 1383367 h 172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25747" h="1729207">
                  <a:moveTo>
                    <a:pt x="1691163" y="1383367"/>
                  </a:moveTo>
                  <a:lnTo>
                    <a:pt x="1656579" y="1383367"/>
                  </a:lnTo>
                  <a:lnTo>
                    <a:pt x="1656579" y="587932"/>
                  </a:lnTo>
                  <a:cubicBezTo>
                    <a:pt x="1656579" y="578761"/>
                    <a:pt x="1652931" y="569966"/>
                    <a:pt x="1646446" y="563481"/>
                  </a:cubicBezTo>
                  <a:cubicBezTo>
                    <a:pt x="1639962" y="556997"/>
                    <a:pt x="1631167" y="553348"/>
                    <a:pt x="1621995" y="553348"/>
                  </a:cubicBezTo>
                  <a:lnTo>
                    <a:pt x="1414490" y="553348"/>
                  </a:lnTo>
                  <a:cubicBezTo>
                    <a:pt x="1395390" y="553348"/>
                    <a:pt x="1379906" y="568831"/>
                    <a:pt x="1379906" y="587932"/>
                  </a:cubicBezTo>
                  <a:lnTo>
                    <a:pt x="1379906" y="1383367"/>
                  </a:lnTo>
                  <a:lnTo>
                    <a:pt x="1310738" y="1383367"/>
                  </a:lnTo>
                  <a:lnTo>
                    <a:pt x="1310738" y="380428"/>
                  </a:lnTo>
                  <a:cubicBezTo>
                    <a:pt x="1310845" y="371256"/>
                    <a:pt x="1307076" y="362461"/>
                    <a:pt x="1300363" y="356219"/>
                  </a:cubicBezTo>
                  <a:lnTo>
                    <a:pt x="954522" y="10377"/>
                  </a:lnTo>
                  <a:cubicBezTo>
                    <a:pt x="948279" y="3663"/>
                    <a:pt x="939484" y="-106"/>
                    <a:pt x="930313" y="2"/>
                  </a:cubicBezTo>
                  <a:lnTo>
                    <a:pt x="138336" y="2"/>
                  </a:lnTo>
                  <a:cubicBezTo>
                    <a:pt x="101335" y="907"/>
                    <a:pt x="66156" y="16241"/>
                    <a:pt x="40297" y="42731"/>
                  </a:cubicBezTo>
                  <a:cubicBezTo>
                    <a:pt x="14453" y="69223"/>
                    <a:pt x="-14" y="104778"/>
                    <a:pt x="0" y="141797"/>
                  </a:cubicBezTo>
                  <a:lnTo>
                    <a:pt x="0" y="1587413"/>
                  </a:lnTo>
                  <a:cubicBezTo>
                    <a:pt x="-14" y="1624429"/>
                    <a:pt x="14456" y="1659984"/>
                    <a:pt x="40297" y="1686479"/>
                  </a:cubicBezTo>
                  <a:cubicBezTo>
                    <a:pt x="66156" y="1712971"/>
                    <a:pt x="101331" y="1728305"/>
                    <a:pt x="138336" y="1729208"/>
                  </a:cubicBezTo>
                  <a:lnTo>
                    <a:pt x="1168943" y="1729208"/>
                  </a:lnTo>
                  <a:cubicBezTo>
                    <a:pt x="1206553" y="1729208"/>
                    <a:pt x="1242611" y="1714268"/>
                    <a:pt x="1269209" y="1687679"/>
                  </a:cubicBezTo>
                  <a:cubicBezTo>
                    <a:pt x="1295798" y="1661081"/>
                    <a:pt x="1310738" y="1625023"/>
                    <a:pt x="1310738" y="1587413"/>
                  </a:cubicBezTo>
                  <a:lnTo>
                    <a:pt x="1310738" y="1452535"/>
                  </a:lnTo>
                  <a:lnTo>
                    <a:pt x="1691163" y="1452535"/>
                  </a:lnTo>
                  <a:cubicBezTo>
                    <a:pt x="1710264" y="1452535"/>
                    <a:pt x="1725747" y="1437052"/>
                    <a:pt x="1725747" y="1417951"/>
                  </a:cubicBezTo>
                  <a:cubicBezTo>
                    <a:pt x="1725747" y="1398850"/>
                    <a:pt x="1710264" y="1383367"/>
                    <a:pt x="1691163" y="1383367"/>
                  </a:cubicBezTo>
                  <a:close/>
                  <a:moveTo>
                    <a:pt x="964897" y="118280"/>
                  </a:moveTo>
                  <a:lnTo>
                    <a:pt x="1192464" y="345847"/>
                  </a:lnTo>
                  <a:lnTo>
                    <a:pt x="964897" y="345847"/>
                  </a:lnTo>
                  <a:close/>
                  <a:moveTo>
                    <a:pt x="1241570" y="864605"/>
                  </a:moveTo>
                  <a:lnTo>
                    <a:pt x="1241570" y="1383367"/>
                  </a:lnTo>
                  <a:lnTo>
                    <a:pt x="1103233" y="1383367"/>
                  </a:lnTo>
                  <a:lnTo>
                    <a:pt x="1103233" y="830021"/>
                  </a:lnTo>
                  <a:lnTo>
                    <a:pt x="1241570" y="830021"/>
                  </a:lnTo>
                  <a:close/>
                  <a:moveTo>
                    <a:pt x="1168943" y="1660040"/>
                  </a:moveTo>
                  <a:lnTo>
                    <a:pt x="138336" y="1660040"/>
                  </a:lnTo>
                  <a:cubicBezTo>
                    <a:pt x="119384" y="1660067"/>
                    <a:pt x="101238" y="1652300"/>
                    <a:pt x="88162" y="1638573"/>
                  </a:cubicBezTo>
                  <a:cubicBezTo>
                    <a:pt x="75086" y="1624847"/>
                    <a:pt x="68221" y="1606355"/>
                    <a:pt x="69168" y="1587413"/>
                  </a:cubicBezTo>
                  <a:lnTo>
                    <a:pt x="69168" y="141797"/>
                  </a:lnTo>
                  <a:cubicBezTo>
                    <a:pt x="69168" y="123451"/>
                    <a:pt x="76448" y="105861"/>
                    <a:pt x="89431" y="92892"/>
                  </a:cubicBezTo>
                  <a:cubicBezTo>
                    <a:pt x="102400" y="79909"/>
                    <a:pt x="119990" y="72628"/>
                    <a:pt x="138336" y="72628"/>
                  </a:cubicBezTo>
                  <a:lnTo>
                    <a:pt x="899187" y="72628"/>
                  </a:lnTo>
                  <a:lnTo>
                    <a:pt x="899187" y="380428"/>
                  </a:lnTo>
                  <a:cubicBezTo>
                    <a:pt x="899187" y="389599"/>
                    <a:pt x="902836" y="398394"/>
                    <a:pt x="909320" y="404879"/>
                  </a:cubicBezTo>
                  <a:cubicBezTo>
                    <a:pt x="915805" y="411363"/>
                    <a:pt x="924599" y="415012"/>
                    <a:pt x="933771" y="415012"/>
                  </a:cubicBezTo>
                  <a:lnTo>
                    <a:pt x="1245028" y="415012"/>
                  </a:lnTo>
                  <a:lnTo>
                    <a:pt x="1245028" y="760853"/>
                  </a:lnTo>
                  <a:lnTo>
                    <a:pt x="1068649" y="760853"/>
                  </a:lnTo>
                  <a:cubicBezTo>
                    <a:pt x="1049548" y="760853"/>
                    <a:pt x="1034065" y="776333"/>
                    <a:pt x="1034065" y="795437"/>
                  </a:cubicBezTo>
                  <a:lnTo>
                    <a:pt x="1034065" y="1383367"/>
                  </a:lnTo>
                  <a:lnTo>
                    <a:pt x="964897" y="1383367"/>
                  </a:lnTo>
                  <a:lnTo>
                    <a:pt x="964897" y="1002942"/>
                  </a:lnTo>
                  <a:cubicBezTo>
                    <a:pt x="964897" y="993766"/>
                    <a:pt x="961248" y="984972"/>
                    <a:pt x="954764" y="978487"/>
                  </a:cubicBezTo>
                  <a:cubicBezTo>
                    <a:pt x="948279" y="972003"/>
                    <a:pt x="939484" y="968357"/>
                    <a:pt x="930313" y="968357"/>
                  </a:cubicBezTo>
                  <a:lnTo>
                    <a:pt x="722808" y="968357"/>
                  </a:lnTo>
                  <a:cubicBezTo>
                    <a:pt x="703707" y="968357"/>
                    <a:pt x="688224" y="983837"/>
                    <a:pt x="688224" y="1002942"/>
                  </a:cubicBezTo>
                  <a:lnTo>
                    <a:pt x="688224" y="1383367"/>
                  </a:lnTo>
                  <a:lnTo>
                    <a:pt x="653640" y="1383367"/>
                  </a:lnTo>
                  <a:cubicBezTo>
                    <a:pt x="634539" y="1383367"/>
                    <a:pt x="619056" y="1398847"/>
                    <a:pt x="619056" y="1417951"/>
                  </a:cubicBezTo>
                  <a:cubicBezTo>
                    <a:pt x="619056" y="1437052"/>
                    <a:pt x="634539" y="1452535"/>
                    <a:pt x="653640" y="1452535"/>
                  </a:cubicBezTo>
                  <a:lnTo>
                    <a:pt x="1241570" y="1452535"/>
                  </a:lnTo>
                  <a:lnTo>
                    <a:pt x="1241570" y="1587413"/>
                  </a:lnTo>
                  <a:cubicBezTo>
                    <a:pt x="1242569" y="1606960"/>
                    <a:pt x="1235248" y="1626023"/>
                    <a:pt x="1221400" y="1639870"/>
                  </a:cubicBezTo>
                  <a:cubicBezTo>
                    <a:pt x="1207553" y="1653718"/>
                    <a:pt x="1188494" y="1661039"/>
                    <a:pt x="1168943" y="1660040"/>
                  </a:cubicBezTo>
                  <a:close/>
                  <a:moveTo>
                    <a:pt x="895729" y="1383367"/>
                  </a:moveTo>
                  <a:lnTo>
                    <a:pt x="757392" y="1383367"/>
                  </a:lnTo>
                  <a:lnTo>
                    <a:pt x="757392" y="1037526"/>
                  </a:lnTo>
                  <a:lnTo>
                    <a:pt x="895729" y="1037526"/>
                  </a:lnTo>
                  <a:close/>
                  <a:moveTo>
                    <a:pt x="1449074" y="1383367"/>
                  </a:moveTo>
                  <a:lnTo>
                    <a:pt x="1449074" y="622516"/>
                  </a:lnTo>
                  <a:lnTo>
                    <a:pt x="1587411" y="622516"/>
                  </a:lnTo>
                  <a:lnTo>
                    <a:pt x="1587411" y="1383367"/>
                  </a:ln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36">
              <a:extLst>
                <a:ext uri="{FF2B5EF4-FFF2-40B4-BE49-F238E27FC236}">
                  <a16:creationId xmlns:a16="http://schemas.microsoft.com/office/drawing/2014/main" id="{F6E9A022-C32F-F89B-92CF-702E4E6184AD}"/>
                </a:ext>
              </a:extLst>
            </p:cNvPr>
            <p:cNvSpPr/>
            <p:nvPr/>
          </p:nvSpPr>
          <p:spPr>
            <a:xfrm>
              <a:off x="-2027618" y="1484628"/>
              <a:ext cx="899186" cy="69168"/>
            </a:xfrm>
            <a:custGeom>
              <a:avLst/>
              <a:gdLst>
                <a:gd name="connsiteX0" fmla="*/ 34584 w 899186"/>
                <a:gd name="connsiteY0" fmla="*/ 69168 h 69168"/>
                <a:gd name="connsiteX1" fmla="*/ 864603 w 899186"/>
                <a:gd name="connsiteY1" fmla="*/ 69168 h 69168"/>
                <a:gd name="connsiteX2" fmla="*/ 899187 w 899186"/>
                <a:gd name="connsiteY2" fmla="*/ 34584 h 69168"/>
                <a:gd name="connsiteX3" fmla="*/ 864603 w 899186"/>
                <a:gd name="connsiteY3" fmla="*/ 0 h 69168"/>
                <a:gd name="connsiteX4" fmla="*/ 34584 w 899186"/>
                <a:gd name="connsiteY4" fmla="*/ 0 h 69168"/>
                <a:gd name="connsiteX5" fmla="*/ 0 w 899186"/>
                <a:gd name="connsiteY5" fmla="*/ 34584 h 69168"/>
                <a:gd name="connsiteX6" fmla="*/ 34584 w 899186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9186" h="69168">
                  <a:moveTo>
                    <a:pt x="34584" y="69168"/>
                  </a:moveTo>
                  <a:lnTo>
                    <a:pt x="864603" y="69168"/>
                  </a:lnTo>
                  <a:cubicBezTo>
                    <a:pt x="883704" y="69168"/>
                    <a:pt x="899187" y="53685"/>
                    <a:pt x="899187" y="34584"/>
                  </a:cubicBezTo>
                  <a:cubicBezTo>
                    <a:pt x="899187" y="15483"/>
                    <a:pt x="883704" y="0"/>
                    <a:pt x="864603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37">
              <a:extLst>
                <a:ext uri="{FF2B5EF4-FFF2-40B4-BE49-F238E27FC236}">
                  <a16:creationId xmlns:a16="http://schemas.microsoft.com/office/drawing/2014/main" id="{74D0588F-B917-F633-C069-256EB443092E}"/>
                </a:ext>
              </a:extLst>
            </p:cNvPr>
            <p:cNvSpPr/>
            <p:nvPr/>
          </p:nvSpPr>
          <p:spPr>
            <a:xfrm>
              <a:off x="-2027618" y="1622964"/>
              <a:ext cx="691682" cy="69168"/>
            </a:xfrm>
            <a:custGeom>
              <a:avLst/>
              <a:gdLst>
                <a:gd name="connsiteX0" fmla="*/ 34584 w 691682"/>
                <a:gd name="connsiteY0" fmla="*/ 69168 h 69168"/>
                <a:gd name="connsiteX1" fmla="*/ 657098 w 691682"/>
                <a:gd name="connsiteY1" fmla="*/ 69168 h 69168"/>
                <a:gd name="connsiteX2" fmla="*/ 691682 w 691682"/>
                <a:gd name="connsiteY2" fmla="*/ 34584 h 69168"/>
                <a:gd name="connsiteX3" fmla="*/ 657098 w 691682"/>
                <a:gd name="connsiteY3" fmla="*/ 0 h 69168"/>
                <a:gd name="connsiteX4" fmla="*/ 34584 w 691682"/>
                <a:gd name="connsiteY4" fmla="*/ 0 h 69168"/>
                <a:gd name="connsiteX5" fmla="*/ 0 w 691682"/>
                <a:gd name="connsiteY5" fmla="*/ 34584 h 69168"/>
                <a:gd name="connsiteX6" fmla="*/ 34584 w 691682"/>
                <a:gd name="connsiteY6" fmla="*/ 69168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682" h="69168">
                  <a:moveTo>
                    <a:pt x="34584" y="69168"/>
                  </a:moveTo>
                  <a:lnTo>
                    <a:pt x="657098" y="69168"/>
                  </a:lnTo>
                  <a:cubicBezTo>
                    <a:pt x="676199" y="69168"/>
                    <a:pt x="691682" y="53685"/>
                    <a:pt x="691682" y="34584"/>
                  </a:cubicBezTo>
                  <a:cubicBezTo>
                    <a:pt x="691682" y="15483"/>
                    <a:pt x="676199" y="0"/>
                    <a:pt x="657098" y="0"/>
                  </a:cubicBez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38">
              <a:extLst>
                <a:ext uri="{FF2B5EF4-FFF2-40B4-BE49-F238E27FC236}">
                  <a16:creationId xmlns:a16="http://schemas.microsoft.com/office/drawing/2014/main" id="{B3BF1684-840C-0959-15B6-DC98EF2CD7F8}"/>
                </a:ext>
              </a:extLst>
            </p:cNvPr>
            <p:cNvSpPr/>
            <p:nvPr/>
          </p:nvSpPr>
          <p:spPr>
            <a:xfrm>
              <a:off x="-2027618" y="1761301"/>
              <a:ext cx="415009" cy="69168"/>
            </a:xfrm>
            <a:custGeom>
              <a:avLst/>
              <a:gdLst>
                <a:gd name="connsiteX0" fmla="*/ 380425 w 415009"/>
                <a:gd name="connsiteY0" fmla="*/ 0 h 69168"/>
                <a:gd name="connsiteX1" fmla="*/ 34584 w 415009"/>
                <a:gd name="connsiteY1" fmla="*/ 0 h 69168"/>
                <a:gd name="connsiteX2" fmla="*/ 0 w 415009"/>
                <a:gd name="connsiteY2" fmla="*/ 34584 h 69168"/>
                <a:gd name="connsiteX3" fmla="*/ 34584 w 415009"/>
                <a:gd name="connsiteY3" fmla="*/ 69168 h 69168"/>
                <a:gd name="connsiteX4" fmla="*/ 380425 w 415009"/>
                <a:gd name="connsiteY4" fmla="*/ 69168 h 69168"/>
                <a:gd name="connsiteX5" fmla="*/ 415009 w 415009"/>
                <a:gd name="connsiteY5" fmla="*/ 34584 h 69168"/>
                <a:gd name="connsiteX6" fmla="*/ 380425 w 415009"/>
                <a:gd name="connsiteY6" fmla="*/ 0 h 6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009" h="69168">
                  <a:moveTo>
                    <a:pt x="380425" y="0"/>
                  </a:moveTo>
                  <a:lnTo>
                    <a:pt x="34584" y="0"/>
                  </a:lnTo>
                  <a:cubicBezTo>
                    <a:pt x="15483" y="0"/>
                    <a:pt x="0" y="15483"/>
                    <a:pt x="0" y="34584"/>
                  </a:cubicBezTo>
                  <a:cubicBezTo>
                    <a:pt x="0" y="53685"/>
                    <a:pt x="15483" y="69168"/>
                    <a:pt x="34584" y="69168"/>
                  </a:cubicBezTo>
                  <a:lnTo>
                    <a:pt x="380425" y="69168"/>
                  </a:lnTo>
                  <a:cubicBezTo>
                    <a:pt x="399526" y="69168"/>
                    <a:pt x="415009" y="53685"/>
                    <a:pt x="415009" y="34584"/>
                  </a:cubicBezTo>
                  <a:cubicBezTo>
                    <a:pt x="415009" y="15483"/>
                    <a:pt x="399526" y="0"/>
                    <a:pt x="380425" y="0"/>
                  </a:cubicBezTo>
                  <a:close/>
                </a:path>
              </a:pathLst>
            </a:custGeom>
            <a:solidFill>
              <a:srgbClr val="004F92"/>
            </a:solidFill>
            <a:ln w="34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Retângulo 4">
            <a:extLst>
              <a:ext uri="{FF2B5EF4-FFF2-40B4-BE49-F238E27FC236}">
                <a16:creationId xmlns:a16="http://schemas.microsoft.com/office/drawing/2014/main" id="{A2AAB047-EE98-409B-F863-DF92BFF7EE7E}"/>
              </a:ext>
            </a:extLst>
          </p:cNvPr>
          <p:cNvSpPr/>
          <p:nvPr/>
        </p:nvSpPr>
        <p:spPr>
          <a:xfrm>
            <a:off x="3861294" y="3463925"/>
            <a:ext cx="6767624" cy="2889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317472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Aquisição de Imobilizado </a:t>
            </a:r>
            <a:r>
              <a:rPr lang="pt-BR" sz="12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(R$ Mil)</a:t>
            </a:r>
            <a:endParaRPr lang="pt-BR" sz="1600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2" name="Chart 3">
            <a:extLst>
              <a:ext uri="{FF2B5EF4-FFF2-40B4-BE49-F238E27FC236}">
                <a16:creationId xmlns:a16="http://schemas.microsoft.com/office/drawing/2014/main" id="{05D20749-84DC-C938-DC7D-82718641AFA2}"/>
              </a:ext>
            </a:extLst>
          </p:cNvPr>
          <p:cNvGraphicFramePr/>
          <p:nvPr>
            <p:custDataLst>
              <p:tags r:id="rId47"/>
            </p:custDataLst>
          </p:nvPr>
        </p:nvGraphicFramePr>
        <p:xfrm>
          <a:off x="3681413" y="3833813"/>
          <a:ext cx="8258175" cy="113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6"/>
          </a:graphicData>
        </a:graphic>
      </p:graphicFrame>
      <p:sp>
        <p:nvSpPr>
          <p:cNvPr id="85" name="Retângulo 84">
            <a:extLst>
              <a:ext uri="{FF2B5EF4-FFF2-40B4-BE49-F238E27FC236}">
                <a16:creationId xmlns:a16="http://schemas.microsoft.com/office/drawing/2014/main" id="{E126B605-1425-C02F-691C-95951B97A652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3700463" y="4860925"/>
            <a:ext cx="1841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B7F974E2-CC9E-4707-8A69-1D92DBA1639D}" type="datetime'''''''''''''''''''''J''''''''''''''an'''''''''''''">
              <a:rPr lang="pt-BR" altLang="en-US" sz="1000" b="1" smtClean="0">
                <a:solidFill>
                  <a:srgbClr val="3D3D3D"/>
                </a:solidFill>
              </a:rPr>
              <a:pPr/>
              <a:t>Jan</a:t>
            </a:fld>
            <a:endParaRPr lang="pt-BR" sz="1000" b="1" dirty="0">
              <a:solidFill>
                <a:srgbClr val="3D3D3D"/>
              </a:solidFill>
            </a:endParaRP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5439DFC9-7DB0-136F-CC0C-3946A89ECC05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4425950" y="4860925"/>
            <a:ext cx="19526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153F5D7-2751-40EC-A54E-8761372A7293}" type="datetime'''''''''''''''''''F''''''''''e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Fev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2132DEB3-E3AE-DDDA-5122-F9714788BACE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5138738" y="4860925"/>
            <a:ext cx="2301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D323F143-A8DF-4F43-A134-0C68BBF784A5}" type="datetime'''''''M''a''''''''''r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Mar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97944543-D02C-36C9-76FF-350D1AA9ABA3}"/>
              </a:ext>
            </a:extLst>
          </p:cNvPr>
          <p:cNvSpPr/>
          <p:nvPr>
            <p:custDataLst>
              <p:tags r:id="rId51"/>
            </p:custDataLst>
          </p:nvPr>
        </p:nvSpPr>
        <p:spPr bwMode="auto">
          <a:xfrm>
            <a:off x="5884863" y="4860925"/>
            <a:ext cx="201613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E94D99DD-A0A1-4678-99B6-F0C626B277A2}" type="datetime'''''A''''''''''''''b''''''r'''''''">
              <a:rPr lang="pt-BR" altLang="en-US" sz="1000" b="1" smtClean="0">
                <a:solidFill>
                  <a:srgbClr val="3D3D3D"/>
                </a:solidFill>
              </a:rPr>
              <a:pPr/>
              <a:t>Abr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4CA611F6-DF8C-2B97-7C65-76CB6FC222A0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660717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7EF420FA-7FE4-43CD-A831-E947D9731AE9}" type="datetime'''''''''''''M''''''''''''''''a''''''''''''''i'''''''''''">
              <a:rPr lang="pt-BR" altLang="en-US" sz="1000" b="1" smtClean="0">
                <a:solidFill>
                  <a:srgbClr val="3D3D3D"/>
                </a:solidFill>
              </a:rPr>
              <a:pPr/>
              <a:t>Mai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379F5B51-389F-4828-0789-FB0FFAF83674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7350125" y="4860925"/>
            <a:ext cx="1905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2F551019-462D-46A3-9A7F-FC013DD9CAB6}" type="datetime'''''''''J''''''''''''''u''''''''''''''''''n'''''">
              <a:rPr lang="pt-BR" altLang="en-US" sz="1000" b="1" smtClean="0">
                <a:solidFill>
                  <a:srgbClr val="3D3D3D"/>
                </a:solidFill>
              </a:rPr>
              <a:pPr/>
              <a:t>Jun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EB7CD46A-B9B7-A4C7-2525-B3DC85A320AA}"/>
              </a:ext>
            </a:extLst>
          </p:cNvPr>
          <p:cNvSpPr/>
          <p:nvPr>
            <p:custDataLst>
              <p:tags r:id="rId54"/>
            </p:custDataLst>
          </p:nvPr>
        </p:nvSpPr>
        <p:spPr bwMode="auto">
          <a:xfrm>
            <a:off x="8099425" y="4860925"/>
            <a:ext cx="1539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FD4B5D9F-6782-4FCC-90F4-7710109D5235}" type="datetime'''''''''J''''ul''''''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Jul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210394FC-D407-FFB1-706E-8CC68FFA6AC9}"/>
              </a:ext>
            </a:extLst>
          </p:cNvPr>
          <p:cNvSpPr/>
          <p:nvPr>
            <p:custDataLst>
              <p:tags r:id="rId55"/>
            </p:custDataLst>
          </p:nvPr>
        </p:nvSpPr>
        <p:spPr bwMode="auto">
          <a:xfrm>
            <a:off x="8797925" y="4860925"/>
            <a:ext cx="21748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86B0E063-002E-4033-8F72-F0448420C82C}" type="datetime'A''''''''''''''''''''''''''g''''''''''''''''''''''''o'''''">
              <a:rPr lang="pt-BR" altLang="en-US" sz="1000" b="1" smtClean="0">
                <a:solidFill>
                  <a:srgbClr val="3D3D3D"/>
                </a:solidFill>
              </a:rPr>
              <a:pPr/>
              <a:t>Ago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419A771A-F6FF-E5CE-A3D6-28B90D065809}"/>
              </a:ext>
            </a:extLst>
          </p:cNvPr>
          <p:cNvSpPr/>
          <p:nvPr>
            <p:custDataLst>
              <p:tags r:id="rId56"/>
            </p:custDataLst>
          </p:nvPr>
        </p:nvSpPr>
        <p:spPr bwMode="auto">
          <a:xfrm>
            <a:off x="9545638" y="4860925"/>
            <a:ext cx="1809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6515744C-A291-4B6F-889D-DACEE7572CCD}" type="datetime'''''''''''''''''S''''''''e''''''''t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Set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F79C032-847B-FDD3-D58D-2B1A70F69284}"/>
              </a:ext>
            </a:extLst>
          </p:cNvPr>
          <p:cNvSpPr/>
          <p:nvPr>
            <p:custDataLst>
              <p:tags r:id="rId57"/>
            </p:custDataLst>
          </p:nvPr>
        </p:nvSpPr>
        <p:spPr bwMode="auto">
          <a:xfrm>
            <a:off x="10263188" y="4860925"/>
            <a:ext cx="211138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3889CCD3-09C4-4CD7-A257-FBFA65E4D4F8}" type="datetime'''''''''''''''''''''''''''''''''''''''''''O''''''''''''u''t'">
              <a:rPr lang="pt-BR" altLang="en-US" sz="1000" b="1" smtClean="0">
                <a:solidFill>
                  <a:srgbClr val="3D3D3D"/>
                </a:solidFill>
              </a:rPr>
              <a:pPr/>
              <a:t>Out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2885C715-7FD6-EB22-95EC-8E666D47C998}"/>
              </a:ext>
            </a:extLst>
          </p:cNvPr>
          <p:cNvSpPr/>
          <p:nvPr>
            <p:custDataLst>
              <p:tags r:id="rId58"/>
            </p:custDataLst>
          </p:nvPr>
        </p:nvSpPr>
        <p:spPr bwMode="auto">
          <a:xfrm>
            <a:off x="10985500" y="4860925"/>
            <a:ext cx="22542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01B4A7C2-90B0-4CBA-826B-4E801EF4D3B9}" type="datetime'''''''''''N''''''o''''''''''''''''v'''''''''''''''''''''''''''">
              <a:rPr lang="pt-BR" altLang="en-US" sz="1000" b="1" smtClean="0">
                <a:solidFill>
                  <a:srgbClr val="3D3D3D"/>
                </a:solidFill>
              </a:rPr>
              <a:pPr/>
              <a:t>Nov</a:t>
            </a:fld>
            <a:endParaRPr lang="pt-BR" sz="1000" b="1">
              <a:solidFill>
                <a:srgbClr val="3D3D3D"/>
              </a:solidFill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CD34A7-993B-899D-DB9B-ACBD7EC507FC}"/>
              </a:ext>
            </a:extLst>
          </p:cNvPr>
          <p:cNvSpPr/>
          <p:nvPr>
            <p:custDataLst>
              <p:tags r:id="rId59"/>
            </p:custDataLst>
          </p:nvPr>
        </p:nvSpPr>
        <p:spPr bwMode="auto">
          <a:xfrm>
            <a:off x="11725275" y="4860925"/>
            <a:ext cx="206375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/>
            <a:fld id="{90EE370E-0867-4BFC-8116-6D5A9D52F545}" type="datetime'''''''''''''''''''D''''''''''e''''''''''''''''''''''''''z'">
              <a:rPr lang="pt-BR" altLang="en-US" sz="1000" b="1" smtClean="0">
                <a:solidFill>
                  <a:srgbClr val="3D3D3D"/>
                </a:solidFill>
              </a:rPr>
              <a:pPr/>
              <a:t>Dez</a:t>
            </a:fld>
            <a:endParaRPr lang="pt-BR" sz="1000" b="1">
              <a:solidFill>
                <a:srgbClr val="3D3D3D"/>
              </a:solidFill>
            </a:endParaRPr>
          </a:p>
        </p:txBody>
      </p: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23447ED0-5B38-126D-B5B9-31412829991F}"/>
              </a:ext>
            </a:extLst>
          </p:cNvPr>
          <p:cNvCxnSpPr/>
          <p:nvPr>
            <p:custDataLst>
              <p:tags r:id="rId60"/>
            </p:custDataLst>
          </p:nvPr>
        </p:nvCxnSpPr>
        <p:spPr bwMode="gray">
          <a:xfrm>
            <a:off x="7488238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1DB74B0B-1E20-9948-8BB6-7D3567F1B78C}"/>
              </a:ext>
            </a:extLst>
          </p:cNvPr>
          <p:cNvCxnSpPr/>
          <p:nvPr>
            <p:custDataLst>
              <p:tags r:id="rId61"/>
            </p:custDataLst>
          </p:nvPr>
        </p:nvCxnSpPr>
        <p:spPr bwMode="gray">
          <a:xfrm flipH="1">
            <a:off x="7281863" y="3576638"/>
            <a:ext cx="66675" cy="0"/>
          </a:xfrm>
          <a:prstGeom prst="line">
            <a:avLst/>
          </a:prstGeom>
          <a:ln w="9525" cap="rnd" cmpd="sng" algn="ctr">
            <a:solidFill>
              <a:srgbClr val="969696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99">
            <a:extLst>
              <a:ext uri="{FF2B5EF4-FFF2-40B4-BE49-F238E27FC236}">
                <a16:creationId xmlns:a16="http://schemas.microsoft.com/office/drawing/2014/main" id="{BFC382DE-A3F1-08A8-7B12-975057689D54}"/>
              </a:ext>
            </a:extLst>
          </p:cNvPr>
          <p:cNvCxnSpPr/>
          <p:nvPr>
            <p:custDataLst>
              <p:tags r:id="rId62"/>
            </p:custDataLst>
          </p:nvPr>
        </p:nvCxnSpPr>
        <p:spPr bwMode="gray">
          <a:xfrm>
            <a:off x="7981950" y="3576638"/>
            <a:ext cx="263525" cy="0"/>
          </a:xfrm>
          <a:prstGeom prst="line">
            <a:avLst/>
          </a:prstGeom>
          <a:ln w="19050" cap="rnd" cmpd="sng" algn="ctr">
            <a:solidFill>
              <a:schemeClr val="hlink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ipse 100">
            <a:extLst>
              <a:ext uri="{FF2B5EF4-FFF2-40B4-BE49-F238E27FC236}">
                <a16:creationId xmlns:a16="http://schemas.microsoft.com/office/drawing/2014/main" id="{2BC5D4FE-4427-FCAB-73A3-D0A192B00FA6}"/>
              </a:ext>
            </a:extLst>
          </p:cNvPr>
          <p:cNvSpPr/>
          <p:nvPr>
            <p:custDataLst>
              <p:tags r:id="rId63"/>
            </p:custDataLst>
          </p:nvPr>
        </p:nvSpPr>
        <p:spPr bwMode="auto">
          <a:xfrm>
            <a:off x="7386638" y="3544888"/>
            <a:ext cx="63500" cy="63500"/>
          </a:xfrm>
          <a:prstGeom prst="ellipse">
            <a:avLst/>
          </a:prstGeom>
          <a:solidFill>
            <a:srgbClr val="969696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" name="Triângulo isósceles 101">
            <a:extLst>
              <a:ext uri="{FF2B5EF4-FFF2-40B4-BE49-F238E27FC236}">
                <a16:creationId xmlns:a16="http://schemas.microsoft.com/office/drawing/2014/main" id="{F7446760-20A1-D451-9D5B-7580019C9586}"/>
              </a:ext>
            </a:extLst>
          </p:cNvPr>
          <p:cNvSpPr/>
          <p:nvPr>
            <p:custDataLst>
              <p:tags r:id="rId64"/>
            </p:custDataLst>
          </p:nvPr>
        </p:nvSpPr>
        <p:spPr bwMode="auto">
          <a:xfrm>
            <a:off x="8081963" y="3544888"/>
            <a:ext cx="63500" cy="63500"/>
          </a:xfrm>
          <a:prstGeom prst="triangle">
            <a:avLst/>
          </a:prstGeom>
          <a:solidFill>
            <a:schemeClr val="hlink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pt-BR" sz="1000" b="1" kern="0" dirty="0">
              <a:solidFill>
                <a:srgbClr val="004F9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3C62EC98-75D2-5E57-DA15-BF757DB77B68}"/>
              </a:ext>
            </a:extLst>
          </p:cNvPr>
          <p:cNvSpPr/>
          <p:nvPr>
            <p:custDataLst>
              <p:tags r:id="rId65"/>
            </p:custDataLst>
          </p:nvPr>
        </p:nvSpPr>
        <p:spPr bwMode="auto">
          <a:xfrm>
            <a:off x="7610475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72646C1A-0594-45A7-9B05-8E9B155B7481}" type="datetime'''''''''''''20''''''''''''''''''''''2''''''''''''''''4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2024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1D07EFFF-EDFE-9FE2-9562-FB4695AF4669}"/>
              </a:ext>
            </a:extLst>
          </p:cNvPr>
          <p:cNvSpPr/>
          <p:nvPr>
            <p:custDataLst>
              <p:tags r:id="rId66"/>
            </p:custDataLst>
          </p:nvPr>
        </p:nvSpPr>
        <p:spPr bwMode="auto">
          <a:xfrm>
            <a:off x="8305800" y="3505200"/>
            <a:ext cx="260350" cy="152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4F9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spcFirstLastPara="1" vert="horz" wrap="none" lIns="0" tIns="0" rIns="0" bIns="0" rtlCol="0" anchor="ctr" anchorCtr="0">
            <a:noAutofit/>
          </a:bodyPr>
          <a:lstStyle/>
          <a:p>
            <a:pPr fontAlgn="auto">
              <a:buClr>
                <a:srgbClr val="000000"/>
              </a:buClr>
            </a:pPr>
            <a:fld id="{B8586E0C-F5E8-4935-9311-BA94BC47B16D}" type="datetime'''''''202''5'''''''''''''''''''''''''">
              <a:rPr lang="pt-BR" altLang="en-US" sz="1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2025</a:t>
            </a:fld>
            <a:endParaRPr lang="pt-BR" sz="1000" b="1" kern="0" dirty="0">
              <a:solidFill>
                <a:schemeClr val="tx1">
                  <a:lumMod val="65000"/>
                  <a:lumOff val="3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A413CAE2-D493-CB83-B0BA-1684DCA04027}"/>
              </a:ext>
            </a:extLst>
          </p:cNvPr>
          <p:cNvSpPr txBox="1"/>
          <p:nvPr/>
        </p:nvSpPr>
        <p:spPr>
          <a:xfrm>
            <a:off x="3595342" y="5116355"/>
            <a:ext cx="454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Jan/25: 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Intercomunicadores Pedestal</a:t>
            </a:r>
          </a:p>
          <a:p>
            <a:pPr algn="just"/>
            <a:r>
              <a:rPr lang="pt-BR" sz="1000" b="1" dirty="0" err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Fev</a:t>
            </a:r>
            <a:r>
              <a:rPr lang="pt-BR" sz="1000" b="1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/25:</a:t>
            </a:r>
            <a:r>
              <a:rPr lang="pt-BR" sz="1000" dirty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leitores biométricos, 2 ventiladores, 2 bombas centrífugas</a:t>
            </a:r>
          </a:p>
        </p:txBody>
      </p:sp>
      <p:graphicFrame>
        <p:nvGraphicFramePr>
          <p:cNvPr id="60" name="Objeto 59">
            <a:extLst>
              <a:ext uri="{FF2B5EF4-FFF2-40B4-BE49-F238E27FC236}">
                <a16:creationId xmlns:a16="http://schemas.microsoft.com/office/drawing/2014/main" id="{A388822A-0705-20DD-D75B-D86486AA1E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6271" y="1288301"/>
          <a:ext cx="8374287" cy="187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Worksheet" r:id="rId77" imgW="15017861" imgH="3365573" progId="Excel.Sheet.12">
                  <p:link updateAutomatic="1"/>
                </p:oleObj>
              </mc:Choice>
              <mc:Fallback>
                <p:oleObj name="Worksheet" r:id="rId77" imgW="15017861" imgH="3365573" progId="Excel.Sheet.12">
                  <p:link updateAutomatic="1"/>
                  <p:pic>
                    <p:nvPicPr>
                      <p:cNvPr id="60" name="Objeto 59">
                        <a:extLst>
                          <a:ext uri="{FF2B5EF4-FFF2-40B4-BE49-F238E27FC236}">
                            <a16:creationId xmlns:a16="http://schemas.microsoft.com/office/drawing/2014/main" id="{A388822A-0705-20DD-D75B-D86486AA1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3606271" y="1288301"/>
                        <a:ext cx="8374287" cy="187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299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767408" y="980728"/>
            <a:ext cx="10441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de Medicação e Coleta de Exames – Roberta /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Cancelamento de Cirurgias – Liliane / Plano de Conservação – Rose / Ultrassom e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Exames – Dr. Felipe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028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A7078E6-66FE-4D9F-9015-80A85BB14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72" y="133274"/>
            <a:ext cx="11079895" cy="580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2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C09644D-EB57-4B1F-BEC6-94EA618648D8}"/>
              </a:ext>
            </a:extLst>
          </p:cNvPr>
          <p:cNvGraphicFramePr>
            <a:graphicFrameLocks/>
          </p:cNvGraphicFramePr>
          <p:nvPr/>
        </p:nvGraphicFramePr>
        <p:xfrm>
          <a:off x="232268" y="489098"/>
          <a:ext cx="10861309" cy="293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DB03A07-673D-4745-B3F7-33541E52E658}"/>
              </a:ext>
            </a:extLst>
          </p:cNvPr>
          <p:cNvGraphicFramePr>
            <a:graphicFrameLocks noGrp="1"/>
          </p:cNvGraphicFramePr>
          <p:nvPr/>
        </p:nvGraphicFramePr>
        <p:xfrm>
          <a:off x="9318498" y="3428999"/>
          <a:ext cx="2772027" cy="1072116"/>
        </p:xfrm>
        <a:graphic>
          <a:graphicData uri="http://schemas.openxmlformats.org/drawingml/2006/table">
            <a:tbl>
              <a:tblPr/>
              <a:tblGrid>
                <a:gridCol w="2772027">
                  <a:extLst>
                    <a:ext uri="{9D8B030D-6E8A-4147-A177-3AD203B41FA5}">
                      <a16:colId xmlns:a16="http://schemas.microsoft.com/office/drawing/2014/main" val="3140470806"/>
                    </a:ext>
                  </a:extLst>
                </a:gridCol>
              </a:tblGrid>
              <a:tr h="26802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79577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Média 2023 - 169,5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937609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2024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142,4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7082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2025 - 124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976320"/>
                  </a:ext>
                </a:extLst>
              </a:tr>
            </a:tbl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93E914A2-DA81-4CE2-BDC4-08F5C7D8AA3F}"/>
              </a:ext>
            </a:extLst>
          </p:cNvPr>
          <p:cNvGraphicFramePr>
            <a:graphicFrameLocks/>
          </p:cNvGraphicFramePr>
          <p:nvPr/>
        </p:nvGraphicFramePr>
        <p:xfrm>
          <a:off x="99696" y="3421447"/>
          <a:ext cx="9218801" cy="2815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767408" y="980728"/>
            <a:ext cx="10441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de Medicação e Coleta de Exames – Roberta /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Cancelamento de Cirurgias – Liliane / Plano de Conservação – Rose / Ultrassom e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Exames – Dr. Felipe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703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Fevereiro 2025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11EBF37-367A-4209-8F89-4CDAA2D5F763}"/>
              </a:ext>
            </a:extLst>
          </p:cNvPr>
          <p:cNvGraphicFramePr>
            <a:graphicFrameLocks/>
          </p:cNvGraphicFramePr>
          <p:nvPr/>
        </p:nvGraphicFramePr>
        <p:xfrm>
          <a:off x="271127" y="526832"/>
          <a:ext cx="10273438" cy="2469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1D14C459-A904-4176-9E01-8AD709353F0E}"/>
              </a:ext>
            </a:extLst>
          </p:cNvPr>
          <p:cNvGraphicFramePr>
            <a:graphicFrameLocks noGrp="1"/>
          </p:cNvGraphicFramePr>
          <p:nvPr/>
        </p:nvGraphicFramePr>
        <p:xfrm>
          <a:off x="2703468" y="3056899"/>
          <a:ext cx="5408755" cy="959812"/>
        </p:xfrm>
        <a:graphic>
          <a:graphicData uri="http://schemas.openxmlformats.org/drawingml/2006/table">
            <a:tbl>
              <a:tblPr/>
              <a:tblGrid>
                <a:gridCol w="1482316">
                  <a:extLst>
                    <a:ext uri="{9D8B030D-6E8A-4147-A177-3AD203B41FA5}">
                      <a16:colId xmlns:a16="http://schemas.microsoft.com/office/drawing/2014/main" val="358747865"/>
                    </a:ext>
                  </a:extLst>
                </a:gridCol>
                <a:gridCol w="1312584">
                  <a:extLst>
                    <a:ext uri="{9D8B030D-6E8A-4147-A177-3AD203B41FA5}">
                      <a16:colId xmlns:a16="http://schemas.microsoft.com/office/drawing/2014/main" val="3217485119"/>
                    </a:ext>
                  </a:extLst>
                </a:gridCol>
                <a:gridCol w="1131539">
                  <a:extLst>
                    <a:ext uri="{9D8B030D-6E8A-4147-A177-3AD203B41FA5}">
                      <a16:colId xmlns:a16="http://schemas.microsoft.com/office/drawing/2014/main" val="2568384854"/>
                    </a:ext>
                  </a:extLst>
                </a:gridCol>
                <a:gridCol w="1482316">
                  <a:extLst>
                    <a:ext uri="{9D8B030D-6E8A-4147-A177-3AD203B41FA5}">
                      <a16:colId xmlns:a16="http://schemas.microsoft.com/office/drawing/2014/main" val="594243608"/>
                    </a:ext>
                  </a:extLst>
                </a:gridCol>
              </a:tblGrid>
              <a:tr h="23875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Maior tempo de espera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Menor tempo de espera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68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362021"/>
                  </a:ext>
                </a:extLst>
              </a:tr>
              <a:tr h="2506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03/02/2025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05:13:00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19/02/2025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A3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00:00:00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118064"/>
                  </a:ext>
                </a:extLst>
              </a:tr>
              <a:tr h="47035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Liderança Experiencia em Saúde, demandas variadas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Motivo: Atendimento Liderança Experiência em Saúde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530329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5F2D747-1D9B-456D-8070-39579D97BFF8}"/>
              </a:ext>
            </a:extLst>
          </p:cNvPr>
          <p:cNvGraphicFramePr>
            <a:graphicFrameLocks/>
          </p:cNvGraphicFramePr>
          <p:nvPr/>
        </p:nvGraphicFramePr>
        <p:xfrm>
          <a:off x="983432" y="4077072"/>
          <a:ext cx="8005744" cy="2469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Fevereiro 2025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6DDAE60-1205-45EA-962C-AF8360AC1513}"/>
              </a:ext>
            </a:extLst>
          </p:cNvPr>
          <p:cNvGraphicFramePr>
            <a:graphicFrameLocks/>
          </p:cNvGraphicFramePr>
          <p:nvPr/>
        </p:nvGraphicFramePr>
        <p:xfrm>
          <a:off x="119336" y="776796"/>
          <a:ext cx="4909118" cy="2626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A3F9EFC-7F76-4BDA-BA48-650DD577E228}"/>
              </a:ext>
            </a:extLst>
          </p:cNvPr>
          <p:cNvGraphicFramePr>
            <a:graphicFrameLocks/>
          </p:cNvGraphicFramePr>
          <p:nvPr/>
        </p:nvGraphicFramePr>
        <p:xfrm>
          <a:off x="5028454" y="751083"/>
          <a:ext cx="6785204" cy="2652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C054A881-09C9-4282-A83B-B6BAC612A45F}"/>
              </a:ext>
            </a:extLst>
          </p:cNvPr>
          <p:cNvGraphicFramePr>
            <a:graphicFrameLocks/>
          </p:cNvGraphicFramePr>
          <p:nvPr/>
        </p:nvGraphicFramePr>
        <p:xfrm>
          <a:off x="220995" y="3454711"/>
          <a:ext cx="11592663" cy="265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73379"/>
            <a:ext cx="6653916" cy="47944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64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7" dirty="0">
                <a:solidFill>
                  <a:srgbClr val="084F92"/>
                </a:solidFill>
              </a:rPr>
              <a:t> </a:t>
            </a:r>
            <a:r>
              <a:rPr sz="2698" spc="318" dirty="0">
                <a:solidFill>
                  <a:srgbClr val="084F92"/>
                </a:solidFill>
              </a:rPr>
              <a:t>Internação</a:t>
            </a:r>
            <a:r>
              <a:rPr sz="2698" spc="152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2025:</a:t>
            </a:r>
            <a:endParaRPr sz="2698" dirty="0"/>
          </a:p>
        </p:txBody>
      </p:sp>
      <p:grpSp>
        <p:nvGrpSpPr>
          <p:cNvPr id="3" name="object 3"/>
          <p:cNvGrpSpPr/>
          <p:nvPr/>
        </p:nvGrpSpPr>
        <p:grpSpPr>
          <a:xfrm>
            <a:off x="645796" y="2009253"/>
            <a:ext cx="10843418" cy="1765678"/>
            <a:chOff x="1064260" y="3313407"/>
            <a:chExt cx="17881600" cy="2990850"/>
          </a:xfrm>
        </p:grpSpPr>
        <p:sp>
          <p:nvSpPr>
            <p:cNvPr id="4" name="object 4"/>
            <p:cNvSpPr/>
            <p:nvPr/>
          </p:nvSpPr>
          <p:spPr>
            <a:xfrm>
              <a:off x="1395971" y="3313410"/>
              <a:ext cx="2317115" cy="2985770"/>
            </a:xfrm>
            <a:custGeom>
              <a:avLst/>
              <a:gdLst/>
              <a:ahLst/>
              <a:cxnLst/>
              <a:rect l="l" t="t" r="r" b="b"/>
              <a:pathLst>
                <a:path w="2317115" h="2985770">
                  <a:moveTo>
                    <a:pt x="826782" y="0"/>
                  </a:moveTo>
                  <a:lnTo>
                    <a:pt x="0" y="0"/>
                  </a:lnTo>
                  <a:lnTo>
                    <a:pt x="0" y="2985465"/>
                  </a:lnTo>
                  <a:lnTo>
                    <a:pt x="826782" y="2985465"/>
                  </a:lnTo>
                  <a:lnTo>
                    <a:pt x="826782" y="0"/>
                  </a:lnTo>
                  <a:close/>
                </a:path>
                <a:path w="2317115" h="2985770">
                  <a:moveTo>
                    <a:pt x="2317000" y="792861"/>
                  </a:moveTo>
                  <a:lnTo>
                    <a:pt x="1488960" y="792861"/>
                  </a:lnTo>
                  <a:lnTo>
                    <a:pt x="1488960" y="2985465"/>
                  </a:lnTo>
                  <a:lnTo>
                    <a:pt x="2317000" y="2985465"/>
                  </a:lnTo>
                  <a:lnTo>
                    <a:pt x="2317000" y="792861"/>
                  </a:lnTo>
                  <a:close/>
                </a:path>
              </a:pathLst>
            </a:custGeom>
            <a:solidFill>
              <a:srgbClr val="006A6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064260" y="6298865"/>
              <a:ext cx="17881600" cy="0"/>
            </a:xfrm>
            <a:custGeom>
              <a:avLst/>
              <a:gdLst/>
              <a:ahLst/>
              <a:cxnLst/>
              <a:rect l="l" t="t" r="r" b="b"/>
              <a:pathLst>
                <a:path w="17881600">
                  <a:moveTo>
                    <a:pt x="0" y="0"/>
                  </a:moveTo>
                  <a:lnTo>
                    <a:pt x="1788134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60710" y="1566113"/>
            <a:ext cx="1409336" cy="877805"/>
          </a:xfrm>
          <a:prstGeom prst="rect">
            <a:avLst/>
          </a:prstGeom>
        </p:spPr>
        <p:txBody>
          <a:bodyPr vert="horz" wrap="square" lIns="0" tIns="132462" rIns="0" bIns="0" rtlCol="0">
            <a:spAutoFit/>
          </a:bodyPr>
          <a:lstStyle/>
          <a:p>
            <a:pPr marL="7701">
              <a:spcBef>
                <a:spcPts val="1043"/>
              </a:spcBef>
            </a:pPr>
            <a:r>
              <a:rPr sz="2001" spc="76" dirty="0">
                <a:latin typeface="Calibri"/>
                <a:cs typeface="Calibri"/>
              </a:rPr>
              <a:t>73,7</a:t>
            </a:r>
            <a:endParaRPr sz="2001">
              <a:latin typeface="Calibri"/>
              <a:cs typeface="Calibri"/>
            </a:endParaRPr>
          </a:p>
          <a:p>
            <a:pPr marL="891808">
              <a:spcBef>
                <a:spcPts val="985"/>
              </a:spcBef>
            </a:pPr>
            <a:r>
              <a:rPr sz="2001" spc="103" dirty="0">
                <a:latin typeface="Calibri"/>
                <a:cs typeface="Calibri"/>
              </a:rPr>
              <a:t>54,2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4156" y="3834033"/>
            <a:ext cx="38159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21" dirty="0">
                <a:solidFill>
                  <a:srgbClr val="D9D9D9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2652" y="3790600"/>
            <a:ext cx="474014" cy="701718"/>
          </a:xfrm>
          <a:prstGeom prst="rect">
            <a:avLst/>
          </a:prstGeom>
        </p:spPr>
        <p:txBody>
          <a:bodyPr vert="horz" wrap="square" lIns="0" tIns="46978" rIns="0" bIns="0" rtlCol="0">
            <a:spAutoFit/>
          </a:bodyPr>
          <a:lstStyle/>
          <a:p>
            <a:pPr marL="17328">
              <a:spcBef>
                <a:spcPts val="370"/>
              </a:spcBef>
            </a:pPr>
            <a:r>
              <a:rPr sz="2001" spc="273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309"/>
              </a:spcBef>
            </a:pPr>
            <a:r>
              <a:rPr sz="2001" b="1" spc="76" dirty="0">
                <a:solidFill>
                  <a:srgbClr val="5E5E5E"/>
                </a:solidFill>
                <a:latin typeface="Calibri"/>
                <a:cs typeface="Calibri"/>
              </a:rPr>
              <a:t>145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7864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D9D9D9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9902" y="3774931"/>
            <a:ext cx="484796" cy="705217"/>
          </a:xfrm>
          <a:prstGeom prst="rect">
            <a:avLst/>
          </a:prstGeom>
        </p:spPr>
        <p:txBody>
          <a:bodyPr vert="horz" wrap="square" lIns="0" tIns="50443" rIns="0" bIns="0" rtlCol="0">
            <a:spAutoFit/>
          </a:bodyPr>
          <a:lstStyle/>
          <a:p>
            <a:pPr marL="25414">
              <a:spcBef>
                <a:spcPts val="397"/>
              </a:spcBef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340"/>
              </a:spcBef>
            </a:pPr>
            <a:r>
              <a:rPr sz="2001" b="1" spc="85" dirty="0">
                <a:solidFill>
                  <a:srgbClr val="5E5E5E"/>
                </a:solidFill>
                <a:latin typeface="Calibri"/>
                <a:cs typeface="Calibri"/>
              </a:rPr>
              <a:t>168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22393" y="3824762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D9D9D9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81324" y="3826540"/>
            <a:ext cx="1400865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36476" algn="l"/>
              </a:tabLst>
            </a:pPr>
            <a:r>
              <a:rPr sz="2001" spc="152" dirty="0">
                <a:solidFill>
                  <a:srgbClr val="D9D9D9"/>
                </a:solidFill>
                <a:latin typeface="Calibri"/>
                <a:cs typeface="Calibri"/>
              </a:rPr>
              <a:t>Mar</a:t>
            </a:r>
            <a:r>
              <a:rPr sz="2001" dirty="0">
                <a:solidFill>
                  <a:srgbClr val="D9D9D9"/>
                </a:solidFill>
                <a:latin typeface="Calibri"/>
                <a:cs typeface="Calibri"/>
              </a:rPr>
              <a:t>	</a:t>
            </a:r>
            <a:r>
              <a:rPr sz="2001" spc="206" dirty="0">
                <a:solidFill>
                  <a:srgbClr val="D9D9D9"/>
                </a:solidFill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7845" y="3860467"/>
            <a:ext cx="48556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93" dirty="0">
                <a:solidFill>
                  <a:srgbClr val="D9D9D9"/>
                </a:solidFill>
                <a:latin typeface="Calibri"/>
                <a:cs typeface="Calibri"/>
              </a:rPr>
              <a:t>Jun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61682" y="3842541"/>
            <a:ext cx="136389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69089" algn="l"/>
              </a:tabLst>
            </a:pPr>
            <a:r>
              <a:rPr sz="2001" spc="197" dirty="0">
                <a:solidFill>
                  <a:srgbClr val="D9D9D9"/>
                </a:solidFill>
                <a:latin typeface="Calibri"/>
                <a:cs typeface="Calibri"/>
              </a:rPr>
              <a:t>Set</a:t>
            </a:r>
            <a:r>
              <a:rPr sz="2001" dirty="0">
                <a:solidFill>
                  <a:srgbClr val="D9D9D9"/>
                </a:solidFill>
                <a:latin typeface="Calibri"/>
                <a:cs typeface="Calibri"/>
              </a:rPr>
              <a:t>	</a:t>
            </a:r>
            <a:r>
              <a:rPr sz="2001" spc="236" dirty="0">
                <a:solidFill>
                  <a:srgbClr val="D9D9D9"/>
                </a:solidFill>
                <a:latin typeface="Calibri"/>
                <a:cs typeface="Calibri"/>
              </a:rPr>
              <a:t>Out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0804" y="4240278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47517" y="1251878"/>
            <a:ext cx="141319" cy="150175"/>
          </a:xfrm>
          <a:custGeom>
            <a:avLst/>
            <a:gdLst/>
            <a:ahLst/>
            <a:cxnLst/>
            <a:rect l="l" t="t" r="r" b="b"/>
            <a:pathLst>
              <a:path w="233045" h="247650">
                <a:moveTo>
                  <a:pt x="232453" y="0"/>
                </a:moveTo>
                <a:lnTo>
                  <a:pt x="0" y="0"/>
                </a:lnTo>
                <a:lnTo>
                  <a:pt x="0" y="247531"/>
                </a:lnTo>
                <a:lnTo>
                  <a:pt x="232453" y="247531"/>
                </a:lnTo>
                <a:lnTo>
                  <a:pt x="232453" y="0"/>
                </a:lnTo>
                <a:close/>
              </a:path>
            </a:pathLst>
          </a:custGeom>
          <a:solidFill>
            <a:srgbClr val="006A6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 txBox="1"/>
          <p:nvPr/>
        </p:nvSpPr>
        <p:spPr>
          <a:xfrm>
            <a:off x="4467320" y="1222080"/>
            <a:ext cx="3557227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149" dirty="0">
                <a:solidFill>
                  <a:srgbClr val="A6A6A6"/>
                </a:solidFill>
                <a:latin typeface="Calibri"/>
                <a:cs typeface="Calibri"/>
              </a:rPr>
              <a:t>MATERNIDADE</a:t>
            </a:r>
            <a:r>
              <a:rPr sz="1001" b="1" spc="4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94" dirty="0">
                <a:solidFill>
                  <a:srgbClr val="A6A6A6"/>
                </a:solidFill>
                <a:latin typeface="Calibri"/>
                <a:cs typeface="Calibri"/>
              </a:rPr>
              <a:t>+</a:t>
            </a:r>
            <a:r>
              <a:rPr sz="1001" b="1" spc="58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149" dirty="0">
                <a:solidFill>
                  <a:srgbClr val="A6A6A6"/>
                </a:solidFill>
                <a:latin typeface="Calibri"/>
                <a:cs typeface="Calibri"/>
              </a:rPr>
              <a:t>INTERNAÇÃO</a:t>
            </a:r>
            <a:r>
              <a:rPr sz="1001" b="1" spc="4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161" dirty="0">
                <a:solidFill>
                  <a:srgbClr val="A6A6A6"/>
                </a:solidFill>
                <a:latin typeface="Calibri"/>
                <a:cs typeface="Calibri"/>
              </a:rPr>
              <a:t>ADULTO</a:t>
            </a:r>
            <a:r>
              <a:rPr sz="1001" b="1" spc="5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94" dirty="0">
                <a:solidFill>
                  <a:srgbClr val="A6A6A6"/>
                </a:solidFill>
                <a:latin typeface="Calibri"/>
                <a:cs typeface="Calibri"/>
              </a:rPr>
              <a:t>+</a:t>
            </a:r>
            <a:r>
              <a:rPr sz="1001" b="1" spc="5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001" b="1" spc="139" dirty="0">
                <a:solidFill>
                  <a:srgbClr val="A6A6A6"/>
                </a:solidFill>
                <a:latin typeface="Calibri"/>
                <a:cs typeface="Calibri"/>
              </a:rPr>
              <a:t>PEDIATRIA</a:t>
            </a:r>
            <a:endParaRPr sz="100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21778" y="3838286"/>
            <a:ext cx="144399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43407" algn="l"/>
              </a:tabLst>
            </a:pPr>
            <a:r>
              <a:rPr sz="2001" spc="143" dirty="0">
                <a:solidFill>
                  <a:srgbClr val="D9D9D9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7798" y="900704"/>
            <a:ext cx="47748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552861" y="831646"/>
            <a:ext cx="135850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285" dirty="0">
                <a:solidFill>
                  <a:srgbClr val="1B170F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176" dirty="0">
                <a:solidFill>
                  <a:srgbClr val="1B170F"/>
                </a:solidFill>
                <a:latin typeface="Calibri"/>
                <a:cs typeface="Calibri"/>
              </a:rPr>
              <a:t>63,5pp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3465" y="777739"/>
            <a:ext cx="452990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b="1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b="1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b="1" spc="176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182" b="1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4" dirty="0">
                <a:solidFill>
                  <a:srgbClr val="5E5E5E"/>
                </a:solidFill>
                <a:latin typeface="Calibri"/>
                <a:cs typeface="Calibri"/>
              </a:rPr>
              <a:t>no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91" dirty="0">
                <a:solidFill>
                  <a:srgbClr val="5E5E5E"/>
                </a:solidFill>
                <a:latin typeface="Calibri"/>
                <a:cs typeface="Calibri"/>
              </a:rPr>
              <a:t>mês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7" dirty="0" err="1">
                <a:solidFill>
                  <a:srgbClr val="5E5E5E"/>
                </a:solidFill>
                <a:latin typeface="Calibri"/>
                <a:cs typeface="Calibri"/>
              </a:rPr>
              <a:t>fevereiro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2" dirty="0">
                <a:solidFill>
                  <a:srgbClr val="5E5E5E"/>
                </a:solidFill>
                <a:latin typeface="Calibri"/>
                <a:cs typeface="Calibri"/>
              </a:rPr>
              <a:t>quase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b="1" spc="161" dirty="0">
                <a:solidFill>
                  <a:srgbClr val="5E5E5E"/>
                </a:solidFill>
                <a:latin typeface="Calibri"/>
                <a:cs typeface="Calibri"/>
              </a:rPr>
              <a:t>20</a:t>
            </a:r>
            <a:r>
              <a:rPr sz="1182" b="1" spc="67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pontos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6" name="object 26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27" name="object 27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9" name="object 29"/>
          <p:cNvGraphicFramePr>
            <a:graphicFrameLocks noGrp="1"/>
          </p:cNvGraphicFramePr>
          <p:nvPr/>
        </p:nvGraphicFramePr>
        <p:xfrm>
          <a:off x="104516" y="5488556"/>
          <a:ext cx="11459136" cy="815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3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33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11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898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37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532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74995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2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81,3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93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054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354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123882" y="5047769"/>
          <a:ext cx="11458751" cy="457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9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03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41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4571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234950" marR="113030" indent="-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7,7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1" name="Imagem 30">
            <a:extLst>
              <a:ext uri="{FF2B5EF4-FFF2-40B4-BE49-F238E27FC236}">
                <a16:creationId xmlns:a16="http://schemas.microsoft.com/office/drawing/2014/main" id="{4DAEFD61-601A-4C6C-8B01-8C213BB56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65790"/>
            <a:ext cx="6653916" cy="894618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18" dirty="0">
                <a:solidFill>
                  <a:srgbClr val="084F92"/>
                </a:solidFill>
              </a:rPr>
              <a:t>Internação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349" dirty="0">
                <a:solidFill>
                  <a:srgbClr val="084F92"/>
                </a:solidFill>
              </a:rPr>
              <a:t>2024</a:t>
            </a:r>
            <a:r>
              <a:rPr sz="2698" spc="154" dirty="0">
                <a:solidFill>
                  <a:srgbClr val="084F92"/>
                </a:solidFill>
              </a:rPr>
              <a:t> </a:t>
            </a:r>
            <a:r>
              <a:rPr sz="2698" spc="224" dirty="0">
                <a:solidFill>
                  <a:srgbClr val="084F92"/>
                </a:solidFill>
              </a:rPr>
              <a:t>vs.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64971" y="2890723"/>
            <a:ext cx="893350" cy="542941"/>
            <a:chOff x="2250233" y="4767016"/>
            <a:chExt cx="1473200" cy="895350"/>
          </a:xfrm>
        </p:grpSpPr>
        <p:sp>
          <p:nvSpPr>
            <p:cNvPr id="5" name="object 5"/>
            <p:cNvSpPr/>
            <p:nvPr/>
          </p:nvSpPr>
          <p:spPr>
            <a:xfrm>
              <a:off x="2266108" y="4782891"/>
              <a:ext cx="1441450" cy="655955"/>
            </a:xfrm>
            <a:custGeom>
              <a:avLst/>
              <a:gdLst/>
              <a:ahLst/>
              <a:cxnLst/>
              <a:rect l="l" t="t" r="r" b="b"/>
              <a:pathLst>
                <a:path w="1441450" h="655954">
                  <a:moveTo>
                    <a:pt x="0" y="0"/>
                  </a:moveTo>
                  <a:lnTo>
                    <a:pt x="1441212" y="655896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2266108" y="5182459"/>
              <a:ext cx="1441450" cy="464184"/>
            </a:xfrm>
            <a:custGeom>
              <a:avLst/>
              <a:gdLst/>
              <a:ahLst/>
              <a:cxnLst/>
              <a:rect l="l" t="t" r="r" b="b"/>
              <a:pathLst>
                <a:path w="1441450" h="464185">
                  <a:moveTo>
                    <a:pt x="0" y="0"/>
                  </a:moveTo>
                  <a:lnTo>
                    <a:pt x="1441212" y="463650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73616" y="2746608"/>
            <a:ext cx="375822" cy="17208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50" b="1" spc="-12" dirty="0">
                <a:latin typeface="Trebuchet MS"/>
                <a:cs typeface="Trebuchet MS"/>
              </a:rPr>
              <a:t>73,7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0494" y="3034833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 txBox="1"/>
          <p:nvPr/>
        </p:nvSpPr>
        <p:spPr>
          <a:xfrm>
            <a:off x="1211396" y="303017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61,4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9022" y="3094264"/>
            <a:ext cx="364271" cy="234119"/>
          </a:xfrm>
          <a:custGeom>
            <a:avLst/>
            <a:gdLst/>
            <a:ahLst/>
            <a:cxnLst/>
            <a:rect l="l" t="t" r="r" b="b"/>
            <a:pathLst>
              <a:path w="600710" h="386079">
                <a:moveTo>
                  <a:pt x="600609" y="0"/>
                </a:moveTo>
                <a:lnTo>
                  <a:pt x="0" y="0"/>
                </a:lnTo>
                <a:lnTo>
                  <a:pt x="0" y="385747"/>
                </a:lnTo>
                <a:lnTo>
                  <a:pt x="600609" y="385747"/>
                </a:lnTo>
                <a:lnTo>
                  <a:pt x="600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11"/>
          <p:cNvSpPr txBox="1"/>
          <p:nvPr/>
        </p:nvSpPr>
        <p:spPr>
          <a:xfrm>
            <a:off x="2199006" y="3098056"/>
            <a:ext cx="271471" cy="352218"/>
          </a:xfrm>
          <a:prstGeom prst="rect">
            <a:avLst/>
          </a:prstGeom>
        </p:spPr>
        <p:txBody>
          <a:bodyPr vert="horz" wrap="square" lIns="0" tIns="42742" rIns="0" bIns="0" rtlCol="0">
            <a:spAutoFit/>
          </a:bodyPr>
          <a:lstStyle/>
          <a:p>
            <a:pPr marL="20408">
              <a:spcBef>
                <a:spcPts val="337"/>
              </a:spcBef>
            </a:pPr>
            <a:r>
              <a:rPr sz="879" b="1" spc="-12" dirty="0">
                <a:latin typeface="Trebuchet MS"/>
                <a:cs typeface="Trebuchet MS"/>
              </a:rPr>
              <a:t>54,2</a:t>
            </a:r>
            <a:endParaRPr sz="879">
              <a:latin typeface="Trebuchet MS"/>
              <a:cs typeface="Trebuchet MS"/>
            </a:endParaRPr>
          </a:p>
          <a:p>
            <a:pPr marL="7701">
              <a:spcBef>
                <a:spcPts val="282"/>
              </a:spcBef>
            </a:pPr>
            <a:r>
              <a:rPr sz="879" b="1" spc="-12" dirty="0">
                <a:solidFill>
                  <a:srgbClr val="CACACA"/>
                </a:solidFill>
                <a:latin typeface="Trebuchet MS"/>
                <a:cs typeface="Trebuchet MS"/>
              </a:rPr>
              <a:t>48.4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4034" y="3555033"/>
            <a:ext cx="194843" cy="76261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35746" y="4593668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63921">
              <a:spcBef>
                <a:spcPts val="737"/>
              </a:spcBef>
            </a:pP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145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08599" y="4602519"/>
            <a:ext cx="384680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46617" y="4562898"/>
            <a:ext cx="37736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99920" y="4584398"/>
            <a:ext cx="4281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8" dirty="0">
                <a:solidFill>
                  <a:srgbClr val="0D0D0D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55804" y="4586518"/>
            <a:ext cx="41163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81886" y="4583916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03441" y="4589439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228606" y="4602519"/>
            <a:ext cx="34578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52" dirty="0">
                <a:solidFill>
                  <a:srgbClr val="0D0D0D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011" y="4913685"/>
            <a:ext cx="619569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24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97099" y="4602519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8" dirty="0">
                <a:solidFill>
                  <a:srgbClr val="0D0D0D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03180" y="4593668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6" dirty="0">
                <a:solidFill>
                  <a:srgbClr val="0D0D0D"/>
                </a:solidFill>
                <a:latin typeface="Calibri"/>
                <a:cs typeface="Calibri"/>
              </a:rPr>
              <a:t>Nov</a:t>
            </a:r>
            <a:r>
              <a:rPr sz="1607" spc="106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32119" y="4598139"/>
            <a:ext cx="41047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0D0D0D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3551" y="1502032"/>
            <a:ext cx="3478673" cy="34314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51447">
              <a:lnSpc>
                <a:spcPts val="1304"/>
              </a:lnSpc>
              <a:spcBef>
                <a:spcPts val="76"/>
              </a:spcBef>
              <a:tabLst>
                <a:tab pos="479790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73" dirty="0">
                <a:solidFill>
                  <a:srgbClr val="5E5E5E"/>
                </a:solidFill>
                <a:latin typeface="Calibri"/>
                <a:cs typeface="Calibri"/>
              </a:rPr>
              <a:t>começa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a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2024.</a:t>
            </a:r>
            <a:endParaRPr sz="1182">
              <a:latin typeface="Calibri"/>
              <a:cs typeface="Calibri"/>
            </a:endParaRPr>
          </a:p>
          <a:p>
            <a:pPr marL="7701">
              <a:lnSpc>
                <a:spcPts val="1304"/>
              </a:lnSpc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48381" y="926318"/>
            <a:ext cx="3268043" cy="55465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00"/>
              </a:lnSpc>
              <a:spcBef>
                <a:spcPts val="58"/>
              </a:spcBef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–</a:t>
            </a:r>
            <a:r>
              <a:rPr sz="1789" b="1" spc="10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82" dirty="0">
                <a:solidFill>
                  <a:srgbClr val="006A6B"/>
                </a:solidFill>
                <a:latin typeface="Calibri"/>
                <a:cs typeface="Calibri"/>
              </a:rPr>
              <a:t>Dez</a:t>
            </a:r>
            <a:r>
              <a:rPr sz="1789" b="1" spc="103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115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76" dirty="0">
                <a:solidFill>
                  <a:srgbClr val="006A6B"/>
                </a:solidFill>
                <a:latin typeface="Calibri"/>
                <a:cs typeface="Calibri"/>
              </a:rPr>
              <a:t>63,5pp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21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82" dirty="0">
                <a:solidFill>
                  <a:srgbClr val="A6A6A6"/>
                </a:solidFill>
                <a:latin typeface="Calibri"/>
                <a:cs typeface="Calibri"/>
              </a:rPr>
              <a:t>Dez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79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1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88" dirty="0">
                <a:solidFill>
                  <a:srgbClr val="A6A6A6"/>
                </a:solidFill>
                <a:latin typeface="Calibri"/>
                <a:cs typeface="Calibri"/>
              </a:rPr>
              <a:t>54,2pp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7" name="object 37"/>
          <p:cNvGrpSpPr/>
          <p:nvPr/>
        </p:nvGrpSpPr>
        <p:grpSpPr>
          <a:xfrm>
            <a:off x="-4334" y="-4762"/>
            <a:ext cx="194843" cy="1755509"/>
            <a:chOff x="-7853" y="-7853"/>
            <a:chExt cx="321310" cy="2894965"/>
          </a:xfrm>
        </p:grpSpPr>
        <p:sp>
          <p:nvSpPr>
            <p:cNvPr id="38" name="object 38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0"/>
                  </a:lnTo>
                  <a:lnTo>
                    <a:pt x="0" y="2879036"/>
                  </a:lnTo>
                  <a:lnTo>
                    <a:pt x="305277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2879036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107527" y="4902224"/>
            <a:ext cx="9156065" cy="567630"/>
          </a:xfrm>
          <a:prstGeom prst="rect">
            <a:avLst/>
          </a:prstGeom>
        </p:spPr>
        <p:txBody>
          <a:bodyPr vert="horz" wrap="square" lIns="0" tIns="21564" rIns="0" bIns="0" rtlCol="0">
            <a:spAutoFit/>
          </a:bodyPr>
          <a:lstStyle/>
          <a:p>
            <a:pPr marL="15787">
              <a:spcBef>
                <a:spcPts val="170"/>
              </a:spcBef>
              <a:tabLst>
                <a:tab pos="817491" algn="l"/>
                <a:tab pos="1736639" algn="l"/>
                <a:tab pos="2563371" algn="l"/>
                <a:tab pos="3441317" algn="l"/>
                <a:tab pos="4360465" algn="l"/>
                <a:tab pos="5252658" algn="l"/>
                <a:tab pos="6152938" algn="l"/>
                <a:tab pos="7082482" algn="l"/>
                <a:tab pos="7975061" algn="l"/>
                <a:tab pos="8900754" algn="l"/>
              </a:tabLst>
            </a:pPr>
            <a:r>
              <a:rPr sz="1774" b="1" spc="164" baseline="-1424" dirty="0">
                <a:solidFill>
                  <a:srgbClr val="006A6B"/>
                </a:solidFill>
                <a:latin typeface="Calibri"/>
                <a:cs typeface="Calibri"/>
              </a:rPr>
              <a:t>72</a:t>
            </a:r>
            <a:r>
              <a:rPr sz="1774" b="1" baseline="-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168" baseline="1424" dirty="0">
                <a:solidFill>
                  <a:srgbClr val="006A6B"/>
                </a:solidFill>
                <a:latin typeface="Calibri"/>
                <a:cs typeface="Calibri"/>
              </a:rPr>
              <a:t>95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182" b="1" spc="106" dirty="0">
                <a:solidFill>
                  <a:srgbClr val="006A6B"/>
                </a:solidFill>
                <a:latin typeface="Calibri"/>
                <a:cs typeface="Calibri"/>
              </a:rPr>
              <a:t>75</a:t>
            </a:r>
            <a:r>
              <a:rPr sz="1182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254" baseline="1424" dirty="0">
                <a:solidFill>
                  <a:srgbClr val="006A6B"/>
                </a:solidFill>
                <a:latin typeface="Calibri"/>
                <a:cs typeface="Calibri"/>
              </a:rPr>
              <a:t>74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127" baseline="1424" dirty="0">
                <a:solidFill>
                  <a:srgbClr val="006A6B"/>
                </a:solidFill>
                <a:latin typeface="Calibri"/>
                <a:cs typeface="Calibri"/>
              </a:rPr>
              <a:t>140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36" baseline="-2849" dirty="0">
                <a:solidFill>
                  <a:srgbClr val="006A6B"/>
                </a:solidFill>
                <a:latin typeface="Calibri"/>
                <a:cs typeface="Calibri"/>
              </a:rPr>
              <a:t>172</a:t>
            </a:r>
            <a:r>
              <a:rPr sz="1774" b="1" baseline="-2849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154</a:t>
            </a:r>
            <a:r>
              <a:rPr sz="1182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1424" dirty="0">
                <a:solidFill>
                  <a:srgbClr val="006A6B"/>
                </a:solidFill>
                <a:latin typeface="Calibri"/>
                <a:cs typeface="Calibri"/>
              </a:rPr>
              <a:t>151</a:t>
            </a:r>
            <a:r>
              <a:rPr sz="1774" b="1" baseline="1424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-22" baseline="8547" dirty="0">
                <a:solidFill>
                  <a:srgbClr val="006A6B"/>
                </a:solidFill>
                <a:latin typeface="Calibri"/>
                <a:cs typeface="Calibri"/>
              </a:rPr>
              <a:t>141</a:t>
            </a:r>
            <a:r>
              <a:rPr sz="1774" b="1" baseline="8547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63" baseline="7122" dirty="0">
                <a:solidFill>
                  <a:srgbClr val="006A6B"/>
                </a:solidFill>
                <a:latin typeface="Calibri"/>
                <a:cs typeface="Calibri"/>
              </a:rPr>
              <a:t>185</a:t>
            </a:r>
            <a:r>
              <a:rPr sz="1774" b="1" baseline="7122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74" b="1" spc="73" baseline="8547" dirty="0">
                <a:solidFill>
                  <a:srgbClr val="006A6B"/>
                </a:solidFill>
                <a:latin typeface="Calibri"/>
                <a:cs typeface="Calibri"/>
              </a:rPr>
              <a:t>187</a:t>
            </a:r>
            <a:endParaRPr sz="1774" baseline="8547">
              <a:latin typeface="Calibri"/>
              <a:cs typeface="Calibri"/>
            </a:endParaRPr>
          </a:p>
          <a:p>
            <a:pPr>
              <a:spcBef>
                <a:spcPts val="49"/>
              </a:spcBef>
            </a:pPr>
            <a:endParaRPr sz="1182">
              <a:latin typeface="Calibri"/>
              <a:cs typeface="Calibri"/>
            </a:endParaRPr>
          </a:p>
          <a:p>
            <a:pPr>
              <a:spcBef>
                <a:spcPts val="3"/>
              </a:spcBef>
              <a:tabLst>
                <a:tab pos="779370" algn="l"/>
                <a:tab pos="1700058" algn="l"/>
                <a:tab pos="2566452" algn="l"/>
                <a:tab pos="3491375" algn="l"/>
                <a:tab pos="4376252" algn="l"/>
                <a:tab pos="5320429" algn="l"/>
                <a:tab pos="6196450" algn="l"/>
                <a:tab pos="7134466" algn="l"/>
                <a:tab pos="8027044" algn="l"/>
                <a:tab pos="8938105" algn="l"/>
              </a:tabLst>
            </a:pPr>
            <a:r>
              <a:rPr sz="1774" b="1" spc="-22" baseline="1424" dirty="0">
                <a:solidFill>
                  <a:srgbClr val="A6A6A6"/>
                </a:solidFill>
                <a:latin typeface="Calibri"/>
                <a:cs typeface="Calibri"/>
              </a:rPr>
              <a:t>116</a:t>
            </a:r>
            <a:r>
              <a:rPr sz="1774" b="1" baseline="1424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1424" dirty="0">
                <a:solidFill>
                  <a:srgbClr val="A6A6A6"/>
                </a:solidFill>
                <a:latin typeface="Calibri"/>
                <a:cs typeface="Calibri"/>
              </a:rPr>
              <a:t>101</a:t>
            </a:r>
            <a:r>
              <a:rPr sz="1774" b="1" baseline="1424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182" b="1" spc="176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r>
              <a:rPr sz="1182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73" baseline="5698" dirty="0">
                <a:solidFill>
                  <a:srgbClr val="A6A6A6"/>
                </a:solidFill>
                <a:latin typeface="Calibri"/>
                <a:cs typeface="Calibri"/>
              </a:rPr>
              <a:t>103</a:t>
            </a:r>
            <a:r>
              <a:rPr sz="1774" b="1" baseline="5698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63" baseline="2849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r>
              <a:rPr sz="1774" b="1" baseline="2849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59" baseline="2849" dirty="0">
                <a:solidFill>
                  <a:srgbClr val="A6A6A6"/>
                </a:solidFill>
                <a:latin typeface="Calibri"/>
                <a:cs typeface="Calibri"/>
              </a:rPr>
              <a:t>64</a:t>
            </a:r>
            <a:r>
              <a:rPr sz="1774" b="1" baseline="2849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9971" dirty="0">
                <a:solidFill>
                  <a:srgbClr val="A6A6A6"/>
                </a:solidFill>
                <a:latin typeface="Calibri"/>
                <a:cs typeface="Calibri"/>
              </a:rPr>
              <a:t>81</a:t>
            </a:r>
            <a:r>
              <a:rPr sz="1774" b="1" baseline="997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213" baseline="7122" dirty="0">
                <a:solidFill>
                  <a:srgbClr val="A6A6A6"/>
                </a:solidFill>
                <a:latin typeface="Calibri"/>
                <a:cs typeface="Calibri"/>
              </a:rPr>
              <a:t>99</a:t>
            </a:r>
            <a:r>
              <a:rPr sz="1774" b="1" baseline="7122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-22" baseline="11396" dirty="0">
                <a:solidFill>
                  <a:srgbClr val="A6A6A6"/>
                </a:solidFill>
                <a:latin typeface="Calibri"/>
                <a:cs typeface="Calibri"/>
              </a:rPr>
              <a:t>71</a:t>
            </a:r>
            <a:r>
              <a:rPr sz="1774" b="1" baseline="11396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91" baseline="9971" dirty="0">
                <a:solidFill>
                  <a:srgbClr val="A6A6A6"/>
                </a:solidFill>
                <a:latin typeface="Calibri"/>
                <a:cs typeface="Calibri"/>
              </a:rPr>
              <a:t>79</a:t>
            </a:r>
            <a:r>
              <a:rPr sz="1774" b="1" baseline="997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74" b="1" spc="191" baseline="8547" dirty="0">
                <a:solidFill>
                  <a:srgbClr val="A6A6A6"/>
                </a:solidFill>
                <a:latin typeface="Calibri"/>
                <a:cs typeface="Calibri"/>
              </a:rPr>
              <a:t>38</a:t>
            </a:r>
            <a:endParaRPr sz="1774" baseline="8547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9391" y="5313289"/>
            <a:ext cx="63343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16540" y="5290875"/>
            <a:ext cx="21371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64" dirty="0">
                <a:solidFill>
                  <a:srgbClr val="A6A6A6"/>
                </a:solidFill>
                <a:latin typeface="Calibri"/>
                <a:cs typeface="Calibri"/>
              </a:rPr>
              <a:t>70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0546" y="6005281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object 44"/>
          <p:cNvSpPr/>
          <p:nvPr/>
        </p:nvSpPr>
        <p:spPr>
          <a:xfrm>
            <a:off x="413022" y="6280344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5" name="object 45"/>
          <p:cNvSpPr txBox="1"/>
          <p:nvPr/>
        </p:nvSpPr>
        <p:spPr>
          <a:xfrm>
            <a:off x="1068150" y="5794090"/>
            <a:ext cx="820958" cy="547293"/>
          </a:xfrm>
          <a:prstGeom prst="rect">
            <a:avLst/>
          </a:prstGeom>
        </p:spPr>
        <p:txBody>
          <a:bodyPr vert="horz" wrap="square" lIns="0" tIns="92801" rIns="0" bIns="0" rtlCol="0">
            <a:spAutoFit/>
          </a:bodyPr>
          <a:lstStyle/>
          <a:p>
            <a:pPr marL="7701">
              <a:spcBef>
                <a:spcPts val="731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  <a:p>
            <a:pPr marL="13862">
              <a:spcBef>
                <a:spcPts val="676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053493" y="4852457"/>
            <a:ext cx="9600815" cy="835975"/>
          </a:xfrm>
          <a:custGeom>
            <a:avLst/>
            <a:gdLst/>
            <a:ahLst/>
            <a:cxnLst/>
            <a:rect l="l" t="t" r="r" b="b"/>
            <a:pathLst>
              <a:path w="15832455" h="1378584">
                <a:moveTo>
                  <a:pt x="15831978" y="0"/>
                </a:moveTo>
                <a:lnTo>
                  <a:pt x="0" y="0"/>
                </a:lnTo>
                <a:lnTo>
                  <a:pt x="0" y="1378387"/>
                </a:lnTo>
                <a:lnTo>
                  <a:pt x="15831978" y="1378387"/>
                </a:lnTo>
                <a:lnTo>
                  <a:pt x="15831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7" name="object 47"/>
          <p:cNvSpPr txBox="1"/>
          <p:nvPr/>
        </p:nvSpPr>
        <p:spPr>
          <a:xfrm>
            <a:off x="2096334" y="4913711"/>
            <a:ext cx="27224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52" dirty="0">
                <a:solidFill>
                  <a:srgbClr val="006A6B"/>
                </a:solidFill>
                <a:latin typeface="Calibri"/>
                <a:cs typeface="Calibri"/>
              </a:rPr>
              <a:t>168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22367" y="5282493"/>
            <a:ext cx="21525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70" dirty="0">
                <a:solidFill>
                  <a:srgbClr val="A6A6A6"/>
                </a:solidFill>
                <a:latin typeface="Calibri"/>
                <a:cs typeface="Calibri"/>
              </a:rPr>
              <a:t>74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7190A813-8A00-4440-BBB1-C337852FA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62512"/>
            <a:ext cx="6653916" cy="501175"/>
          </a:xfrm>
          <a:prstGeom prst="rect">
            <a:avLst/>
          </a:prstGeom>
        </p:spPr>
        <p:txBody>
          <a:bodyPr vert="horz" wrap="square" lIns="0" tIns="85165" rIns="0" bIns="0" rtlCol="0" anchor="ctr">
            <a:spAutoFit/>
          </a:bodyPr>
          <a:lstStyle/>
          <a:p>
            <a:pPr marL="418950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4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Ambulatório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696085" y="2096877"/>
            <a:ext cx="10915040" cy="1694284"/>
            <a:chOff x="1147190" y="3457905"/>
            <a:chExt cx="17999710" cy="2794000"/>
          </a:xfrm>
        </p:grpSpPr>
        <p:sp>
          <p:nvSpPr>
            <p:cNvPr id="4" name="object 4"/>
            <p:cNvSpPr/>
            <p:nvPr/>
          </p:nvSpPr>
          <p:spPr>
            <a:xfrm>
              <a:off x="1480159" y="3457911"/>
              <a:ext cx="2333625" cy="2788285"/>
            </a:xfrm>
            <a:custGeom>
              <a:avLst/>
              <a:gdLst/>
              <a:ahLst/>
              <a:cxnLst/>
              <a:rect l="l" t="t" r="r" b="b"/>
              <a:pathLst>
                <a:path w="2333625" h="2788285">
                  <a:moveTo>
                    <a:pt x="833056" y="0"/>
                  </a:moveTo>
                  <a:lnTo>
                    <a:pt x="0" y="0"/>
                  </a:lnTo>
                  <a:lnTo>
                    <a:pt x="0" y="2788183"/>
                  </a:lnTo>
                  <a:lnTo>
                    <a:pt x="833056" y="2788183"/>
                  </a:lnTo>
                  <a:lnTo>
                    <a:pt x="833056" y="0"/>
                  </a:lnTo>
                  <a:close/>
                </a:path>
                <a:path w="2333625" h="2788285">
                  <a:moveTo>
                    <a:pt x="2333333" y="182194"/>
                  </a:moveTo>
                  <a:lnTo>
                    <a:pt x="1500263" y="182194"/>
                  </a:lnTo>
                  <a:lnTo>
                    <a:pt x="1500263" y="2788183"/>
                  </a:lnTo>
                  <a:lnTo>
                    <a:pt x="2333333" y="2788183"/>
                  </a:lnTo>
                  <a:lnTo>
                    <a:pt x="2333333" y="182194"/>
                  </a:lnTo>
                  <a:close/>
                </a:path>
              </a:pathLst>
            </a:custGeom>
            <a:solidFill>
              <a:srgbClr val="0994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147190" y="6246092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86793" y="1906752"/>
            <a:ext cx="55949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64" dirty="0">
                <a:solidFill>
                  <a:srgbClr val="5E5E5E"/>
                </a:solidFill>
                <a:latin typeface="Calibri"/>
                <a:cs typeface="Calibri"/>
              </a:rPr>
              <a:t>64,4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3597" y="3838286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3829" y="3775369"/>
            <a:ext cx="485951" cy="727374"/>
          </a:xfrm>
          <a:prstGeom prst="rect">
            <a:avLst/>
          </a:prstGeom>
        </p:spPr>
        <p:txBody>
          <a:bodyPr vert="horz" wrap="square" lIns="0" tIns="59685" rIns="0" bIns="0" rtlCol="0">
            <a:spAutoFit/>
          </a:bodyPr>
          <a:lstStyle/>
          <a:p>
            <a:pPr marL="29265">
              <a:spcBef>
                <a:spcPts val="470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412"/>
              </a:spcBef>
            </a:pPr>
            <a:r>
              <a:rPr sz="2001" b="1" spc="64" dirty="0">
                <a:solidFill>
                  <a:srgbClr val="0D0D0D"/>
                </a:solidFill>
                <a:latin typeface="Calibri"/>
                <a:cs typeface="Calibri"/>
              </a:rPr>
              <a:t>167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8945" y="3842541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63046" y="3777344"/>
            <a:ext cx="535625" cy="702885"/>
          </a:xfrm>
          <a:prstGeom prst="rect">
            <a:avLst/>
          </a:prstGeom>
        </p:spPr>
        <p:txBody>
          <a:bodyPr vert="horz" wrap="square" lIns="0" tIns="48133" rIns="0" bIns="0" rtlCol="0">
            <a:spAutoFit/>
          </a:bodyPr>
          <a:lstStyle/>
          <a:p>
            <a:pPr marL="76243">
              <a:spcBef>
                <a:spcPts val="379"/>
              </a:spcBef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318"/>
              </a:spcBef>
            </a:pPr>
            <a:r>
              <a:rPr sz="2001" b="1" spc="94" dirty="0">
                <a:solidFill>
                  <a:srgbClr val="0D0D0D"/>
                </a:solidFill>
                <a:latin typeface="Calibri"/>
                <a:cs typeface="Calibri"/>
              </a:rPr>
              <a:t>174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8838" y="3792888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87097" y="3826540"/>
            <a:ext cx="5094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52" dirty="0">
                <a:solidFill>
                  <a:srgbClr val="F1F1F1"/>
                </a:solidFill>
                <a:latin typeface="Calibri"/>
                <a:cs typeface="Calibri"/>
              </a:rPr>
              <a:t>Mar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9180" y="3855811"/>
            <a:ext cx="47170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06" dirty="0">
                <a:solidFill>
                  <a:srgbClr val="F1F1F1"/>
                </a:solidFill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5748" y="3826540"/>
            <a:ext cx="42780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0804" y="4240278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08336" y="3838287"/>
            <a:ext cx="2257249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521" algn="l"/>
                <a:tab pos="1756662" algn="l"/>
              </a:tabLst>
            </a:pPr>
            <a:r>
              <a:rPr sz="3002" spc="355" baseline="1683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r>
              <a:rPr sz="3002" baseline="1683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45981" y="1163727"/>
            <a:ext cx="1434366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206" dirty="0">
                <a:solidFill>
                  <a:srgbClr val="1B170F"/>
                </a:solidFill>
                <a:latin typeface="Calibri"/>
                <a:cs typeface="Calibri"/>
              </a:rPr>
              <a:t>YTD:</a:t>
            </a:r>
            <a:r>
              <a:rPr sz="1789" b="1" spc="112" dirty="0">
                <a:solidFill>
                  <a:srgbClr val="1B170F"/>
                </a:solidFill>
                <a:latin typeface="Calibri"/>
                <a:cs typeface="Calibri"/>
              </a:rPr>
              <a:t> </a:t>
            </a:r>
            <a:r>
              <a:rPr sz="1789" b="1" spc="197" dirty="0">
                <a:solidFill>
                  <a:srgbClr val="1B170F"/>
                </a:solidFill>
                <a:latin typeface="Calibri"/>
                <a:cs typeface="Calibri"/>
              </a:rPr>
              <a:t>66,7pp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6084" y="862145"/>
            <a:ext cx="2375579" cy="19438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200" spc="167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200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54" dirty="0">
                <a:solidFill>
                  <a:srgbClr val="5E5E5E"/>
                </a:solidFill>
                <a:latin typeface="Calibri"/>
                <a:cs typeface="Calibri"/>
              </a:rPr>
              <a:t>do</a:t>
            </a:r>
            <a:r>
              <a:rPr sz="1200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209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200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200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73" dirty="0">
                <a:solidFill>
                  <a:srgbClr val="5E5E5E"/>
                </a:solidFill>
                <a:latin typeface="Calibri"/>
                <a:cs typeface="Calibri"/>
              </a:rPr>
              <a:t>4,5</a:t>
            </a:r>
            <a:r>
              <a:rPr sz="1200" spc="61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06" dirty="0">
                <a:solidFill>
                  <a:srgbClr val="5E5E5E"/>
                </a:solidFill>
                <a:latin typeface="Calibri"/>
                <a:cs typeface="Calibri"/>
              </a:rPr>
              <a:t>pontos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3" name="object 23"/>
          <p:cNvGrpSpPr/>
          <p:nvPr/>
        </p:nvGrpSpPr>
        <p:grpSpPr>
          <a:xfrm>
            <a:off x="-4334" y="-4762"/>
            <a:ext cx="166733" cy="1489430"/>
            <a:chOff x="-7853" y="-7853"/>
            <a:chExt cx="274955" cy="2456180"/>
          </a:xfrm>
        </p:grpSpPr>
        <p:sp>
          <p:nvSpPr>
            <p:cNvPr id="24" name="object 24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0"/>
                  </a:lnTo>
                  <a:lnTo>
                    <a:pt x="0" y="2440138"/>
                  </a:lnTo>
                  <a:lnTo>
                    <a:pt x="2587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0"/>
              <a:ext cx="259079" cy="2440305"/>
            </a:xfrm>
            <a:custGeom>
              <a:avLst/>
              <a:gdLst/>
              <a:ahLst/>
              <a:cxnLst/>
              <a:rect l="l" t="t" r="r" b="b"/>
              <a:pathLst>
                <a:path w="259079" h="2440305">
                  <a:moveTo>
                    <a:pt x="258740" y="0"/>
                  </a:moveTo>
                  <a:lnTo>
                    <a:pt x="0" y="2440138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91982" y="5382518"/>
          <a:ext cx="11557324" cy="862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3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95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2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38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5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672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0933">
                <a:tc>
                  <a:txBody>
                    <a:bodyPr/>
                    <a:lstStyle/>
                    <a:p>
                      <a:pPr marR="40640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39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69,4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854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937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4632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12,0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15,0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20,3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23,6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51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37"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08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9,6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10,3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5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91982" y="4868776"/>
          <a:ext cx="11518432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26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642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87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42907">
                <a:tc>
                  <a:txBody>
                    <a:bodyPr/>
                    <a:lstStyle/>
                    <a:p>
                      <a:pPr marL="331470" marR="211454" indent="-11366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7,3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10,9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11,2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13,5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3547080" y="4555152"/>
            <a:ext cx="6172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522531" algn="l"/>
              </a:tabLst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9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6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65084" y="4544612"/>
            <a:ext cx="59222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161" dirty="0">
                <a:solidFill>
                  <a:srgbClr val="F1F1F1"/>
                </a:solidFill>
                <a:latin typeface="Calibri"/>
                <a:cs typeface="Calibri"/>
              </a:rPr>
              <a:t>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65226" y="4540485"/>
            <a:ext cx="62342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522531" algn="l"/>
              </a:tabLst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9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6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1182" spc="100" dirty="0">
                <a:solidFill>
                  <a:srgbClr val="F1F1F1"/>
                </a:solidFill>
                <a:latin typeface="Calibri"/>
                <a:cs typeface="Calibri"/>
              </a:rPr>
              <a:t>9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95506" y="1747061"/>
            <a:ext cx="54024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27" dirty="0">
                <a:solidFill>
                  <a:srgbClr val="5E5E5E"/>
                </a:solidFill>
                <a:latin typeface="Calibri"/>
                <a:cs typeface="Calibri"/>
              </a:rPr>
              <a:t>68,9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22344" y="4546898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61378" y="4540485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40221" y="4531976"/>
            <a:ext cx="57721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077859" y="4532459"/>
            <a:ext cx="577597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906730" y="4536078"/>
            <a:ext cx="577597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865069" y="4513245"/>
            <a:ext cx="57798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54" dirty="0">
                <a:solidFill>
                  <a:srgbClr val="F1F1F1"/>
                </a:solidFill>
                <a:latin typeface="Calibri"/>
                <a:cs typeface="Calibri"/>
              </a:rPr>
              <a:t>Não</a:t>
            </a:r>
            <a:r>
              <a:rPr sz="1182" spc="36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F1F1F1"/>
                </a:solidFill>
                <a:latin typeface="Calibri"/>
                <a:cs typeface="Calibri"/>
              </a:rPr>
              <a:t>=</a:t>
            </a:r>
            <a:r>
              <a:rPr sz="1182" spc="52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82" spc="45" dirty="0">
                <a:solidFill>
                  <a:srgbClr val="F1F1F1"/>
                </a:solidFill>
                <a:latin typeface="Calibri"/>
                <a:cs typeface="Calibri"/>
              </a:rPr>
              <a:t>2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D98F79F9-590B-4DAE-B9B1-668753BF4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65790"/>
            <a:ext cx="6653916" cy="894618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Ambulatório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355" dirty="0">
                <a:solidFill>
                  <a:srgbClr val="084F92"/>
                </a:solidFill>
              </a:rPr>
              <a:t>2024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24" dirty="0">
                <a:solidFill>
                  <a:srgbClr val="084F92"/>
                </a:solidFill>
              </a:rPr>
              <a:t>vs.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65074" y="2970830"/>
            <a:ext cx="947259" cy="116675"/>
            <a:chOff x="2250402" y="4899118"/>
            <a:chExt cx="1562100" cy="192405"/>
          </a:xfrm>
        </p:grpSpPr>
        <p:sp>
          <p:nvSpPr>
            <p:cNvPr id="5" name="object 5"/>
            <p:cNvSpPr/>
            <p:nvPr/>
          </p:nvSpPr>
          <p:spPr>
            <a:xfrm>
              <a:off x="2266109" y="4914824"/>
              <a:ext cx="1441450" cy="161290"/>
            </a:xfrm>
            <a:custGeom>
              <a:avLst/>
              <a:gdLst/>
              <a:ahLst/>
              <a:cxnLst/>
              <a:rect l="l" t="t" r="r" b="b"/>
              <a:pathLst>
                <a:path w="1441450" h="161289">
                  <a:moveTo>
                    <a:pt x="0" y="0"/>
                  </a:moveTo>
                  <a:lnTo>
                    <a:pt x="1441212" y="160832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3706693" y="4980790"/>
              <a:ext cx="100965" cy="94615"/>
            </a:xfrm>
            <a:custGeom>
              <a:avLst/>
              <a:gdLst/>
              <a:ahLst/>
              <a:cxnLst/>
              <a:rect l="l" t="t" r="r" b="b"/>
              <a:pathLst>
                <a:path w="100964" h="94614">
                  <a:moveTo>
                    <a:pt x="0" y="94237"/>
                  </a:moveTo>
                  <a:lnTo>
                    <a:pt x="10052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200494" y="3155982"/>
            <a:ext cx="1057772" cy="290724"/>
            <a:chOff x="1978997" y="5204448"/>
            <a:chExt cx="1744345" cy="479425"/>
          </a:xfrm>
        </p:grpSpPr>
        <p:sp>
          <p:nvSpPr>
            <p:cNvPr id="8" name="object 8"/>
            <p:cNvSpPr/>
            <p:nvPr/>
          </p:nvSpPr>
          <p:spPr>
            <a:xfrm>
              <a:off x="2266109" y="5382244"/>
              <a:ext cx="1441450" cy="285750"/>
            </a:xfrm>
            <a:custGeom>
              <a:avLst/>
              <a:gdLst/>
              <a:ahLst/>
              <a:cxnLst/>
              <a:rect l="l" t="t" r="r" b="b"/>
              <a:pathLst>
                <a:path w="1441450" h="285750">
                  <a:moveTo>
                    <a:pt x="0" y="0"/>
                  </a:moveTo>
                  <a:lnTo>
                    <a:pt x="1441212" y="285226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978997" y="5204448"/>
              <a:ext cx="428625" cy="250190"/>
            </a:xfrm>
            <a:custGeom>
              <a:avLst/>
              <a:gdLst/>
              <a:ahLst/>
              <a:cxnLst/>
              <a:rect l="l" t="t" r="r" b="b"/>
              <a:pathLst>
                <a:path w="428625" h="250189">
                  <a:moveTo>
                    <a:pt x="428468" y="0"/>
                  </a:moveTo>
                  <a:lnTo>
                    <a:pt x="0" y="0"/>
                  </a:lnTo>
                  <a:lnTo>
                    <a:pt x="0" y="250044"/>
                  </a:lnTo>
                  <a:lnTo>
                    <a:pt x="428468" y="250044"/>
                  </a:lnTo>
                  <a:lnTo>
                    <a:pt x="4284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56536" y="2801278"/>
            <a:ext cx="326318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68,9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9956" y="2863757"/>
            <a:ext cx="326317" cy="14899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900" b="1" spc="-12" dirty="0">
                <a:latin typeface="Trebuchet MS"/>
                <a:cs typeface="Trebuchet MS"/>
              </a:rPr>
              <a:t>64,4</a:t>
            </a:r>
            <a:endParaRPr sz="9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6536" y="3151456"/>
            <a:ext cx="292445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spc="-12" dirty="0">
                <a:solidFill>
                  <a:srgbClr val="A6A6A6"/>
                </a:solidFill>
                <a:latin typeface="Trebuchet MS"/>
                <a:cs typeface="Trebuchet MS"/>
              </a:rPr>
              <a:t>55,8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81881" y="340513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2192784" y="3400803"/>
            <a:ext cx="374824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spc="-12" dirty="0">
                <a:solidFill>
                  <a:srgbClr val="A6A6A6"/>
                </a:solidFill>
                <a:latin typeface="Trebuchet MS"/>
                <a:cs typeface="Trebuchet MS"/>
              </a:rPr>
              <a:t>47,8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4035" y="3555033"/>
            <a:ext cx="195228" cy="98883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R="3466" algn="r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466" algn="r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R="3081" algn="r">
              <a:spcBef>
                <a:spcPts val="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6536" y="4574771"/>
            <a:ext cx="37582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104737">
              <a:spcBef>
                <a:spcPts val="946"/>
              </a:spcBef>
            </a:pPr>
            <a:r>
              <a:rPr sz="1182" b="1" spc="39" dirty="0">
                <a:solidFill>
                  <a:srgbClr val="006A6B"/>
                </a:solidFill>
                <a:latin typeface="Calibri"/>
                <a:cs typeface="Calibri"/>
              </a:rPr>
              <a:t>167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011" y="4913685"/>
            <a:ext cx="619569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24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85432" y="5313289"/>
            <a:ext cx="213326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58" dirty="0">
                <a:solidFill>
                  <a:srgbClr val="A6A6A6"/>
                </a:solidFill>
                <a:latin typeface="Calibri"/>
                <a:cs typeface="Calibri"/>
              </a:rPr>
              <a:t>86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3551" y="1653215"/>
            <a:ext cx="4774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82890" y="1078535"/>
            <a:ext cx="3276514" cy="68468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7899"/>
              </a:lnSpc>
              <a:spcBef>
                <a:spcPts val="58"/>
              </a:spcBef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3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5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006A6B"/>
                </a:solidFill>
                <a:latin typeface="Calibri"/>
                <a:cs typeface="Calibri"/>
              </a:rPr>
              <a:t>-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82" dirty="0">
                <a:solidFill>
                  <a:srgbClr val="006A6B"/>
                </a:solidFill>
                <a:latin typeface="Calibri"/>
                <a:cs typeface="Calibri"/>
              </a:rPr>
              <a:t>Dez</a:t>
            </a:r>
            <a:r>
              <a:rPr sz="1789" b="1" spc="10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10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06" dirty="0">
                <a:solidFill>
                  <a:srgbClr val="006A6B"/>
                </a:solidFill>
                <a:latin typeface="Calibri"/>
                <a:cs typeface="Calibri"/>
              </a:rPr>
              <a:t>68,9pp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1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82" dirty="0">
                <a:solidFill>
                  <a:srgbClr val="A6A6A6"/>
                </a:solidFill>
                <a:latin typeface="Calibri"/>
                <a:cs typeface="Calibri"/>
              </a:rPr>
              <a:t>Dez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79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124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06" dirty="0">
                <a:solidFill>
                  <a:srgbClr val="A6A6A6"/>
                </a:solidFill>
                <a:latin typeface="Calibri"/>
                <a:cs typeface="Calibri"/>
              </a:rPr>
              <a:t>50,6pp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7400" y="1502032"/>
            <a:ext cx="358995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acumulado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2024.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0" name="object 30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31" name="object 31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09391" y="5313289"/>
            <a:ext cx="63343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08652" y="5313289"/>
            <a:ext cx="20716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3" dirty="0">
                <a:solidFill>
                  <a:srgbClr val="A6A6A6"/>
                </a:solidFill>
                <a:latin typeface="Calibri"/>
                <a:cs typeface="Calibri"/>
              </a:rPr>
              <a:t>76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21663" y="4574771"/>
            <a:ext cx="37736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1B170F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  <a:p>
            <a:pPr marL="63921">
              <a:spcBef>
                <a:spcPts val="931"/>
              </a:spcBef>
            </a:pPr>
            <a:r>
              <a:rPr sz="1182" b="1" spc="61" dirty="0">
                <a:solidFill>
                  <a:srgbClr val="006A6B"/>
                </a:solidFill>
                <a:latin typeface="Calibri"/>
                <a:cs typeface="Calibri"/>
              </a:rPr>
              <a:t>174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85918A47-F339-433E-9449-27F750C80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50948"/>
            <a:ext cx="6653916" cy="924303"/>
          </a:xfrm>
          <a:prstGeom prst="rect">
            <a:avLst/>
          </a:prstGeom>
        </p:spPr>
        <p:txBody>
          <a:bodyPr vert="horz" wrap="square" lIns="0" tIns="93039" rIns="0" bIns="0" rtlCol="0" anchor="ctr">
            <a:spAutoFit/>
          </a:bodyPr>
          <a:lstStyle/>
          <a:p>
            <a:pPr marL="457841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30" dirty="0">
                <a:solidFill>
                  <a:srgbClr val="084F92"/>
                </a:solidFill>
              </a:rPr>
              <a:t>Pronto</a:t>
            </a:r>
            <a:r>
              <a:rPr sz="2698" spc="149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Socorro</a:t>
            </a:r>
            <a:r>
              <a:rPr sz="2698" spc="167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-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12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494931" y="2886253"/>
            <a:ext cx="10915040" cy="546022"/>
            <a:chOff x="815472" y="4759645"/>
            <a:chExt cx="17999710" cy="900430"/>
          </a:xfrm>
        </p:grpSpPr>
        <p:sp>
          <p:nvSpPr>
            <p:cNvPr id="4" name="object 4"/>
            <p:cNvSpPr/>
            <p:nvPr/>
          </p:nvSpPr>
          <p:spPr>
            <a:xfrm>
              <a:off x="1148435" y="4759648"/>
              <a:ext cx="2333625" cy="894715"/>
            </a:xfrm>
            <a:custGeom>
              <a:avLst/>
              <a:gdLst/>
              <a:ahLst/>
              <a:cxnLst/>
              <a:rect l="l" t="t" r="r" b="b"/>
              <a:pathLst>
                <a:path w="2333625" h="894714">
                  <a:moveTo>
                    <a:pt x="834326" y="0"/>
                  </a:moveTo>
                  <a:lnTo>
                    <a:pt x="0" y="0"/>
                  </a:lnTo>
                  <a:lnTo>
                    <a:pt x="0" y="894638"/>
                  </a:lnTo>
                  <a:lnTo>
                    <a:pt x="834326" y="894638"/>
                  </a:lnTo>
                  <a:lnTo>
                    <a:pt x="834326" y="0"/>
                  </a:lnTo>
                  <a:close/>
                </a:path>
                <a:path w="2333625" h="894714">
                  <a:moveTo>
                    <a:pt x="2333333" y="218630"/>
                  </a:moveTo>
                  <a:lnTo>
                    <a:pt x="1500276" y="218630"/>
                  </a:lnTo>
                  <a:lnTo>
                    <a:pt x="1500276" y="894638"/>
                  </a:lnTo>
                  <a:lnTo>
                    <a:pt x="2333333" y="894638"/>
                  </a:lnTo>
                  <a:lnTo>
                    <a:pt x="2333333" y="218630"/>
                  </a:lnTo>
                  <a:close/>
                </a:path>
              </a:pathLst>
            </a:custGeom>
            <a:solidFill>
              <a:srgbClr val="4B6C9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815472" y="5654277"/>
              <a:ext cx="17999710" cy="0"/>
            </a:xfrm>
            <a:custGeom>
              <a:avLst/>
              <a:gdLst/>
              <a:ahLst/>
              <a:cxnLst/>
              <a:rect l="l" t="t" r="r" b="b"/>
              <a:pathLst>
                <a:path w="17999710">
                  <a:moveTo>
                    <a:pt x="0" y="0"/>
                  </a:moveTo>
                  <a:lnTo>
                    <a:pt x="17999451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21147" y="2477006"/>
            <a:ext cx="1364284" cy="57164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2170"/>
              </a:lnSpc>
              <a:spcBef>
                <a:spcPts val="58"/>
              </a:spcBef>
            </a:pPr>
            <a:r>
              <a:rPr sz="2001" spc="-12" dirty="0">
                <a:latin typeface="Calibri"/>
                <a:cs typeface="Calibri"/>
              </a:rPr>
              <a:t>22,1</a:t>
            </a:r>
            <a:endParaRPr sz="2001">
              <a:latin typeface="Calibri"/>
              <a:cs typeface="Calibri"/>
            </a:endParaRPr>
          </a:p>
          <a:p>
            <a:pPr marL="906826">
              <a:lnSpc>
                <a:spcPts val="2170"/>
              </a:lnSpc>
            </a:pPr>
            <a:r>
              <a:rPr sz="2001" spc="-12" dirty="0">
                <a:latin typeface="Calibri"/>
                <a:cs typeface="Calibri"/>
              </a:rPr>
              <a:t>16,7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4542" y="3302715"/>
            <a:ext cx="497118" cy="854094"/>
          </a:xfrm>
          <a:prstGeom prst="rect">
            <a:avLst/>
          </a:prstGeom>
        </p:spPr>
        <p:txBody>
          <a:bodyPr vert="horz" wrap="square" lIns="0" tIns="121680" rIns="0" bIns="0" rtlCol="0">
            <a:spAutoFit/>
          </a:bodyPr>
          <a:lstStyle/>
          <a:p>
            <a:pPr marL="40432">
              <a:spcBef>
                <a:spcPts val="958"/>
              </a:spcBef>
            </a:pPr>
            <a:r>
              <a:rPr sz="2001" spc="273" dirty="0">
                <a:solidFill>
                  <a:srgbClr val="0D0D0D"/>
                </a:solidFill>
                <a:latin typeface="Calibri"/>
                <a:cs typeface="Calibri"/>
              </a:rPr>
              <a:t>Jan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897"/>
              </a:spcBef>
            </a:pPr>
            <a:r>
              <a:rPr sz="2001" b="1" spc="167" dirty="0">
                <a:solidFill>
                  <a:srgbClr val="0D0D0D"/>
                </a:solidFill>
                <a:latin typeface="Calibri"/>
                <a:cs typeface="Calibri"/>
              </a:rPr>
              <a:t>575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950" y="3956262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4" dirty="0">
                <a:solidFill>
                  <a:srgbClr val="5E5E5E"/>
                </a:solidFill>
                <a:latin typeface="Calibri"/>
                <a:cs typeface="Calibri"/>
              </a:rPr>
              <a:t>N°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297" y="977865"/>
            <a:ext cx="4460588" cy="373539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36044" indent="-228343">
              <a:spcBef>
                <a:spcPts val="76"/>
              </a:spcBef>
              <a:buAutoNum type="arabicPeriod"/>
              <a:tabLst>
                <a:tab pos="236044" algn="l"/>
                <a:tab pos="1555273" algn="l"/>
              </a:tabLst>
            </a:pP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com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queda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30" dirty="0">
                <a:solidFill>
                  <a:srgbClr val="5E5E5E"/>
                </a:solidFill>
                <a:latin typeface="Calibri"/>
                <a:cs typeface="Calibri"/>
              </a:rPr>
              <a:t>5,4.</a:t>
            </a:r>
            <a:endParaRPr sz="1182" dirty="0">
              <a:latin typeface="Calibri"/>
              <a:cs typeface="Calibri"/>
            </a:endParaRPr>
          </a:p>
          <a:p>
            <a:pPr marL="236044" indent="-228343">
              <a:spcBef>
                <a:spcPts val="21"/>
              </a:spcBef>
              <a:buAutoNum type="arabicPeriod"/>
              <a:tabLst>
                <a:tab pos="236044" algn="l"/>
              </a:tabLst>
            </a:pP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Volumetria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dentro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da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6" dirty="0">
                <a:solidFill>
                  <a:srgbClr val="5E5E5E"/>
                </a:solidFill>
                <a:latin typeface="Calibri"/>
                <a:cs typeface="Calibri"/>
              </a:rPr>
              <a:t>margem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0" dirty="0">
                <a:solidFill>
                  <a:srgbClr val="5E5E5E"/>
                </a:solidFill>
                <a:latin typeface="Calibri"/>
                <a:cs typeface="Calibri"/>
              </a:rPr>
              <a:t>erro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para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ano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1" dirty="0">
                <a:solidFill>
                  <a:srgbClr val="5E5E5E"/>
                </a:solidFill>
                <a:latin typeface="Calibri"/>
                <a:cs typeface="Calibri"/>
              </a:rPr>
              <a:t>2025.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02727" y="1389708"/>
            <a:ext cx="705823" cy="559606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110513">
              <a:spcBef>
                <a:spcPts val="69"/>
              </a:spcBef>
            </a:pPr>
            <a:r>
              <a:rPr sz="1789" b="1" spc="270" dirty="0">
                <a:solidFill>
                  <a:srgbClr val="1B170F"/>
                </a:solidFill>
                <a:latin typeface="Calibri"/>
                <a:cs typeface="Calibri"/>
              </a:rPr>
              <a:t>YTD</a:t>
            </a:r>
            <a:endParaRPr sz="1789">
              <a:latin typeface="Calibri"/>
              <a:cs typeface="Calibri"/>
            </a:endParaRPr>
          </a:p>
          <a:p>
            <a:pPr marL="7701">
              <a:spcBef>
                <a:spcPts val="15"/>
              </a:spcBef>
            </a:pPr>
            <a:r>
              <a:rPr sz="1789" b="1" spc="42" dirty="0">
                <a:solidFill>
                  <a:srgbClr val="1B170F"/>
                </a:solidFill>
                <a:latin typeface="Calibri"/>
                <a:cs typeface="Calibri"/>
              </a:rPr>
              <a:t>21,1pp</a:t>
            </a:r>
            <a:endParaRPr sz="1789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-4334" y="-4762"/>
            <a:ext cx="242591" cy="2207575"/>
            <a:chOff x="-7853" y="-7853"/>
            <a:chExt cx="400050" cy="3640454"/>
          </a:xfrm>
        </p:grpSpPr>
        <p:sp>
          <p:nvSpPr>
            <p:cNvPr id="12" name="object 12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0"/>
                  </a:lnTo>
                  <a:lnTo>
                    <a:pt x="0" y="3624454"/>
                  </a:lnTo>
                  <a:lnTo>
                    <a:pt x="384318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0"/>
              <a:ext cx="384810" cy="3624579"/>
            </a:xfrm>
            <a:custGeom>
              <a:avLst/>
              <a:gdLst/>
              <a:ahLst/>
              <a:cxnLst/>
              <a:rect l="l" t="t" r="r" b="b"/>
              <a:pathLst>
                <a:path w="384810" h="3624579">
                  <a:moveTo>
                    <a:pt x="384318" y="0"/>
                  </a:moveTo>
                  <a:lnTo>
                    <a:pt x="0" y="3624454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4" name="object 14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09043" y="5081485"/>
          <a:ext cx="11221938" cy="13170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3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8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99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9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37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7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060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8833">
                <a:tc>
                  <a:txBody>
                    <a:bodyPr/>
                    <a:lstStyle/>
                    <a:p>
                      <a:pPr marL="301625" marR="48260" indent="-2463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Promotor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53,4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49,2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35,6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36,4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38,7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47,9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46,7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37,2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430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Neutro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40005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15,3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18,3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14,2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15,4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19,5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17,4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57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spcBef>
                          <a:spcPts val="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R="39370" algn="ctr">
                        <a:lnSpc>
                          <a:spcPts val="1975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31,3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32,5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50,0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33,3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31,9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34,7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F1F1F1"/>
                          </a:solidFill>
                          <a:latin typeface="Calibri"/>
                          <a:cs typeface="Calibri"/>
                        </a:rPr>
                        <a:t>45,5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88102" y="4497897"/>
          <a:ext cx="11220780" cy="609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5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58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1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2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72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058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65543">
                <a:tc>
                  <a:txBody>
                    <a:bodyPr/>
                    <a:lstStyle/>
                    <a:p>
                      <a:pPr marL="138430" marR="13081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0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 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84F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4,0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200" spc="-2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3,8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7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/>
          <p:nvPr/>
        </p:nvSpPr>
        <p:spPr>
          <a:xfrm>
            <a:off x="5453597" y="3444805"/>
            <a:ext cx="13546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80373" algn="l"/>
              </a:tabLst>
            </a:pPr>
            <a:r>
              <a:rPr sz="2001" spc="293" dirty="0">
                <a:solidFill>
                  <a:srgbClr val="F1F1F1"/>
                </a:solidFill>
                <a:latin typeface="Calibri"/>
                <a:cs typeface="Calibri"/>
              </a:rPr>
              <a:t>Jun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21" dirty="0">
                <a:solidFill>
                  <a:srgbClr val="F1F1F1"/>
                </a:solidFill>
                <a:latin typeface="Calibri"/>
                <a:cs typeface="Calibri"/>
              </a:rPr>
              <a:t>Jul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58945" y="3449123"/>
            <a:ext cx="4759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39" dirty="0">
                <a:solidFill>
                  <a:srgbClr val="F1F1F1"/>
                </a:solidFill>
                <a:latin typeface="Calibri"/>
                <a:cs typeface="Calibri"/>
              </a:rPr>
              <a:t>Mai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38838" y="3399406"/>
            <a:ext cx="53061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78" dirty="0">
                <a:solidFill>
                  <a:srgbClr val="F1F1F1"/>
                </a:solidFill>
                <a:latin typeface="Calibri"/>
                <a:cs typeface="Calibri"/>
              </a:rPr>
              <a:t>Ago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35165" y="3361893"/>
            <a:ext cx="494423" cy="774796"/>
          </a:xfrm>
          <a:prstGeom prst="rect">
            <a:avLst/>
          </a:prstGeom>
        </p:spPr>
        <p:txBody>
          <a:bodyPr vert="horz" wrap="square" lIns="0" tIns="81249" rIns="0" bIns="0" rtlCol="0">
            <a:spAutoFit/>
          </a:bodyPr>
          <a:lstStyle/>
          <a:p>
            <a:pPr marL="21564">
              <a:spcBef>
                <a:spcPts val="640"/>
              </a:spcBef>
            </a:pPr>
            <a:r>
              <a:rPr sz="2001" spc="227" dirty="0">
                <a:solidFill>
                  <a:srgbClr val="252525"/>
                </a:solidFill>
                <a:latin typeface="Calibri"/>
                <a:cs typeface="Calibri"/>
              </a:rPr>
              <a:t>Fev</a:t>
            </a:r>
            <a:endParaRPr sz="2001">
              <a:latin typeface="Calibri"/>
              <a:cs typeface="Calibri"/>
            </a:endParaRPr>
          </a:p>
          <a:p>
            <a:pPr marL="7701">
              <a:spcBef>
                <a:spcPts val="579"/>
              </a:spcBef>
            </a:pPr>
            <a:r>
              <a:rPr sz="2001" b="1" spc="218" dirty="0">
                <a:solidFill>
                  <a:srgbClr val="0D0D0D"/>
                </a:solidFill>
                <a:latin typeface="Calibri"/>
                <a:cs typeface="Calibri"/>
              </a:rPr>
              <a:t>628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87097" y="3433122"/>
            <a:ext cx="50944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152" dirty="0">
                <a:solidFill>
                  <a:srgbClr val="F1F1F1"/>
                </a:solidFill>
                <a:latin typeface="Calibri"/>
                <a:cs typeface="Calibri"/>
              </a:rPr>
              <a:t>Mar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29180" y="3462329"/>
            <a:ext cx="471704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206" dirty="0">
                <a:solidFill>
                  <a:srgbClr val="F1F1F1"/>
                </a:solidFill>
                <a:latin typeface="Calibri"/>
                <a:cs typeface="Calibri"/>
              </a:rPr>
              <a:t>Abr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05748" y="3437795"/>
            <a:ext cx="1405101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909906" algn="l"/>
              </a:tabLst>
            </a:pPr>
            <a:r>
              <a:rPr sz="2001" spc="197" dirty="0">
                <a:solidFill>
                  <a:srgbClr val="F1F1F1"/>
                </a:solidFill>
                <a:latin typeface="Calibri"/>
                <a:cs typeface="Calibri"/>
              </a:rPr>
              <a:t>Set</a:t>
            </a:r>
            <a:r>
              <a:rPr sz="2001" dirty="0">
                <a:solidFill>
                  <a:srgbClr val="F1F1F1"/>
                </a:solidFill>
                <a:latin typeface="Calibri"/>
                <a:cs typeface="Calibri"/>
              </a:rPr>
              <a:t>	</a:t>
            </a:r>
            <a:r>
              <a:rPr sz="2001" spc="236" dirty="0">
                <a:solidFill>
                  <a:srgbClr val="F1F1F1"/>
                </a:solidFill>
                <a:latin typeface="Calibri"/>
                <a:cs typeface="Calibri"/>
              </a:rPr>
              <a:t>Out</a:t>
            </a:r>
            <a:endParaRPr sz="2001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010483" y="3444805"/>
            <a:ext cx="135504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  <a:tabLst>
                <a:tab pos="854457" algn="l"/>
              </a:tabLst>
            </a:pPr>
            <a:r>
              <a:rPr sz="2001" spc="143" dirty="0">
                <a:solidFill>
                  <a:srgbClr val="F1F1F1"/>
                </a:solidFill>
                <a:latin typeface="Calibri"/>
                <a:cs typeface="Calibri"/>
              </a:rPr>
              <a:t>Nov</a:t>
            </a:r>
            <a:r>
              <a:rPr sz="2001" spc="14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r>
              <a:rPr sz="2001" dirty="0">
                <a:solidFill>
                  <a:srgbClr val="CCCCCC"/>
                </a:solidFill>
                <a:latin typeface="Calibri"/>
                <a:cs typeface="Calibri"/>
              </a:rPr>
              <a:t>	</a:t>
            </a:r>
            <a:r>
              <a:rPr sz="2001" spc="261" dirty="0">
                <a:solidFill>
                  <a:srgbClr val="F1F1F1"/>
                </a:solidFill>
                <a:latin typeface="Calibri"/>
                <a:cs typeface="Calibri"/>
              </a:rPr>
              <a:t>Dez</a:t>
            </a:r>
            <a:endParaRPr sz="2001">
              <a:latin typeface="Calibri"/>
              <a:cs typeface="Calibri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6F2CA0B-0E8C-4431-8FA2-A01E68E5F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090" y="273379"/>
            <a:ext cx="6653916" cy="479441"/>
          </a:xfrm>
          <a:prstGeom prst="rect">
            <a:avLst/>
          </a:prstGeom>
        </p:spPr>
        <p:txBody>
          <a:bodyPr vert="horz" wrap="square" lIns="0" tIns="63641" rIns="0" bIns="0" rtlCol="0" anchor="ctr">
            <a:spAutoFit/>
          </a:bodyPr>
          <a:lstStyle/>
          <a:p>
            <a:pPr marL="532929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34" dirty="0">
                <a:solidFill>
                  <a:srgbClr val="084F92"/>
                </a:solidFill>
              </a:rPr>
              <a:t>UPA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55" dirty="0">
                <a:solidFill>
                  <a:srgbClr val="084F92"/>
                </a:solidFill>
              </a:rPr>
              <a:t>2024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218" dirty="0">
                <a:solidFill>
                  <a:srgbClr val="084F92"/>
                </a:solidFill>
              </a:rPr>
              <a:t>vs.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215" dirty="0">
                <a:solidFill>
                  <a:srgbClr val="084F92"/>
                </a:solidFill>
              </a:rPr>
              <a:t>2025:</a:t>
            </a:r>
            <a:endParaRPr sz="2698"/>
          </a:p>
        </p:txBody>
      </p:sp>
      <p:grpSp>
        <p:nvGrpSpPr>
          <p:cNvPr id="3" name="object 3"/>
          <p:cNvGrpSpPr/>
          <p:nvPr/>
        </p:nvGrpSpPr>
        <p:grpSpPr>
          <a:xfrm>
            <a:off x="979304" y="1801778"/>
            <a:ext cx="10598517" cy="2438229"/>
            <a:chOff x="1614239" y="2971265"/>
            <a:chExt cx="17477740" cy="4020820"/>
          </a:xfrm>
        </p:grpSpPr>
        <p:sp>
          <p:nvSpPr>
            <p:cNvPr id="4" name="object 4"/>
            <p:cNvSpPr/>
            <p:nvPr/>
          </p:nvSpPr>
          <p:spPr>
            <a:xfrm>
              <a:off x="1619636" y="2976663"/>
              <a:ext cx="17466945" cy="4010025"/>
            </a:xfrm>
            <a:custGeom>
              <a:avLst/>
              <a:gdLst/>
              <a:ahLst/>
              <a:cxnLst/>
              <a:rect l="l" t="t" r="r" b="b"/>
              <a:pathLst>
                <a:path w="17466945" h="4010025">
                  <a:moveTo>
                    <a:pt x="32669" y="3976842"/>
                  </a:moveTo>
                  <a:lnTo>
                    <a:pt x="32669" y="0"/>
                  </a:lnTo>
                </a:path>
                <a:path w="17466945" h="4010025">
                  <a:moveTo>
                    <a:pt x="0" y="3976842"/>
                  </a:moveTo>
                  <a:lnTo>
                    <a:pt x="32669" y="3976842"/>
                  </a:lnTo>
                </a:path>
                <a:path w="17466945" h="4010025">
                  <a:moveTo>
                    <a:pt x="0" y="3579786"/>
                  </a:moveTo>
                  <a:lnTo>
                    <a:pt x="32669" y="3579786"/>
                  </a:lnTo>
                </a:path>
                <a:path w="17466945" h="4010025">
                  <a:moveTo>
                    <a:pt x="0" y="3181473"/>
                  </a:moveTo>
                  <a:lnTo>
                    <a:pt x="32669" y="3181473"/>
                  </a:lnTo>
                </a:path>
                <a:path w="17466945" h="4010025">
                  <a:moveTo>
                    <a:pt x="0" y="2784417"/>
                  </a:moveTo>
                  <a:lnTo>
                    <a:pt x="32669" y="2784417"/>
                  </a:lnTo>
                </a:path>
                <a:path w="17466945" h="4010025">
                  <a:moveTo>
                    <a:pt x="0" y="2386105"/>
                  </a:moveTo>
                  <a:lnTo>
                    <a:pt x="32669" y="2386105"/>
                  </a:lnTo>
                </a:path>
                <a:path w="17466945" h="4010025">
                  <a:moveTo>
                    <a:pt x="0" y="1989049"/>
                  </a:moveTo>
                  <a:lnTo>
                    <a:pt x="32669" y="1989049"/>
                  </a:lnTo>
                </a:path>
                <a:path w="17466945" h="4010025">
                  <a:moveTo>
                    <a:pt x="0" y="1590736"/>
                  </a:moveTo>
                  <a:lnTo>
                    <a:pt x="32669" y="1590736"/>
                  </a:lnTo>
                </a:path>
                <a:path w="17466945" h="4010025">
                  <a:moveTo>
                    <a:pt x="0" y="1193680"/>
                  </a:moveTo>
                  <a:lnTo>
                    <a:pt x="32669" y="1193680"/>
                  </a:lnTo>
                </a:path>
                <a:path w="17466945" h="4010025">
                  <a:moveTo>
                    <a:pt x="0" y="795368"/>
                  </a:moveTo>
                  <a:lnTo>
                    <a:pt x="32669" y="795368"/>
                  </a:lnTo>
                </a:path>
                <a:path w="17466945" h="4010025">
                  <a:moveTo>
                    <a:pt x="0" y="398312"/>
                  </a:moveTo>
                  <a:lnTo>
                    <a:pt x="32669" y="398312"/>
                  </a:lnTo>
                </a:path>
                <a:path w="17466945" h="4010025">
                  <a:moveTo>
                    <a:pt x="0" y="0"/>
                  </a:moveTo>
                  <a:lnTo>
                    <a:pt x="32669" y="0"/>
                  </a:lnTo>
                </a:path>
                <a:path w="17466945" h="4010025">
                  <a:moveTo>
                    <a:pt x="32669" y="3976842"/>
                  </a:moveTo>
                  <a:lnTo>
                    <a:pt x="17466693" y="3976842"/>
                  </a:lnTo>
                </a:path>
                <a:path w="17466945" h="4010025">
                  <a:moveTo>
                    <a:pt x="32669" y="3976842"/>
                  </a:moveTo>
                  <a:lnTo>
                    <a:pt x="32669" y="4009511"/>
                  </a:lnTo>
                </a:path>
                <a:path w="17466945" h="4010025">
                  <a:moveTo>
                    <a:pt x="1485190" y="3976842"/>
                  </a:moveTo>
                  <a:lnTo>
                    <a:pt x="1485190" y="4009511"/>
                  </a:lnTo>
                </a:path>
                <a:path w="17466945" h="4010025">
                  <a:moveTo>
                    <a:pt x="2938968" y="3976842"/>
                  </a:moveTo>
                  <a:lnTo>
                    <a:pt x="2938968" y="4009511"/>
                  </a:lnTo>
                </a:path>
                <a:path w="17466945" h="4010025">
                  <a:moveTo>
                    <a:pt x="4391489" y="3976842"/>
                  </a:moveTo>
                  <a:lnTo>
                    <a:pt x="4391489" y="4009511"/>
                  </a:lnTo>
                </a:path>
                <a:path w="17466945" h="4010025">
                  <a:moveTo>
                    <a:pt x="5844010" y="3976842"/>
                  </a:moveTo>
                  <a:lnTo>
                    <a:pt x="5844010" y="4009511"/>
                  </a:lnTo>
                </a:path>
                <a:path w="17466945" h="4010025">
                  <a:moveTo>
                    <a:pt x="7296531" y="3976842"/>
                  </a:moveTo>
                  <a:lnTo>
                    <a:pt x="7296531" y="4009511"/>
                  </a:lnTo>
                </a:path>
                <a:path w="17466945" h="4010025">
                  <a:moveTo>
                    <a:pt x="8749052" y="3976842"/>
                  </a:moveTo>
                  <a:lnTo>
                    <a:pt x="8749052" y="4009511"/>
                  </a:lnTo>
                </a:path>
                <a:path w="17466945" h="4010025">
                  <a:moveTo>
                    <a:pt x="10202830" y="3976842"/>
                  </a:moveTo>
                  <a:lnTo>
                    <a:pt x="10202830" y="4009511"/>
                  </a:lnTo>
                </a:path>
                <a:path w="17466945" h="4010025">
                  <a:moveTo>
                    <a:pt x="11655351" y="3976842"/>
                  </a:moveTo>
                  <a:lnTo>
                    <a:pt x="11655351" y="4009511"/>
                  </a:lnTo>
                </a:path>
                <a:path w="17466945" h="4010025">
                  <a:moveTo>
                    <a:pt x="13107873" y="3976842"/>
                  </a:moveTo>
                  <a:lnTo>
                    <a:pt x="13107873" y="4009511"/>
                  </a:lnTo>
                </a:path>
                <a:path w="17466945" h="4010025">
                  <a:moveTo>
                    <a:pt x="14560394" y="3976842"/>
                  </a:moveTo>
                  <a:lnTo>
                    <a:pt x="14560394" y="4009511"/>
                  </a:lnTo>
                </a:path>
                <a:path w="17466945" h="4010025">
                  <a:moveTo>
                    <a:pt x="16014172" y="3976842"/>
                  </a:moveTo>
                  <a:lnTo>
                    <a:pt x="16014172" y="4009511"/>
                  </a:lnTo>
                </a:path>
                <a:path w="17466945" h="4010025">
                  <a:moveTo>
                    <a:pt x="17466693" y="3976842"/>
                  </a:moveTo>
                  <a:lnTo>
                    <a:pt x="17466693" y="4009511"/>
                  </a:lnTo>
                </a:path>
              </a:pathLst>
            </a:custGeom>
            <a:ln w="10470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2379194" y="6074579"/>
              <a:ext cx="1452880" cy="215265"/>
            </a:xfrm>
            <a:custGeom>
              <a:avLst/>
              <a:gdLst/>
              <a:ahLst/>
              <a:cxnLst/>
              <a:rect l="l" t="t" r="r" b="b"/>
              <a:pathLst>
                <a:path w="1452879" h="215264">
                  <a:moveTo>
                    <a:pt x="0" y="0"/>
                  </a:moveTo>
                  <a:lnTo>
                    <a:pt x="1452521" y="214862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2379194" y="6284416"/>
              <a:ext cx="1452880" cy="305435"/>
            </a:xfrm>
            <a:custGeom>
              <a:avLst/>
              <a:gdLst/>
              <a:ahLst/>
              <a:cxnLst/>
              <a:rect l="l" t="t" r="r" b="b"/>
              <a:pathLst>
                <a:path w="1452879" h="305434">
                  <a:moveTo>
                    <a:pt x="0" y="0"/>
                  </a:moveTo>
                  <a:lnTo>
                    <a:pt x="1452521" y="305331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34572" y="3480363"/>
            <a:ext cx="466656" cy="164387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1000" b="1" spc="-12" dirty="0">
                <a:latin typeface="Trebuchet MS"/>
                <a:cs typeface="Trebuchet MS"/>
              </a:rPr>
              <a:t>22,1</a:t>
            </a:r>
            <a:endParaRPr sz="1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41638" y="3626103"/>
            <a:ext cx="199849" cy="152486"/>
          </a:xfrm>
          <a:custGeom>
            <a:avLst/>
            <a:gdLst/>
            <a:ahLst/>
            <a:cxnLst/>
            <a:rect l="l" t="t" r="r" b="b"/>
            <a:pathLst>
              <a:path w="329564" h="251460">
                <a:moveTo>
                  <a:pt x="329204" y="0"/>
                </a:moveTo>
                <a:lnTo>
                  <a:pt x="0" y="0"/>
                </a:lnTo>
                <a:lnTo>
                  <a:pt x="0" y="251301"/>
                </a:lnTo>
                <a:lnTo>
                  <a:pt x="329204" y="251301"/>
                </a:lnTo>
                <a:lnTo>
                  <a:pt x="32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 txBox="1"/>
          <p:nvPr/>
        </p:nvSpPr>
        <p:spPr>
          <a:xfrm>
            <a:off x="1252224" y="3621615"/>
            <a:ext cx="17751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0,2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24549" y="3901928"/>
            <a:ext cx="139778" cy="151715"/>
          </a:xfrm>
          <a:custGeom>
            <a:avLst/>
            <a:gdLst/>
            <a:ahLst/>
            <a:cxnLst/>
            <a:rect l="l" t="t" r="r" b="b"/>
            <a:pathLst>
              <a:path w="230504" h="250190">
                <a:moveTo>
                  <a:pt x="229940" y="0"/>
                </a:moveTo>
                <a:lnTo>
                  <a:pt x="0" y="0"/>
                </a:lnTo>
                <a:lnTo>
                  <a:pt x="0" y="250044"/>
                </a:lnTo>
                <a:lnTo>
                  <a:pt x="229940" y="250044"/>
                </a:lnTo>
                <a:lnTo>
                  <a:pt x="229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 txBox="1"/>
          <p:nvPr/>
        </p:nvSpPr>
        <p:spPr>
          <a:xfrm>
            <a:off x="2235770" y="3601766"/>
            <a:ext cx="582056" cy="456333"/>
          </a:xfrm>
          <a:prstGeom prst="rect">
            <a:avLst/>
          </a:prstGeom>
        </p:spPr>
        <p:txBody>
          <a:bodyPr vert="horz" wrap="square" lIns="0" tIns="89335" rIns="0" bIns="0" rtlCol="0">
            <a:spAutoFit/>
          </a:bodyPr>
          <a:lstStyle/>
          <a:p>
            <a:pPr marL="40817">
              <a:spcBef>
                <a:spcPts val="703"/>
              </a:spcBef>
            </a:pPr>
            <a:r>
              <a:rPr sz="1000" b="1" spc="-12" dirty="0">
                <a:latin typeface="Trebuchet MS"/>
                <a:cs typeface="Trebuchet MS"/>
              </a:rPr>
              <a:t>16.7</a:t>
            </a:r>
            <a:endParaRPr sz="879" dirty="0">
              <a:latin typeface="Trebuchet MS"/>
              <a:cs typeface="Trebuchet MS"/>
            </a:endParaRPr>
          </a:p>
          <a:p>
            <a:pPr marL="7701">
              <a:spcBef>
                <a:spcPts val="649"/>
              </a:spcBef>
            </a:pPr>
            <a:r>
              <a:rPr sz="879" dirty="0">
                <a:solidFill>
                  <a:srgbClr val="A6A6A6"/>
                </a:solidFill>
                <a:latin typeface="Trebuchet MS"/>
                <a:cs typeface="Trebuchet MS"/>
              </a:rPr>
              <a:t>-</a:t>
            </a:r>
            <a:r>
              <a:rPr sz="879" spc="-30" dirty="0">
                <a:solidFill>
                  <a:srgbClr val="A6A6A6"/>
                </a:solidFill>
                <a:latin typeface="Trebuchet MS"/>
                <a:cs typeface="Trebuchet MS"/>
              </a:rPr>
              <a:t>9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899" y="4166369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8355" y="3925340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8355" y="3684056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8355" y="3442837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8355" y="1995900"/>
            <a:ext cx="194843" cy="133174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88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91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485">
              <a:latin typeface="Trebuchet MS"/>
              <a:cs typeface="Trebuchet MS"/>
            </a:endParaRPr>
          </a:p>
          <a:p>
            <a:pPr>
              <a:spcBef>
                <a:spcPts val="188"/>
              </a:spcBef>
            </a:pPr>
            <a:endParaRPr sz="485">
              <a:latin typeface="Trebuchet MS"/>
              <a:cs typeface="Trebuchet MS"/>
            </a:endParaRPr>
          </a:p>
          <a:p>
            <a:pPr marL="7701">
              <a:spcBef>
                <a:spcPts val="3"/>
              </a:spcBef>
            </a:pPr>
            <a:r>
              <a:rPr sz="485" spc="-6" dirty="0"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5084" y="1754681"/>
            <a:ext cx="2283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91627" y="4339839"/>
            <a:ext cx="3095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12418" y="4198349"/>
            <a:ext cx="375438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09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 dirty="0">
              <a:latin typeface="Calibri"/>
              <a:cs typeface="Calibri"/>
            </a:endParaRPr>
          </a:p>
          <a:p>
            <a:pPr marL="53909">
              <a:spcBef>
                <a:spcPts val="737"/>
              </a:spcBef>
            </a:pPr>
            <a:r>
              <a:rPr sz="1200" b="1" spc="103" dirty="0">
                <a:solidFill>
                  <a:srgbClr val="006A6B"/>
                </a:solidFill>
                <a:latin typeface="Calibri"/>
                <a:cs typeface="Calibri"/>
              </a:rPr>
              <a:t>575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64480" y="4348347"/>
            <a:ext cx="384680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55865" y="4330505"/>
            <a:ext cx="428577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21" dirty="0">
                <a:solidFill>
                  <a:srgbClr val="D9D9D9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11558" y="4332346"/>
            <a:ext cx="41201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99226" y="4311011"/>
            <a:ext cx="38082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59323" y="4335267"/>
            <a:ext cx="392766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4361" y="4348347"/>
            <a:ext cx="346173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54" dirty="0">
                <a:solidFill>
                  <a:srgbClr val="D9D9D9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2905" y="4659857"/>
            <a:ext cx="61879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18" dirty="0">
                <a:solidFill>
                  <a:srgbClr val="006A6B"/>
                </a:solidFill>
                <a:latin typeface="Calibri"/>
                <a:cs typeface="Calibri"/>
              </a:rPr>
              <a:t>2025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252789" y="4348347"/>
            <a:ext cx="405858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88" dirty="0">
                <a:solidFill>
                  <a:srgbClr val="D9D9D9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159061" y="4339839"/>
            <a:ext cx="461692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03" dirty="0">
                <a:solidFill>
                  <a:srgbClr val="D9D9D9"/>
                </a:solidFill>
                <a:latin typeface="Calibri"/>
                <a:cs typeface="Calibri"/>
              </a:rPr>
              <a:t>Nov</a:t>
            </a:r>
            <a:r>
              <a:rPr sz="1607" spc="103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87874" y="4343750"/>
            <a:ext cx="410864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8652" y="1459237"/>
            <a:ext cx="4807268" cy="225165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r>
              <a:rPr sz="1200" spc="149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200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200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0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200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03" dirty="0">
                <a:solidFill>
                  <a:srgbClr val="5E5E5E"/>
                </a:solidFill>
                <a:latin typeface="Calibri"/>
                <a:cs typeface="Calibri"/>
              </a:rPr>
              <a:t>2025</a:t>
            </a:r>
            <a:r>
              <a:rPr sz="1200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52" dirty="0">
                <a:solidFill>
                  <a:srgbClr val="5E5E5E"/>
                </a:solidFill>
                <a:latin typeface="Calibri"/>
                <a:cs typeface="Calibri"/>
              </a:rPr>
              <a:t>muito</a:t>
            </a:r>
            <a:r>
              <a:rPr sz="1200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400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200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200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200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200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33" dirty="0">
                <a:solidFill>
                  <a:srgbClr val="5E5E5E"/>
                </a:solidFill>
                <a:latin typeface="Calibri"/>
                <a:cs typeface="Calibri"/>
              </a:rPr>
              <a:t>Janeiro</a:t>
            </a:r>
            <a:r>
              <a:rPr sz="1200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200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07537" y="1258527"/>
            <a:ext cx="3259957" cy="62691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5999"/>
              </a:lnSpc>
              <a:spcBef>
                <a:spcPts val="58"/>
              </a:spcBef>
              <a:tabLst>
                <a:tab pos="1785927" algn="l"/>
              </a:tabLst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006A6B"/>
                </a:solidFill>
                <a:latin typeface="Calibri"/>
                <a:cs typeface="Calibri"/>
              </a:rPr>
              <a:t>-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67" dirty="0">
                <a:solidFill>
                  <a:srgbClr val="006A6B"/>
                </a:solidFill>
                <a:latin typeface="Calibri"/>
                <a:cs typeface="Calibri"/>
              </a:rPr>
              <a:t>Dez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	</a:t>
            </a:r>
            <a:r>
              <a:rPr sz="1789" b="1" spc="149" dirty="0">
                <a:solidFill>
                  <a:srgbClr val="006A6B"/>
                </a:solidFill>
                <a:latin typeface="Calibri"/>
                <a:cs typeface="Calibri"/>
              </a:rPr>
              <a:t>2025:</a:t>
            </a:r>
            <a:r>
              <a:rPr sz="1789" b="1" spc="11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42" dirty="0">
                <a:solidFill>
                  <a:srgbClr val="006A6B"/>
                </a:solidFill>
                <a:latin typeface="Calibri"/>
                <a:cs typeface="Calibri"/>
              </a:rPr>
              <a:t>21,1pp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A6A6A6"/>
                </a:solidFill>
                <a:latin typeface="Calibri"/>
                <a:cs typeface="Calibri"/>
              </a:rPr>
              <a:t>-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67" dirty="0">
                <a:solidFill>
                  <a:srgbClr val="A6A6A6"/>
                </a:solidFill>
                <a:latin typeface="Calibri"/>
                <a:cs typeface="Calibri"/>
              </a:rPr>
              <a:t>Dez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789" b="1" spc="179" dirty="0">
                <a:solidFill>
                  <a:srgbClr val="A6A6A6"/>
                </a:solidFill>
                <a:latin typeface="Calibri"/>
                <a:cs typeface="Calibri"/>
              </a:rPr>
              <a:t>2024:</a:t>
            </a:r>
            <a:r>
              <a:rPr sz="1789" b="1" spc="13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A6A6A6"/>
                </a:solidFill>
                <a:latin typeface="Calibri"/>
                <a:cs typeface="Calibri"/>
              </a:rPr>
              <a:t>-</a:t>
            </a:r>
            <a:r>
              <a:rPr sz="1789" b="1" spc="194" dirty="0">
                <a:solidFill>
                  <a:srgbClr val="A6A6A6"/>
                </a:solidFill>
                <a:latin typeface="Calibri"/>
                <a:cs typeface="Calibri"/>
              </a:rPr>
              <a:t>4,3pp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81481" y="4197827"/>
            <a:ext cx="377363" cy="644190"/>
          </a:xfrm>
          <a:prstGeom prst="rect">
            <a:avLst/>
          </a:prstGeom>
        </p:spPr>
        <p:txBody>
          <a:bodyPr vert="horz" wrap="square" lIns="0" tIns="123991" rIns="0" bIns="0" rtlCol="0">
            <a:spAutoFit/>
          </a:bodyPr>
          <a:lstStyle/>
          <a:p>
            <a:pPr marL="7701">
              <a:spcBef>
                <a:spcPts val="976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 dirty="0">
              <a:latin typeface="Calibri"/>
              <a:cs typeface="Calibri"/>
            </a:endParaRPr>
          </a:p>
          <a:p>
            <a:pPr marL="10397">
              <a:spcBef>
                <a:spcPts val="706"/>
              </a:spcBef>
            </a:pPr>
            <a:r>
              <a:rPr sz="1200" b="1" spc="139" dirty="0">
                <a:solidFill>
                  <a:srgbClr val="006A6B"/>
                </a:solidFill>
                <a:latin typeface="Calibri"/>
                <a:cs typeface="Calibri"/>
              </a:rPr>
              <a:t>628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7" name="object 37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38" name="object 38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65285" y="5059116"/>
            <a:ext cx="1142102" cy="19438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879486" algn="l"/>
              </a:tabLst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A6A6A6"/>
                </a:solidFill>
                <a:latin typeface="Calibri"/>
                <a:cs typeface="Calibri"/>
              </a:rPr>
              <a:t>2024</a:t>
            </a:r>
            <a:r>
              <a:rPr sz="1182" b="1" dirty="0">
                <a:solidFill>
                  <a:srgbClr val="A6A6A6"/>
                </a:solidFill>
                <a:latin typeface="Calibri"/>
                <a:cs typeface="Calibri"/>
              </a:rPr>
              <a:t>	</a:t>
            </a:r>
            <a:r>
              <a:rPr sz="1200" b="1" spc="49" dirty="0">
                <a:solidFill>
                  <a:srgbClr val="A6A6A6"/>
                </a:solidFill>
                <a:latin typeface="Calibri"/>
                <a:cs typeface="Calibri"/>
              </a:rPr>
              <a:t>412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60464" y="5059116"/>
            <a:ext cx="30035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7" dirty="0">
                <a:solidFill>
                  <a:srgbClr val="A6A6A6"/>
                </a:solidFill>
                <a:latin typeface="Calibri"/>
                <a:cs typeface="Calibri"/>
              </a:rPr>
              <a:t>422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53EB91CA-3003-4624-9EC3-0D2578260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767408" y="980728"/>
            <a:ext cx="10441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do Último Encontro:  Fluxo de Medicação e Coleta de Exames – Roberta /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Cancelamento de Cirurgias – Liliane / Plano de Higiene – Rose / Ultrassom e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Exames – Dr. Felipe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8621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980728"/>
            <a:ext cx="518457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PRONTO SOCORRO M´BOI</a:t>
            </a:r>
          </a:p>
          <a:p>
            <a:endParaRPr lang="pt-BR" sz="2400" b="1" dirty="0"/>
          </a:p>
          <a:p>
            <a:pPr algn="ctr"/>
            <a:r>
              <a:rPr lang="pt-BR" sz="2400" dirty="0"/>
              <a:t>Fluxo de coleta / Jornada do paciente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Coordenadora de Enfermagem </a:t>
            </a:r>
          </a:p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Roberta Viana Apolinario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944524-0C72-4709-8DB5-736E44FC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9" y="-20638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25/02</a:t>
            </a: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 – M’BOI AWARDS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99080E-2EE6-45C6-A67D-AEF10AC1D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9" t="19550" r="14413"/>
          <a:stretch/>
        </p:blipFill>
        <p:spPr>
          <a:xfrm>
            <a:off x="8166700" y="-1123265"/>
            <a:ext cx="911750" cy="59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Imagem 1">
            <a:extLst>
              <a:ext uri="{FF2B5EF4-FFF2-40B4-BE49-F238E27FC236}">
                <a16:creationId xmlns:a16="http://schemas.microsoft.com/office/drawing/2014/main" id="{7EF20343-02DB-4468-9563-24EA5786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" y="1559227"/>
            <a:ext cx="2940594" cy="29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DB61E2E-2B2F-4724-B504-7165A95F3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1"/>
          <a:stretch/>
        </p:blipFill>
        <p:spPr bwMode="auto">
          <a:xfrm>
            <a:off x="7392144" y="3035055"/>
            <a:ext cx="2675670" cy="206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7DF0023-6E57-417B-8CD0-4A8D89A2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646" y="1028843"/>
            <a:ext cx="2426725" cy="188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2FD62F6-959C-40A6-893C-A68837C1FD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21" r="16785"/>
          <a:stretch/>
        </p:blipFill>
        <p:spPr>
          <a:xfrm>
            <a:off x="4861112" y="2904741"/>
            <a:ext cx="2226328" cy="23270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E76CB1A-9425-4379-B1DC-4F546E4A2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0939" y="995424"/>
            <a:ext cx="3288228" cy="178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927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EEC7856E-2A79-49B3-824E-7298969F44AD}"/>
              </a:ext>
            </a:extLst>
          </p:cNvPr>
          <p:cNvSpPr/>
          <p:nvPr/>
        </p:nvSpPr>
        <p:spPr>
          <a:xfrm>
            <a:off x="8277970" y="1204193"/>
            <a:ext cx="1800507" cy="763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33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2B5A75C-D1AC-4344-8B23-EBF0AD041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5BE0A54-699D-4B87-A7B2-1A47D3AB4C59}"/>
              </a:ext>
            </a:extLst>
          </p:cNvPr>
          <p:cNvSpPr txBox="1"/>
          <p:nvPr/>
        </p:nvSpPr>
        <p:spPr>
          <a:xfrm>
            <a:off x="1775520" y="548681"/>
            <a:ext cx="7992888" cy="5353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/>
              <a:t>Novo fluxo da jornada do paciente: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Visando garantir melhor desfecho aos nossos pacientes, redefinimos o fluxo da sala que recebia o nome de sala da medicação.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Sabemos que temos um alto fluxo de pacientes internados que se misturavam-se aos pacientes que buscavam atendimento diário na nossa instituição.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Então separamos o espaço físico dos internados ,para direcionar nossa assistência mantendo então somente sala de internação adulto (SIA).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CEC645-A648-40DD-8F58-F341C24F7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284984"/>
            <a:ext cx="4256337" cy="22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B435EF9-796F-441F-96C2-B5737C692A80}"/>
              </a:ext>
            </a:extLst>
          </p:cNvPr>
          <p:cNvSpPr txBox="1"/>
          <p:nvPr/>
        </p:nvSpPr>
        <p:spPr>
          <a:xfrm>
            <a:off x="968268" y="453283"/>
            <a:ext cx="99371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 reservamos um local para ser realizado somente a coleta de exames .</a:t>
            </a:r>
          </a:p>
          <a:p>
            <a:r>
              <a:rPr lang="pt-BR" dirty="0"/>
              <a:t>Priorizando que a coleta seja realizada após a saída dos consultórios 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720BB5-222E-4B48-A358-8EC08265D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1466782"/>
            <a:ext cx="4917908" cy="392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79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3091C53-AF27-4748-B4C3-F32EFAEA15CA}"/>
              </a:ext>
            </a:extLst>
          </p:cNvPr>
          <p:cNvSpPr txBox="1"/>
          <p:nvPr/>
        </p:nvSpPr>
        <p:spPr>
          <a:xfrm>
            <a:off x="1487488" y="54868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Logo após realizar a coleta será encaminhado  para sala de   medicação adulto. 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7B5464-E6F9-446F-9C6E-88072B187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40" y="1340768"/>
            <a:ext cx="4008744" cy="40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33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264AD822-4034-42BE-BB46-89F53BD7B8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2D6078EE-9280-4B12-A0FA-9885E2A36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B7F83-09C1-4C7A-9DFA-7B1D8CA12178}"/>
              </a:ext>
            </a:extLst>
          </p:cNvPr>
          <p:cNvSpPr txBox="1"/>
          <p:nvPr/>
        </p:nvSpPr>
        <p:spPr>
          <a:xfrm>
            <a:off x="2359968" y="127714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BC5BAC81-FA44-4923-9AEC-5B3B1E56E2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9416" y="1700808"/>
            <a:ext cx="8928992" cy="218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E5CAF5B6-5A8A-4D57-8664-02C854DE2F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553DB2E-A9D1-4622-859C-EF967421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052736"/>
            <a:ext cx="5143500" cy="378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28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27D3E3A-E24D-4645-A2D6-7D84E595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332656"/>
            <a:ext cx="8271073" cy="56907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D8B8A85-F0F7-40A7-9C70-458430435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4273A0-D05C-49D6-ACCC-F8AF53DD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260649"/>
            <a:ext cx="8524875" cy="56886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3030D5-DA83-469B-84B2-3F271680F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8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220486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PRODUÇÃO ORTOPEDIA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629C1E-4996-486A-8568-F2B36341B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2A32E7-1C8A-4686-BAE5-16C96DE9AEEE}"/>
              </a:ext>
            </a:extLst>
          </p:cNvPr>
          <p:cNvSpPr txBox="1"/>
          <p:nvPr/>
        </p:nvSpPr>
        <p:spPr>
          <a:xfrm>
            <a:off x="5375920" y="50131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Liliane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3843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A1E0500-D6FB-473B-9B07-8448452734DD}"/>
              </a:ext>
            </a:extLst>
          </p:cNvPr>
          <p:cNvGraphicFramePr>
            <a:graphicFrameLocks/>
          </p:cNvGraphicFramePr>
          <p:nvPr/>
        </p:nvGraphicFramePr>
        <p:xfrm>
          <a:off x="1667508" y="980728"/>
          <a:ext cx="874897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785213E-1B3F-4372-8ECE-A46AA824A839}"/>
              </a:ext>
            </a:extLst>
          </p:cNvPr>
          <p:cNvGraphicFramePr>
            <a:graphicFrameLocks/>
          </p:cNvGraphicFramePr>
          <p:nvPr/>
        </p:nvGraphicFramePr>
        <p:xfrm>
          <a:off x="1667508" y="3645024"/>
          <a:ext cx="874897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3">
            <a:extLst>
              <a:ext uri="{FF2B5EF4-FFF2-40B4-BE49-F238E27FC236}">
                <a16:creationId xmlns:a16="http://schemas.microsoft.com/office/drawing/2014/main" id="{F0828412-50CA-4B10-A77D-E36E9D286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74"/>
            <a:ext cx="7772400" cy="604015"/>
          </a:xfrm>
        </p:spPr>
        <p:txBody>
          <a:bodyPr>
            <a:noAutofit/>
          </a:bodyPr>
          <a:lstStyle/>
          <a:p>
            <a:pPr algn="l"/>
            <a:r>
              <a:rPr lang="pt-BR" sz="2800" dirty="0">
                <a:solidFill>
                  <a:srgbClr val="0A4240"/>
                </a:solidFill>
              </a:rPr>
              <a:t>Produção Ortopedia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7135E8B-199C-4942-8471-6DEA2C608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67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F0828412-50CA-4B10-A77D-E36E9D286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74"/>
            <a:ext cx="7772400" cy="604015"/>
          </a:xfrm>
        </p:spPr>
        <p:txBody>
          <a:bodyPr>
            <a:noAutofit/>
          </a:bodyPr>
          <a:lstStyle/>
          <a:p>
            <a:pPr algn="l"/>
            <a:r>
              <a:rPr lang="pt-BR" sz="2800" dirty="0">
                <a:solidFill>
                  <a:srgbClr val="0A4240"/>
                </a:solidFill>
              </a:rPr>
              <a:t>Produção Ortopedia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B10B8BB1-A180-4B5B-A6D4-021F1E7D165E}"/>
              </a:ext>
            </a:extLst>
          </p:cNvPr>
          <p:cNvGraphicFramePr>
            <a:graphicFrameLocks noGrp="1"/>
          </p:cNvGraphicFramePr>
          <p:nvPr/>
        </p:nvGraphicFramePr>
        <p:xfrm>
          <a:off x="2855640" y="1484784"/>
          <a:ext cx="6336704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983">
                  <a:extLst>
                    <a:ext uri="{9D8B030D-6E8A-4147-A177-3AD203B41FA5}">
                      <a16:colId xmlns:a16="http://schemas.microsoft.com/office/drawing/2014/main" val="2055290400"/>
                    </a:ext>
                  </a:extLst>
                </a:gridCol>
                <a:gridCol w="614324">
                  <a:extLst>
                    <a:ext uri="{9D8B030D-6E8A-4147-A177-3AD203B41FA5}">
                      <a16:colId xmlns:a16="http://schemas.microsoft.com/office/drawing/2014/main" val="3575362643"/>
                    </a:ext>
                  </a:extLst>
                </a:gridCol>
                <a:gridCol w="2103274">
                  <a:extLst>
                    <a:ext uri="{9D8B030D-6E8A-4147-A177-3AD203B41FA5}">
                      <a16:colId xmlns:a16="http://schemas.microsoft.com/office/drawing/2014/main" val="2603359614"/>
                    </a:ext>
                  </a:extLst>
                </a:gridCol>
                <a:gridCol w="865123">
                  <a:extLst>
                    <a:ext uri="{9D8B030D-6E8A-4147-A177-3AD203B41FA5}">
                      <a16:colId xmlns:a16="http://schemas.microsoft.com/office/drawing/2014/main" val="2109629320"/>
                    </a:ext>
                  </a:extLst>
                </a:gridCol>
              </a:tblGrid>
              <a:tr h="680770">
                <a:tc gridSpan="4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Cancelamentos </a:t>
                      </a:r>
                    </a:p>
                    <a:p>
                      <a:pPr algn="ctr"/>
                      <a:r>
                        <a:rPr lang="pt-BR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Período: Janeiro – Fevereiro/2025</a:t>
                      </a:r>
                    </a:p>
                  </a:txBody>
                  <a:tcP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204910"/>
                  </a:ext>
                </a:extLst>
              </a:tr>
              <a:tr h="44295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 Paciente </a:t>
                      </a:r>
                    </a:p>
                  </a:txBody>
                  <a:tcP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</a:t>
                      </a:r>
                      <a:r>
                        <a:rPr lang="pt-BR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391309"/>
                  </a:ext>
                </a:extLst>
              </a:tr>
              <a:tr h="484570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Mudança de conduta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8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Não compareceu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7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881321"/>
                  </a:ext>
                </a:extLst>
              </a:tr>
              <a:tr h="446749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Falta de equipamento/material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6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Condições clínicas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5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193718"/>
                  </a:ext>
                </a:extLst>
              </a:tr>
              <a:tr h="446749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Excedeu horário de eletivas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3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Preparo Inadequado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3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44627"/>
                  </a:ext>
                </a:extLst>
              </a:tr>
              <a:tr h="378205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Prioridade para urgência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2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Arial 14"/>
                        </a:rPr>
                        <a:t>Recusa cirurgia 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 14"/>
                        </a:rPr>
                        <a:t>1</a:t>
                      </a: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868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385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D03528-E6BE-4B89-94BF-9B9201002D99}"/>
              </a:ext>
            </a:extLst>
          </p:cNvPr>
          <p:cNvSpPr txBox="1"/>
          <p:nvPr/>
        </p:nvSpPr>
        <p:spPr>
          <a:xfrm>
            <a:off x="2617912" y="4797153"/>
            <a:ext cx="7186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Na análise semanal observa-se um aumento em 16% do volume de atendimentos realizados pela especialidade no Pronto Socorro. </a:t>
            </a:r>
          </a:p>
          <a:p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Como ponto de alerta  a segunda-feira que devido volume de atendimento TOE tem se apresentado como dia de maior discrepância dos demais.</a:t>
            </a:r>
          </a:p>
          <a:p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D5FC7D29-C710-4F5C-BDD5-B53CD70A2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74"/>
            <a:ext cx="7772400" cy="604015"/>
          </a:xfrm>
        </p:spPr>
        <p:txBody>
          <a:bodyPr>
            <a:noAutofit/>
          </a:bodyPr>
          <a:lstStyle/>
          <a:p>
            <a:pPr algn="l"/>
            <a:r>
              <a:rPr lang="pt-BR" sz="2800" dirty="0">
                <a:solidFill>
                  <a:srgbClr val="0A4240"/>
                </a:solidFill>
              </a:rPr>
              <a:t>Produção Ortopedia</a:t>
            </a:r>
          </a:p>
        </p:txBody>
      </p:sp>
      <p:pic>
        <p:nvPicPr>
          <p:cNvPr id="10" name="Gráfico 9" descr="Crescimento Comercial com preenchimento sólido">
            <a:extLst>
              <a:ext uri="{FF2B5EF4-FFF2-40B4-BE49-F238E27FC236}">
                <a16:creationId xmlns:a16="http://schemas.microsoft.com/office/drawing/2014/main" id="{A7459CBF-0881-4370-9E56-7CDCF4463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8440" y="4869160"/>
            <a:ext cx="770384" cy="77038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5750C65-3E08-4783-A74D-4DB27E51C460}"/>
              </a:ext>
            </a:extLst>
          </p:cNvPr>
          <p:cNvGraphicFramePr>
            <a:graphicFrameLocks/>
          </p:cNvGraphicFramePr>
          <p:nvPr/>
        </p:nvGraphicFramePr>
        <p:xfrm>
          <a:off x="2423592" y="697758"/>
          <a:ext cx="7186500" cy="395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AA621744-454E-4A35-A57D-A2B65C9B85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8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767408" y="980728"/>
            <a:ext cx="104411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Nicole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do Último Encontro:  Fluxo de Medicação e Coleta de Exames – Roberta /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Cancelamento de Cirurgias – Liliane / Plano de Conservação – Rose / Ultrassom e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Exames – Dr. Felipe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7862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1D03528-E6BE-4B89-94BF-9B9201002D99}"/>
              </a:ext>
            </a:extLst>
          </p:cNvPr>
          <p:cNvSpPr txBox="1"/>
          <p:nvPr/>
        </p:nvSpPr>
        <p:spPr>
          <a:xfrm>
            <a:off x="2390194" y="5021364"/>
            <a:ext cx="766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Na análise de Fevereiro/2025 observam-se picos de atendimento as segundas-feiras com média de 132 atendimentos/dia. Nos demais dias a média varia de 69 atendimentos (sábado) a 95 atendimentos (sexta-feira).</a:t>
            </a:r>
          </a:p>
          <a:p>
            <a:pPr algn="just"/>
            <a:r>
              <a:rPr lang="pt-B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Título 3">
            <a:extLst>
              <a:ext uri="{FF2B5EF4-FFF2-40B4-BE49-F238E27FC236}">
                <a16:creationId xmlns:a16="http://schemas.microsoft.com/office/drawing/2014/main" id="{D5FC7D29-C710-4F5C-BDD5-B53CD70A2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74"/>
            <a:ext cx="7772400" cy="604015"/>
          </a:xfrm>
        </p:spPr>
        <p:txBody>
          <a:bodyPr>
            <a:noAutofit/>
          </a:bodyPr>
          <a:lstStyle/>
          <a:p>
            <a:pPr algn="l"/>
            <a:r>
              <a:rPr lang="pt-BR" sz="2800" dirty="0">
                <a:solidFill>
                  <a:srgbClr val="0A4240"/>
                </a:solidFill>
              </a:rPr>
              <a:t>Produção Ortopedia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F92265C-7876-4EA5-AE7B-E15696D7B606}"/>
              </a:ext>
            </a:extLst>
          </p:cNvPr>
          <p:cNvGraphicFramePr>
            <a:graphicFrameLocks/>
          </p:cNvGraphicFramePr>
          <p:nvPr/>
        </p:nvGraphicFramePr>
        <p:xfrm>
          <a:off x="1838440" y="796558"/>
          <a:ext cx="8290008" cy="395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39E2996A-AEBC-40EB-B22B-90F74F5D0220}"/>
              </a:ext>
            </a:extLst>
          </p:cNvPr>
          <p:cNvSpPr/>
          <p:nvPr/>
        </p:nvSpPr>
        <p:spPr>
          <a:xfrm>
            <a:off x="2783632" y="2132856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B8888B7-6912-4E58-A6D3-5042131B8CFC}"/>
              </a:ext>
            </a:extLst>
          </p:cNvPr>
          <p:cNvSpPr/>
          <p:nvPr/>
        </p:nvSpPr>
        <p:spPr>
          <a:xfrm>
            <a:off x="4727848" y="1700808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47B61AA-0B61-4D00-ACFD-FD0F8F125CA2}"/>
              </a:ext>
            </a:extLst>
          </p:cNvPr>
          <p:cNvSpPr/>
          <p:nvPr/>
        </p:nvSpPr>
        <p:spPr>
          <a:xfrm>
            <a:off x="6384032" y="2204864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DB3DEE4-9D3B-48E0-B27B-D917911B6C95}"/>
              </a:ext>
            </a:extLst>
          </p:cNvPr>
          <p:cNvSpPr/>
          <p:nvPr/>
        </p:nvSpPr>
        <p:spPr>
          <a:xfrm>
            <a:off x="7752184" y="2240868"/>
            <a:ext cx="216024" cy="216024"/>
          </a:xfrm>
          <a:prstGeom prst="ellipse">
            <a:avLst/>
          </a:pr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A057619-A812-40D4-A1C3-8B65CC45AD63}"/>
              </a:ext>
            </a:extLst>
          </p:cNvPr>
          <p:cNvSpPr/>
          <p:nvPr/>
        </p:nvSpPr>
        <p:spPr>
          <a:xfrm>
            <a:off x="8616280" y="1592796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833D59A-F085-4DF3-88D0-E65A47C52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687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D4161F-CBAB-4B36-83A3-16821566A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71893E-D7C0-49CB-918A-AB27AAE377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2E6EB2B-EBA4-47B7-B7BF-D153BA82E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2260"/>
            <a:ext cx="9144000" cy="5213480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2A8A0F45-C7D9-49AF-9D99-4601F556102D}"/>
              </a:ext>
            </a:extLst>
          </p:cNvPr>
          <p:cNvSpPr txBox="1">
            <a:spLocks/>
          </p:cNvSpPr>
          <p:nvPr/>
        </p:nvSpPr>
        <p:spPr>
          <a:xfrm>
            <a:off x="1524000" y="16674"/>
            <a:ext cx="7772400" cy="604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>
                <a:solidFill>
                  <a:srgbClr val="0A4240"/>
                </a:solidFill>
              </a:rPr>
              <a:t>Produção Ortopedia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62FE7A-03CD-4CC5-A3DB-B513B6778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01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0DBEA5-EB1B-4F25-B6FD-E3A4C7F3E682}"/>
              </a:ext>
            </a:extLst>
          </p:cNvPr>
          <p:cNvSpPr txBox="1">
            <a:spLocks/>
          </p:cNvSpPr>
          <p:nvPr/>
        </p:nvSpPr>
        <p:spPr>
          <a:xfrm>
            <a:off x="1524000" y="16674"/>
            <a:ext cx="7772400" cy="604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>
                <a:solidFill>
                  <a:srgbClr val="0A4240"/>
                </a:solidFill>
              </a:rPr>
              <a:t>Ouvidoria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012F36F-3B64-4F48-BE2F-77C5EEA9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5" y="318681"/>
            <a:ext cx="6439799" cy="41915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8EBC46-8EC5-4B42-A1CB-0540C1DF2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07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7322619-AC94-45ED-966F-813F125DDC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536" y="1484784"/>
            <a:ext cx="8568952" cy="4104456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Revisão do dimensionamento – João Pradella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Espaço Físico de atendimento PS – Liliane Nunes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Reunião com Liderança – Giuliano Gagliotti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Avaliação de casos de Comportamentos Disruptivos – Marcelo Pessanha e Liliane Nunes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Acompanhamento diário do fluxo do Ramal Móvel – Liliane Nunes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Acompanhamento Semanal de Cancelamentos – Liliane Nunes  </a:t>
            </a:r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E0DBEA5-EB1B-4F25-B6FD-E3A4C7F3E682}"/>
              </a:ext>
            </a:extLst>
          </p:cNvPr>
          <p:cNvSpPr txBox="1">
            <a:spLocks/>
          </p:cNvSpPr>
          <p:nvPr/>
        </p:nvSpPr>
        <p:spPr>
          <a:xfrm>
            <a:off x="1524000" y="16674"/>
            <a:ext cx="7772400" cy="604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>
                <a:solidFill>
                  <a:srgbClr val="0A4240"/>
                </a:solidFill>
              </a:rPr>
              <a:t>Ações Propostas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ED0617-7C73-4AD6-B05E-5CA10C6EC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7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220486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PLANO DE HIGIENE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629C1E-4996-486A-8568-F2B36341B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2A32E7-1C8A-4686-BAE5-16C96DE9AEEE}"/>
              </a:ext>
            </a:extLst>
          </p:cNvPr>
          <p:cNvSpPr txBox="1"/>
          <p:nvPr/>
        </p:nvSpPr>
        <p:spPr>
          <a:xfrm>
            <a:off x="5375920" y="50131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João Junior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2466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">
            <a:extLst>
              <a:ext uri="{FF2B5EF4-FFF2-40B4-BE49-F238E27FC236}">
                <a16:creationId xmlns:a16="http://schemas.microsoft.com/office/drawing/2014/main" id="{25684657-F5E0-445A-ADC7-EA442C8A8DD0}"/>
              </a:ext>
            </a:extLst>
          </p:cNvPr>
          <p:cNvSpPr txBox="1"/>
          <p:nvPr/>
        </p:nvSpPr>
        <p:spPr>
          <a:xfrm>
            <a:off x="430353" y="733503"/>
            <a:ext cx="918408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rgbClr val="399593"/>
                </a:solidFill>
                <a:latin typeface="+mj-lt"/>
                <a:ea typeface="+mj-ea"/>
                <a:cs typeface="+mj-cs"/>
              </a:rPr>
              <a:t>Ações Imediatas – Limpeza das Recepções</a:t>
            </a:r>
            <a:endParaRPr lang="id-ID" sz="2000" b="1" dirty="0">
              <a:solidFill>
                <a:srgbClr val="39959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4F1460F-3C62-418C-A33E-EE416D1D7E43}"/>
              </a:ext>
            </a:extLst>
          </p:cNvPr>
          <p:cNvSpPr/>
          <p:nvPr/>
        </p:nvSpPr>
        <p:spPr>
          <a:xfrm>
            <a:off x="291115" y="1139640"/>
            <a:ext cx="5787957" cy="2037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 Ação iniciada em fevereiro 2025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Frequência: a cada dois dias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Limpeza dos banheiros – frequência: a cada duas horas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Limpezas terminais das recepções executadas pela equipe do noturno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dirty="0"/>
          </a:p>
          <a:p>
            <a:pPr>
              <a:lnSpc>
                <a:spcPct val="150000"/>
              </a:lnSpc>
            </a:pPr>
            <a:endParaRPr lang="pt-BR" sz="837" dirty="0"/>
          </a:p>
          <a:p>
            <a:pPr>
              <a:lnSpc>
                <a:spcPct val="150000"/>
              </a:lnSpc>
            </a:pPr>
            <a:endParaRPr lang="pt-BR" sz="837" dirty="0"/>
          </a:p>
          <a:p>
            <a:pPr>
              <a:lnSpc>
                <a:spcPct val="150000"/>
              </a:lnSpc>
            </a:pPr>
            <a:endParaRPr lang="pt-BR" sz="837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2B5A75C-D1AC-4344-8B23-EBF0AD041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915B7DB-31E7-4722-A1CD-5250B70F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657" y="809753"/>
            <a:ext cx="1563638" cy="20848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57E92A3-C023-46B7-A477-F6236AFF5442}"/>
              </a:ext>
            </a:extLst>
          </p:cNvPr>
          <p:cNvSpPr/>
          <p:nvPr/>
        </p:nvSpPr>
        <p:spPr>
          <a:xfrm>
            <a:off x="5591944" y="2894604"/>
            <a:ext cx="1154483" cy="266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40" dirty="0"/>
              <a:t>Banheiros  da Triagem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75B74CC-B555-452C-BD19-CEF229701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616" y="812208"/>
            <a:ext cx="1563638" cy="2084851"/>
          </a:xfrm>
          <a:prstGeom prst="rect">
            <a:avLst/>
          </a:prstGeom>
        </p:spPr>
      </p:pic>
      <p:sp>
        <p:nvSpPr>
          <p:cNvPr id="46" name="Retângulo 45">
            <a:extLst>
              <a:ext uri="{FF2B5EF4-FFF2-40B4-BE49-F238E27FC236}">
                <a16:creationId xmlns:a16="http://schemas.microsoft.com/office/drawing/2014/main" id="{07B886FE-A18B-42F1-88A8-5A853FF2B3B8}"/>
              </a:ext>
            </a:extLst>
          </p:cNvPr>
          <p:cNvSpPr/>
          <p:nvPr/>
        </p:nvSpPr>
        <p:spPr>
          <a:xfrm>
            <a:off x="7622177" y="2872678"/>
            <a:ext cx="1737976" cy="266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40" dirty="0"/>
              <a:t>Longarinas da Recepção da Triagem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186FD4F-4D31-412A-8A33-5219744CB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346" y="3307128"/>
            <a:ext cx="1563638" cy="2160957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76DA3AE5-806D-4138-816E-C950610830BF}"/>
              </a:ext>
            </a:extLst>
          </p:cNvPr>
          <p:cNvSpPr/>
          <p:nvPr/>
        </p:nvSpPr>
        <p:spPr>
          <a:xfrm>
            <a:off x="7819347" y="5468085"/>
            <a:ext cx="1540806" cy="460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40" dirty="0"/>
              <a:t>Lavagem da Recepção Principal</a:t>
            </a:r>
          </a:p>
          <a:p>
            <a:pPr>
              <a:lnSpc>
                <a:spcPct val="150000"/>
              </a:lnSpc>
            </a:pPr>
            <a:endParaRPr lang="pt-BR" sz="84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CF5FAB-44A3-43C7-8BA4-C375873DD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657" y="3360226"/>
            <a:ext cx="1563638" cy="2084851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322091F9-32F4-431E-AF9C-E28D982E9723}"/>
              </a:ext>
            </a:extLst>
          </p:cNvPr>
          <p:cNvSpPr/>
          <p:nvPr/>
        </p:nvSpPr>
        <p:spPr>
          <a:xfrm>
            <a:off x="5474402" y="5450637"/>
            <a:ext cx="1539204" cy="460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40" dirty="0"/>
              <a:t>Terminal da Recepção Principal</a:t>
            </a:r>
          </a:p>
          <a:p>
            <a:pPr>
              <a:lnSpc>
                <a:spcPct val="150000"/>
              </a:lnSpc>
            </a:pPr>
            <a:endParaRPr lang="pt-BR" sz="84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0C07EF9-8270-48BC-8FBB-01F63406D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2716" y="812209"/>
            <a:ext cx="1563638" cy="2084850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057791BF-3D4A-4C3B-A936-0E787DECC722}"/>
              </a:ext>
            </a:extLst>
          </p:cNvPr>
          <p:cNvSpPr/>
          <p:nvPr/>
        </p:nvSpPr>
        <p:spPr>
          <a:xfrm>
            <a:off x="9435658" y="2872678"/>
            <a:ext cx="1936749" cy="266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40" dirty="0"/>
              <a:t>Pisos e paredes da Recepção de Triagem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03A877A-E64B-473E-8502-83ACC681B6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976" y="3345181"/>
            <a:ext cx="1563638" cy="2084850"/>
          </a:xfrm>
          <a:prstGeom prst="rect">
            <a:avLst/>
          </a:prstGeom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7B3DCA03-7618-4632-8984-4EB77E2ED0E4}"/>
              </a:ext>
            </a:extLst>
          </p:cNvPr>
          <p:cNvSpPr/>
          <p:nvPr/>
        </p:nvSpPr>
        <p:spPr>
          <a:xfrm>
            <a:off x="9690942" y="5430031"/>
            <a:ext cx="1588897" cy="460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40" dirty="0"/>
              <a:t>Banheiros da Recepção Principal</a:t>
            </a:r>
          </a:p>
          <a:p>
            <a:pPr>
              <a:lnSpc>
                <a:spcPct val="150000"/>
              </a:lnSpc>
            </a:pPr>
            <a:endParaRPr lang="pt-BR" sz="840" dirty="0"/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35383718-04B8-4904-B761-BD78934A0472}"/>
              </a:ext>
            </a:extLst>
          </p:cNvPr>
          <p:cNvSpPr txBox="1"/>
          <p:nvPr/>
        </p:nvSpPr>
        <p:spPr>
          <a:xfrm>
            <a:off x="446028" y="2489941"/>
            <a:ext cx="9184085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rgbClr val="399593"/>
                </a:solidFill>
                <a:latin typeface="+mj-lt"/>
                <a:ea typeface="+mj-ea"/>
                <a:cs typeface="+mj-cs"/>
              </a:rPr>
              <a:t>Ações </a:t>
            </a:r>
            <a:r>
              <a:rPr lang="en-US" sz="2000" b="1" dirty="0" err="1">
                <a:solidFill>
                  <a:srgbClr val="399593"/>
                </a:solidFill>
                <a:latin typeface="+mj-lt"/>
                <a:ea typeface="+mj-ea"/>
                <a:cs typeface="+mj-cs"/>
              </a:rPr>
              <a:t>futuras</a:t>
            </a:r>
            <a:endParaRPr lang="id-ID" sz="2000" b="1" dirty="0">
              <a:solidFill>
                <a:srgbClr val="39959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77F13E40-02C4-41B9-9E90-C4A59460499D}"/>
              </a:ext>
            </a:extLst>
          </p:cNvPr>
          <p:cNvSpPr/>
          <p:nvPr/>
        </p:nvSpPr>
        <p:spPr>
          <a:xfrm>
            <a:off x="215611" y="2481449"/>
            <a:ext cx="3936174" cy="159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837" dirty="0"/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837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200" dirty="0" err="1"/>
              <a:t>headcount</a:t>
            </a:r>
            <a:r>
              <a:rPr lang="pt-BR" sz="1200" dirty="0"/>
              <a:t> dedicado para função de </a:t>
            </a:r>
            <a:r>
              <a:rPr lang="pt-BR" sz="1200" dirty="0" err="1"/>
              <a:t>banheirista</a:t>
            </a:r>
            <a:endParaRPr lang="pt-BR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dirty="0"/>
          </a:p>
          <a:p>
            <a:pPr>
              <a:lnSpc>
                <a:spcPct val="150000"/>
              </a:lnSpc>
            </a:pPr>
            <a:endParaRPr lang="pt-BR" sz="837" dirty="0"/>
          </a:p>
          <a:p>
            <a:pPr>
              <a:lnSpc>
                <a:spcPct val="150000"/>
              </a:lnSpc>
            </a:pPr>
            <a:endParaRPr lang="pt-BR" sz="837" dirty="0"/>
          </a:p>
          <a:p>
            <a:pPr>
              <a:lnSpc>
                <a:spcPct val="150000"/>
              </a:lnSpc>
            </a:pPr>
            <a:endParaRPr lang="pt-BR" sz="837" dirty="0"/>
          </a:p>
        </p:txBody>
      </p:sp>
    </p:spTree>
    <p:extLst>
      <p:ext uri="{BB962C8B-B14F-4D97-AF65-F5344CB8AC3E}">
        <p14:creationId xmlns:p14="http://schemas.microsoft.com/office/powerpoint/2010/main" val="592332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3431704" y="220486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MANUTENÇÃO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629C1E-4996-486A-8568-F2B36341B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2A32E7-1C8A-4686-BAE5-16C96DE9AEEE}"/>
              </a:ext>
            </a:extLst>
          </p:cNvPr>
          <p:cNvSpPr txBox="1"/>
          <p:nvPr/>
        </p:nvSpPr>
        <p:spPr>
          <a:xfrm>
            <a:off x="5375920" y="50131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Lincoln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7670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Manutenção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88CCEF-DD7E-4918-93C5-69936EB3F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67" y="1388318"/>
            <a:ext cx="2361613" cy="41984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4F46943-69A5-4D40-86AF-2582AA93C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82" y="1390820"/>
            <a:ext cx="2361612" cy="419842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263A576-FA56-4953-9FCC-4A9B3E041E61}"/>
              </a:ext>
            </a:extLst>
          </p:cNvPr>
          <p:cNvSpPr txBox="1"/>
          <p:nvPr/>
        </p:nvSpPr>
        <p:spPr>
          <a:xfrm>
            <a:off x="859139" y="885671"/>
            <a:ext cx="481495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Iluminação Torre </a:t>
            </a:r>
            <a:r>
              <a:rPr lang="pt-BR" sz="2400" dirty="0" err="1">
                <a:solidFill>
                  <a:srgbClr val="008080"/>
                </a:solidFill>
                <a:latin typeface="Calibri"/>
              </a:rPr>
              <a:t>Cejam</a:t>
            </a:r>
            <a:endParaRPr lang="pt-BR" sz="2400" dirty="0">
              <a:solidFill>
                <a:srgbClr val="008080"/>
              </a:solidFill>
              <a:latin typeface="Calibr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86FD0C9-83E9-45F2-8057-DEC1AC4C88F8}"/>
              </a:ext>
            </a:extLst>
          </p:cNvPr>
          <p:cNvSpPr txBox="1"/>
          <p:nvPr/>
        </p:nvSpPr>
        <p:spPr>
          <a:xfrm>
            <a:off x="6107269" y="885671"/>
            <a:ext cx="481495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8080"/>
                </a:solidFill>
              </a:rPr>
              <a:t>Higienização dos Ventiladores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2D5BF6-A786-4294-84E5-AD54171CFB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04" y="1388318"/>
            <a:ext cx="2343978" cy="419841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D11612E-F7D8-4126-9A5D-984E285155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12" y="1388317"/>
            <a:ext cx="2361612" cy="419841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469862-849F-41C9-B70B-54619F822635}"/>
              </a:ext>
            </a:extLst>
          </p:cNvPr>
          <p:cNvSpPr txBox="1"/>
          <p:nvPr/>
        </p:nvSpPr>
        <p:spPr>
          <a:xfrm>
            <a:off x="854067" y="5627720"/>
            <a:ext cx="4814955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rgbClr val="008080"/>
                </a:solidFill>
                <a:latin typeface="Calibri"/>
              </a:rPr>
              <a:t>Concluído em 100%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DD16046-C514-405F-BBFC-382BE7A833F4}"/>
              </a:ext>
            </a:extLst>
          </p:cNvPr>
          <p:cNvSpPr txBox="1"/>
          <p:nvPr/>
        </p:nvSpPr>
        <p:spPr>
          <a:xfrm>
            <a:off x="6107269" y="5656295"/>
            <a:ext cx="4814955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rgbClr val="008080"/>
                </a:solidFill>
                <a:latin typeface="Calibri"/>
              </a:rPr>
              <a:t>São 65 ventiladores ao todo e foram limpos até o momento 40 </a:t>
            </a:r>
          </a:p>
        </p:txBody>
      </p:sp>
    </p:spTree>
    <p:extLst>
      <p:ext uri="{BB962C8B-B14F-4D97-AF65-F5344CB8AC3E}">
        <p14:creationId xmlns:p14="http://schemas.microsoft.com/office/powerpoint/2010/main" val="3528984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Manutenção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63A576-FA56-4953-9FCC-4A9B3E041E61}"/>
              </a:ext>
            </a:extLst>
          </p:cNvPr>
          <p:cNvSpPr txBox="1"/>
          <p:nvPr/>
        </p:nvSpPr>
        <p:spPr>
          <a:xfrm>
            <a:off x="859139" y="885671"/>
            <a:ext cx="481495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Ar Condicionado Sala de Gesso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86FD0C9-83E9-45F2-8057-DEC1AC4C88F8}"/>
              </a:ext>
            </a:extLst>
          </p:cNvPr>
          <p:cNvSpPr txBox="1"/>
          <p:nvPr/>
        </p:nvSpPr>
        <p:spPr>
          <a:xfrm>
            <a:off x="6107269" y="885671"/>
            <a:ext cx="481495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8080"/>
                </a:solidFill>
              </a:rPr>
              <a:t>Banheiro Plantão Administrativo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9D59F6-2495-42B0-BE59-64B086AF9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9" y="1412776"/>
            <a:ext cx="2402731" cy="42484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A81A7D8-388A-4A97-87E7-C2995614D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7" y="1425555"/>
            <a:ext cx="2350457" cy="423569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A18AA54-52C3-4B42-A44D-2662F14B7E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69" y="1435644"/>
            <a:ext cx="2361613" cy="422565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56C6562-924D-4EC2-A786-AD71FEBD2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42" y="1412776"/>
            <a:ext cx="2372882" cy="424840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BA85500-A6D8-4D26-B5CD-6620C6C023D0}"/>
              </a:ext>
            </a:extLst>
          </p:cNvPr>
          <p:cNvSpPr txBox="1"/>
          <p:nvPr/>
        </p:nvSpPr>
        <p:spPr>
          <a:xfrm>
            <a:off x="848997" y="5733256"/>
            <a:ext cx="4814955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rgbClr val="008080"/>
                </a:solidFill>
                <a:latin typeface="Calibri"/>
              </a:rPr>
              <a:t>Concluído a limpeza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3DC362-0EE3-44F5-993D-2BAD655ED5ED}"/>
              </a:ext>
            </a:extLst>
          </p:cNvPr>
          <p:cNvSpPr txBox="1"/>
          <p:nvPr/>
        </p:nvSpPr>
        <p:spPr>
          <a:xfrm>
            <a:off x="6096000" y="5733256"/>
            <a:ext cx="4814955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rgbClr val="008080"/>
                </a:solidFill>
                <a:latin typeface="Calibri"/>
              </a:rPr>
              <a:t>Previsão de entrega 03/04</a:t>
            </a:r>
          </a:p>
        </p:txBody>
      </p:sp>
    </p:spTree>
    <p:extLst>
      <p:ext uri="{BB962C8B-B14F-4D97-AF65-F5344CB8AC3E}">
        <p14:creationId xmlns:p14="http://schemas.microsoft.com/office/powerpoint/2010/main" val="3115213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Manutenção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63A576-FA56-4953-9FCC-4A9B3E041E61}"/>
              </a:ext>
            </a:extLst>
          </p:cNvPr>
          <p:cNvSpPr txBox="1"/>
          <p:nvPr/>
        </p:nvSpPr>
        <p:spPr>
          <a:xfrm>
            <a:off x="859139" y="885671"/>
            <a:ext cx="4814955" cy="46166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Ar Condicionado Sala de Gesso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9529D5-3FA5-4DC4-A061-3ACFD3104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885671"/>
            <a:ext cx="5213602" cy="506360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C848A21-4F46-4E2C-89AF-D2C01069A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8" y="1484784"/>
            <a:ext cx="4814955" cy="411773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B6A2E91-EBF7-4374-9107-68DB5D8D8CBD}"/>
              </a:ext>
            </a:extLst>
          </p:cNvPr>
          <p:cNvSpPr txBox="1"/>
          <p:nvPr/>
        </p:nvSpPr>
        <p:spPr>
          <a:xfrm>
            <a:off x="830943" y="5687670"/>
            <a:ext cx="4814955" cy="2616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rgbClr val="008080"/>
                </a:solidFill>
                <a:latin typeface="Calibri"/>
              </a:rPr>
              <a:t>Feito pedido de conserto de 30 unidades</a:t>
            </a:r>
          </a:p>
        </p:txBody>
      </p:sp>
    </p:spTree>
    <p:extLst>
      <p:ext uri="{BB962C8B-B14F-4D97-AF65-F5344CB8AC3E}">
        <p14:creationId xmlns:p14="http://schemas.microsoft.com/office/powerpoint/2010/main" val="114070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683C88F-CD6F-41FA-BF84-2C30E9923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61192"/>
            <a:ext cx="9092524" cy="25366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2C16C6A-C1AD-409A-88C4-5C2270D3A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06C9356-833A-4B5B-A081-D7DCAA6AE954}"/>
              </a:ext>
            </a:extLst>
          </p:cNvPr>
          <p:cNvSpPr txBox="1"/>
          <p:nvPr/>
        </p:nvSpPr>
        <p:spPr>
          <a:xfrm>
            <a:off x="2711624" y="2382560"/>
            <a:ext cx="64087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algn="ctr">
              <a:defRPr/>
            </a:pPr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ULTRASSOM E EXAMES </a:t>
            </a:r>
          </a:p>
          <a:p>
            <a:pPr algn="ctr"/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629C1E-4996-486A-8568-F2B36341B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CD8EF5-1CF1-4560-AD08-E4CBD7DFDE26}"/>
              </a:ext>
            </a:extLst>
          </p:cNvPr>
          <p:cNvSpPr txBox="1"/>
          <p:nvPr/>
        </p:nvSpPr>
        <p:spPr>
          <a:xfrm>
            <a:off x="4997578" y="50851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Dr. Felipe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5943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CB20F2B0-3FB7-4D28-B726-FC18F6DECC3C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12" name="Gráfico 2">
            <a:extLst>
              <a:ext uri="{FF2B5EF4-FFF2-40B4-BE49-F238E27FC236}">
                <a16:creationId xmlns:a16="http://schemas.microsoft.com/office/drawing/2014/main" id="{DF754522-665E-49C1-B116-1C532154FC09}"/>
              </a:ext>
            </a:extLst>
          </p:cNvPr>
          <p:cNvGraphicFramePr>
            <a:graphicFrameLocks/>
          </p:cNvGraphicFramePr>
          <p:nvPr/>
        </p:nvGraphicFramePr>
        <p:xfrm>
          <a:off x="551384" y="570234"/>
          <a:ext cx="11233248" cy="5307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E77B4B2E-17B7-4231-B91A-505AB3BD0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26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CB20F2B0-3FB7-4D28-B726-FC18F6DECC3C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9FBF235-CEA2-4F69-A956-948B808721C9}"/>
              </a:ext>
            </a:extLst>
          </p:cNvPr>
          <p:cNvGraphicFramePr>
            <a:graphicFrameLocks/>
          </p:cNvGraphicFramePr>
          <p:nvPr/>
        </p:nvGraphicFramePr>
        <p:xfrm>
          <a:off x="191344" y="1185206"/>
          <a:ext cx="5400600" cy="339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B462C68-6D46-447D-A42A-DFB12A0D4109}"/>
              </a:ext>
            </a:extLst>
          </p:cNvPr>
          <p:cNvGraphicFramePr>
            <a:graphicFrameLocks/>
          </p:cNvGraphicFramePr>
          <p:nvPr/>
        </p:nvGraphicFramePr>
        <p:xfrm>
          <a:off x="6096000" y="1124744"/>
          <a:ext cx="590465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2108B878-C80B-49F7-9420-F287811F2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99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CB20F2B0-3FB7-4D28-B726-FC18F6DECC3C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7D1E150-C59F-4B64-87AC-98492DFCAA2F}"/>
              </a:ext>
            </a:extLst>
          </p:cNvPr>
          <p:cNvGraphicFramePr>
            <a:graphicFrameLocks/>
          </p:cNvGraphicFramePr>
          <p:nvPr/>
        </p:nvGraphicFramePr>
        <p:xfrm>
          <a:off x="691918" y="908720"/>
          <a:ext cx="1037263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2D703FA0-6209-4C9A-97D0-93B0E7626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195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7">
            <a:extLst>
              <a:ext uri="{FF2B5EF4-FFF2-40B4-BE49-F238E27FC236}">
                <a16:creationId xmlns:a16="http://schemas.microsoft.com/office/drawing/2014/main" id="{CB20F2B0-3FB7-4D28-B726-FC18F6DECC3C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8D9D4-6620-47AB-86EE-4B358F11D346}"/>
              </a:ext>
            </a:extLst>
          </p:cNvPr>
          <p:cNvGraphicFramePr>
            <a:graphicFrameLocks/>
          </p:cNvGraphicFramePr>
          <p:nvPr/>
        </p:nvGraphicFramePr>
        <p:xfrm>
          <a:off x="475386" y="764704"/>
          <a:ext cx="1123723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957B0A7C-C47E-4093-B919-D44A10C71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77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675B586-721E-42F5-A0C8-9913EB171E7C}"/>
              </a:ext>
            </a:extLst>
          </p:cNvPr>
          <p:cNvGraphicFramePr>
            <a:graphicFrameLocks/>
          </p:cNvGraphicFramePr>
          <p:nvPr/>
        </p:nvGraphicFramePr>
        <p:xfrm>
          <a:off x="1629509" y="980728"/>
          <a:ext cx="893298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2031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B4B86A-5306-4639-A6D5-21D8294A4606}"/>
              </a:ext>
            </a:extLst>
          </p:cNvPr>
          <p:cNvGraphicFramePr>
            <a:graphicFrameLocks/>
          </p:cNvGraphicFramePr>
          <p:nvPr/>
        </p:nvGraphicFramePr>
        <p:xfrm>
          <a:off x="475386" y="797572"/>
          <a:ext cx="11165230" cy="479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5974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Dados Eficiência Operacional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1B2400B-1A6B-4436-8230-DFAD47E61942}"/>
              </a:ext>
            </a:extLst>
          </p:cNvPr>
          <p:cNvGraphicFramePr>
            <a:graphicFrameLocks/>
          </p:cNvGraphicFramePr>
          <p:nvPr/>
        </p:nvGraphicFramePr>
        <p:xfrm>
          <a:off x="475386" y="831890"/>
          <a:ext cx="11381254" cy="4829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00256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8FC6DF-8B1F-4B1D-A40D-B8CA5107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763292"/>
            <a:ext cx="9092524" cy="25345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2BA3EB-FD79-4975-8786-2CC9F29D3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92524" cy="25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65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98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Qualitativas – Portaria N° 866 de 31 de Dezembro de 2024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8EBB757-7860-442F-8A13-6C31D1C34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738" y="1988840"/>
            <a:ext cx="9092524" cy="25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5519F7-FA30-4DFD-8EBB-239C267CF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042" y="925249"/>
            <a:ext cx="9010312" cy="24341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1739F2A-B019-4B6D-AAFA-59C960E15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10312" cy="25336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3188A9-5ED4-4489-9755-07AEB484657D}"/>
              </a:ext>
            </a:extLst>
          </p:cNvPr>
          <p:cNvSpPr txBox="1"/>
          <p:nvPr/>
        </p:nvSpPr>
        <p:spPr>
          <a:xfrm>
            <a:off x="631776" y="352284"/>
            <a:ext cx="10517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 - 2008</a:t>
            </a:r>
          </a:p>
          <a:p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e3X02mbq9bsvJVzs9Np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bZbwyrQ9DrJUvsg6fRp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MBzxV5XO3MgdCDGSnp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mjdSVf9ISGxgHCc5LSF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ZNANWlMjhTlRJqgNeos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w9Wxah63Cevhf.hpLsf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o7a8N7TEEzxVlL1hBxd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ymBpjpF5YKb8DeSq0Zu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jj6w0AEmfYQHWe3xcL6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IEE2_lJwLHh4Irnai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CktlXz1_pgFCp74jn1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XnbaLTDJn8lc0KDggw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taYvIa5cSCVX_WohNfD5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3j3prmp7X0Kg2ytwegLt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jfG4wD0C4.PKw.Ru5c9U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qJxlQLxj36jiRGRfmcE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2ueGg4RFfI7AG0yDCM.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7P7SrqRLVC0L0pMQuOin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71h0RQ6iMBBsG9h75B9d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oi.EySMYv4Dc4LM.GyL4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tN6.tuNHlI8utPqia8z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eCkhHnz6ai2WHwP_AIU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4g88b3OugIMcmwOVPg7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WK5YWGRSdDlB6CDylIsP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SF_VfFVBnTO6u5QkqRi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8D.NIR38TpbiVElLK4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oXBzSmSarWlU8r_srtv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T0z8bt6x2PZvmMKsw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3q7xGWNAvQveBpDNmAC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iHXvj_Q5C8FRKd9mi4w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rPbm1q1DA9Lcag8..VI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SB6mLmKlLqb3.6ykivw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XmEftj4uQibIgq777Dq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lD0CKrRkMnE_Wt29V1o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pGkIM8avwuBLt2D6Z7.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4TiG9V9GvJlhjOen5aJ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opDY.tA6oBt8dSJDhYq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tDTcA8TXcVanUhFj5Jq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Xxz_EdYARt9sN.HyapJ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Yz7kFNBxBo5BqWFMyLw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hwbXWnOZ.9f0SpIqiQ0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5nWHat58BEybm8qns09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NshIRUQSP5SVoG05J7Mb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Lz31C6eKUVxKE5uNBul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YOqrKSPV5WHQRWnH_mK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S.xtDW_.f7o3CHdab.Y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6ZRsCSCvgZ1bRRszBoT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BkCvb3cyL6nBwDSi5y3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kSsg03oeds1ySlZt8nN4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r5NRFX1VQm4Xq6oUr9L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.OTgTpfhmiCY2Yn9k24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AGRxu6YwdJHmxyj0rbd9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hk2CewYhBQnnGG3gjqM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_wE9r3IlIAG16zcwIIW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dkdjqvK3qgLqLXR9ImV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X1ESKDQGjTLkuIzu6Q7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JgpFYXVoQyXVcCRMzXb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.5dE5pSzMN4KmJ81Byh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pgQa0PsZmj0x7uqrE0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D2QXchrLrSE1zLupUD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n65gV.HyXRQ_Uxikk43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ge1OCJHTJrYMtGbsbFgd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R3wQTV.GJIAV9yR1fZL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ajqLhQOs2BTGDPKM3ROS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eGdnRXkyBLIQtTyZCVP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2GcmdjbdiYTO4L7pN39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U3FdhKF4mm5GVMJfzXu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yRvNqARCem02lHc6jNX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slrjxz6HLyJIPJ9byeS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cvZBVcSE77aPnHFwjNi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0JPVIzop.R18Lcz6wwH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7RrSf9VPErL0aIYnVXx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hURcNqn2sf6DPrF5vSi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E1WcuRvokYEmrIxPUEl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OiO50P4gH.GcIn2TzIV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GfyekC3IVESLUols.lj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zFV.jIC.grJ5z7YpCy1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i13bwfJPZ796KB3cmvD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RtFivXmxXfF0tgNBqr2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nnZ4nj7q_SqvWB.oNGX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_i2005TImSBEHVauaJR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a_FJdt9z13iiM35EG53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bR93FIc32z0X9JPwFwD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SNP1cT2VczLtesSOwia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1Yp8CuHdERVrsYO_X76_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e.0ZzkjHBXNJPWRSf2C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SSzdPvQPmf0TI7w92Esw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HMMD_2">
    <a:dk1>
      <a:srgbClr val="000000"/>
    </a:dk1>
    <a:lt1>
      <a:srgbClr val="FFFFFF"/>
    </a:lt1>
    <a:dk2>
      <a:srgbClr val="455F51"/>
    </a:dk2>
    <a:lt2>
      <a:srgbClr val="E3DED1"/>
    </a:lt2>
    <a:accent1>
      <a:srgbClr val="006A6B"/>
    </a:accent1>
    <a:accent2>
      <a:srgbClr val="929292"/>
    </a:accent2>
    <a:accent3>
      <a:srgbClr val="A9A9A9"/>
    </a:accent3>
    <a:accent4>
      <a:srgbClr val="029676"/>
    </a:accent4>
    <a:accent5>
      <a:srgbClr val="003A66"/>
    </a:accent5>
    <a:accent6>
      <a:srgbClr val="045068"/>
    </a:accent6>
    <a:hlink>
      <a:srgbClr val="009192"/>
    </a:hlink>
    <a:folHlink>
      <a:srgbClr val="935100"/>
    </a:folHlink>
  </a:clrScheme>
  <a:fontScheme name="Facetado">
    <a:majorFont>
      <a:latin typeface="Trebuchet MS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ado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13871</TotalTime>
  <Words>2033</Words>
  <Application>Microsoft Office PowerPoint</Application>
  <PresentationFormat>Widescreen</PresentationFormat>
  <Paragraphs>663</Paragraphs>
  <Slides>68</Slides>
  <Notes>8</Notes>
  <HiddenSlides>0</HiddenSlides>
  <MMClips>0</MMClips>
  <ScaleCrop>false</ScaleCrop>
  <HeadingPairs>
    <vt:vector size="10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Vínculos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84" baseType="lpstr">
      <vt:lpstr>Arial</vt:lpstr>
      <vt:lpstr>Arial 14</vt:lpstr>
      <vt:lpstr>Bahnschrift Light SemiCondensed</vt:lpstr>
      <vt:lpstr>Calibri</vt:lpstr>
      <vt:lpstr>Eurostile</vt:lpstr>
      <vt:lpstr>Lucida Sans</vt:lpstr>
      <vt:lpstr>Segoe UI</vt:lpstr>
      <vt:lpstr>Times New Roman</vt:lpstr>
      <vt:lpstr>Trebuchet MS</vt:lpstr>
      <vt:lpstr>Verdana</vt:lpstr>
      <vt:lpstr>Wingdings 3</vt:lpstr>
      <vt:lpstr>Tema do Office</vt:lpstr>
      <vt:lpstr>file:///\\arqsv0\FIN\ContPlanFinanceiro\PlanejamentoFinanceiro\PFInvestimentos\Business%20Control\3.IIRS%20e%20Cuidado%20Público\0.%20Relatório%20Mensal_Saúde%20Pública\3.%20HMMD_Mboi\02.%2025\02.%2025%20-%20Relatório%20Financeiro%20(HMMD).xlsx!Tabelas!L2C3:L26C23</vt:lpstr>
      <vt:lpstr>file:///\\arqsv0\FIN\ContPlanFinanceiro\PlanejamentoFinanceiro\PFInvestimentos\Business%20Control\3.IIRS%20e%20Cuidado%20Público\0.%20Relatório%20Mensal_Saúde%20Pública\3.%20HMMD_Mboi\02.%2025\02.%2025%20-%20Relatório%20Financeiro%20(HMMD).xlsx!1.%20P&amp;L%20HMMD!L3C3:L49C65</vt:lpstr>
      <vt:lpstr>file:///\\arqsv0\FIN\ContPlanFinanceiro\PlanejamentoFinanceiro\PFInvestimentos\Business%20Control\3.IIRS%20e%20Cuidado%20Público\0.%20Relatório%20Mensal_Saúde%20Pública\3.%20HMMD_Mboi\02.%2025\02.%2025%20-%20Relatório%20Financeiro%20(HMMD).xlsx!Tabelas!L29C3:L40C23</vt:lpstr>
      <vt:lpstr>Slide do think-cell</vt:lpstr>
      <vt:lpstr>Relatório Gerencial Conselho Gestor Março de 2025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Internação 2025:</vt:lpstr>
      <vt:lpstr>Evolutivo NPS Internação 2024 vs. 2025:</vt:lpstr>
      <vt:lpstr>Evolutivo NPS Ambulatório 2025:</vt:lpstr>
      <vt:lpstr>Evolutivo NPS Ambulatório 2024 vs. 2025:</vt:lpstr>
      <vt:lpstr>Evolutivo NPS Pronto Socorro - 2025:</vt:lpstr>
      <vt:lpstr>Evolutivo NPS UPA 2024 vs. 2025: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 Ortopedia</vt:lpstr>
      <vt:lpstr>Produção Ortopedia</vt:lpstr>
      <vt:lpstr>Produção Ortopedia</vt:lpstr>
      <vt:lpstr>Produção Ortopedia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Daniely Nunes Pereira</cp:lastModifiedBy>
  <cp:revision>1155</cp:revision>
  <cp:lastPrinted>2018-08-09T22:48:05Z</cp:lastPrinted>
  <dcterms:created xsi:type="dcterms:W3CDTF">2016-01-13T11:44:51Z</dcterms:created>
  <dcterms:modified xsi:type="dcterms:W3CDTF">2025-04-04T12:27:10Z</dcterms:modified>
</cp:coreProperties>
</file>