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83" r:id="rId2"/>
    <p:sldId id="284" r:id="rId3"/>
    <p:sldId id="2147473800" r:id="rId4"/>
    <p:sldId id="2147473823" r:id="rId5"/>
    <p:sldId id="2147473824" r:id="rId6"/>
    <p:sldId id="2147473822" r:id="rId7"/>
    <p:sldId id="2147473799" r:id="rId8"/>
    <p:sldId id="2147473785" r:id="rId9"/>
    <p:sldId id="300" r:id="rId10"/>
    <p:sldId id="2147472414" r:id="rId11"/>
    <p:sldId id="2147472415" r:id="rId12"/>
    <p:sldId id="2147472409" r:id="rId13"/>
    <p:sldId id="305" r:id="rId14"/>
    <p:sldId id="2147472411" r:id="rId15"/>
    <p:sldId id="2147472410" r:id="rId16"/>
    <p:sldId id="2147472416" r:id="rId17"/>
    <p:sldId id="2147472417" r:id="rId18"/>
    <p:sldId id="2147472418" r:id="rId19"/>
    <p:sldId id="2147472419" r:id="rId20"/>
    <p:sldId id="2147473837" r:id="rId21"/>
    <p:sldId id="2147472412" r:id="rId22"/>
    <p:sldId id="2147472413" r:id="rId23"/>
    <p:sldId id="2147473709" r:id="rId24"/>
    <p:sldId id="318" r:id="rId25"/>
    <p:sldId id="2147473825" r:id="rId26"/>
    <p:sldId id="2147473801" r:id="rId27"/>
    <p:sldId id="2147473838" r:id="rId28"/>
    <p:sldId id="320" r:id="rId29"/>
    <p:sldId id="329" r:id="rId30"/>
    <p:sldId id="2147473802" r:id="rId31"/>
    <p:sldId id="316" r:id="rId32"/>
    <p:sldId id="2147472420" r:id="rId33"/>
    <p:sldId id="315" r:id="rId34"/>
    <p:sldId id="2147472427" r:id="rId35"/>
    <p:sldId id="2147472421" r:id="rId36"/>
    <p:sldId id="261" r:id="rId37"/>
    <p:sldId id="269" r:id="rId38"/>
    <p:sldId id="270" r:id="rId39"/>
    <p:sldId id="276" r:id="rId40"/>
    <p:sldId id="277" r:id="rId41"/>
    <p:sldId id="2147473803" r:id="rId42"/>
    <p:sldId id="2147473814" r:id="rId43"/>
    <p:sldId id="2147376317" r:id="rId44"/>
    <p:sldId id="2147376325" r:id="rId45"/>
    <p:sldId id="2147376323" r:id="rId46"/>
    <p:sldId id="2147376315" r:id="rId47"/>
    <p:sldId id="2147376313" r:id="rId48"/>
    <p:sldId id="374" r:id="rId49"/>
    <p:sldId id="400" r:id="rId50"/>
    <p:sldId id="2147473840" r:id="rId51"/>
    <p:sldId id="394" r:id="rId52"/>
    <p:sldId id="391" r:id="rId53"/>
    <p:sldId id="399" r:id="rId54"/>
    <p:sldId id="398" r:id="rId55"/>
    <p:sldId id="2147473843" r:id="rId56"/>
    <p:sldId id="2147473841" r:id="rId57"/>
    <p:sldId id="2147473844" r:id="rId58"/>
    <p:sldId id="2147473842" r:id="rId59"/>
    <p:sldId id="2147473845" r:id="rId60"/>
    <p:sldId id="2147473846" r:id="rId61"/>
    <p:sldId id="2147473839" r:id="rId62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  <p:cmAuthor id="3" name="Danubia Nascimento Brandao" initials="DNB" lastIdx="1" clrIdx="2">
    <p:extLst>
      <p:ext uri="{19B8F6BF-5375-455C-9EA6-DF929625EA0E}">
        <p15:presenceInfo xmlns:p15="http://schemas.microsoft.com/office/powerpoint/2012/main" userId="S-1-5-21-3829931366-1461538500-2489753106-301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1325" autoAdjust="0"/>
  </p:normalViewPr>
  <p:slideViewPr>
    <p:cSldViewPr>
      <p:cViewPr varScale="1">
        <p:scale>
          <a:sx n="104" d="100"/>
          <a:sy n="104" d="100"/>
        </p:scale>
        <p:origin x="83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5\indicadores%20conselho%20gestor%20-%202025%20atualizado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Indicadores%20HMMD\Indicadores%20de%20&#193;reas\AS_Atendimento\Ouvidoria%20Local\FT_%20Satisfa&#231;&#227;o%20Do%20Usu&#225;rio%20-%20Manifesta&#231;&#227;o%20Espont&#226;nea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5\indicadores%20conselho%20gestor%20-%202025%20atualiza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93006993006993E-3"/>
          <c:y val="0.38915470494417864"/>
          <c:w val="0.98601398601398604"/>
          <c:h val="0.3843700159489633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364D6E"/>
            </a:solidFill>
            <a:ln>
              <a:noFill/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FF98-471F-9B29-09A9E12EF1A2}"/>
              </c:ext>
            </c:extLst>
          </c:dPt>
          <c:dPt>
            <c:idx val="9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F98-471F-9B29-09A9E12EF1A2}"/>
              </c:ext>
            </c:extLst>
          </c:dPt>
          <c:dPt>
            <c:idx val="10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FF98-471F-9B29-09A9E12EF1A2}"/>
              </c:ext>
            </c:extLst>
          </c:dPt>
          <c:dPt>
            <c:idx val="11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FF98-471F-9B29-09A9E12EF1A2}"/>
              </c:ext>
            </c:extLst>
          </c:dPt>
          <c:dPt>
            <c:idx val="12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FF98-471F-9B29-09A9E12EF1A2}"/>
              </c:ext>
            </c:extLst>
          </c:dPt>
          <c:dPt>
            <c:idx val="13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FF98-471F-9B29-09A9E12EF1A2}"/>
              </c:ext>
            </c:extLst>
          </c:dPt>
          <c:dPt>
            <c:idx val="14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FF98-471F-9B29-09A9E12EF1A2}"/>
              </c:ext>
            </c:extLst>
          </c:dPt>
          <c:dPt>
            <c:idx val="15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FF98-471F-9B29-09A9E12EF1A2}"/>
              </c:ext>
            </c:extLst>
          </c:dPt>
          <c:dPt>
            <c:idx val="16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FF98-471F-9B29-09A9E12EF1A2}"/>
              </c:ext>
            </c:extLst>
          </c:dPt>
          <c:dPt>
            <c:idx val="17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FF98-471F-9B29-09A9E12EF1A2}"/>
              </c:ext>
            </c:extLst>
          </c:dPt>
          <c:dPt>
            <c:idx val="18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A-FF98-471F-9B29-09A9E12EF1A2}"/>
              </c:ext>
            </c:extLst>
          </c:dPt>
          <c:dPt>
            <c:idx val="19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FF98-471F-9B29-09A9E12EF1A2}"/>
              </c:ext>
            </c:extLst>
          </c:dPt>
          <c:dLbls>
            <c:dLbl>
              <c:idx val="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FF98-471F-9B29-09A9E12EF1A2}"/>
                </c:ext>
              </c:extLst>
            </c:dLbl>
            <c:dLbl>
              <c:idx val="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FF98-471F-9B29-09A9E12EF1A2}"/>
                </c:ext>
              </c:extLst>
            </c:dLbl>
            <c:dLbl>
              <c:idx val="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F98-471F-9B29-09A9E12EF1A2}"/>
                </c:ext>
              </c:extLst>
            </c:dLbl>
            <c:dLbl>
              <c:idx val="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FF98-471F-9B29-09A9E12EF1A2}"/>
                </c:ext>
              </c:extLst>
            </c:dLbl>
            <c:dLbl>
              <c:idx val="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FF98-471F-9B29-09A9E12EF1A2}"/>
                </c:ext>
              </c:extLst>
            </c:dLbl>
            <c:dLbl>
              <c:idx val="5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FF98-471F-9B29-09A9E12EF1A2}"/>
                </c:ext>
              </c:extLst>
            </c:dLbl>
            <c:dLbl>
              <c:idx val="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FF98-471F-9B29-09A9E12EF1A2}"/>
                </c:ext>
              </c:extLst>
            </c:dLbl>
            <c:dLbl>
              <c:idx val="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FF98-471F-9B29-09A9E12EF1A2}"/>
                </c:ext>
              </c:extLst>
            </c:dLbl>
            <c:dLbl>
              <c:idx val="8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F98-471F-9B29-09A9E12EF1A2}"/>
                </c:ext>
              </c:extLst>
            </c:dLbl>
            <c:dLbl>
              <c:idx val="9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F98-471F-9B29-09A9E12EF1A2}"/>
                </c:ext>
              </c:extLst>
            </c:dLbl>
            <c:dLbl>
              <c:idx val="1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F98-471F-9B29-09A9E12EF1A2}"/>
                </c:ext>
              </c:extLst>
            </c:dLbl>
            <c:dLbl>
              <c:idx val="1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F98-471F-9B29-09A9E12EF1A2}"/>
                </c:ext>
              </c:extLst>
            </c:dLbl>
            <c:dLbl>
              <c:idx val="1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F98-471F-9B29-09A9E12EF1A2}"/>
                </c:ext>
              </c:extLst>
            </c:dLbl>
            <c:dLbl>
              <c:idx val="1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F98-471F-9B29-09A9E12EF1A2}"/>
                </c:ext>
              </c:extLst>
            </c:dLbl>
            <c:dLbl>
              <c:idx val="1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F98-471F-9B29-09A9E12EF1A2}"/>
                </c:ext>
              </c:extLst>
            </c:dLbl>
            <c:dLbl>
              <c:idx val="15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F98-471F-9B29-09A9E12EF1A2}"/>
                </c:ext>
              </c:extLst>
            </c:dLbl>
            <c:dLbl>
              <c:idx val="1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F98-471F-9B29-09A9E12EF1A2}"/>
                </c:ext>
              </c:extLst>
            </c:dLbl>
            <c:dLbl>
              <c:idx val="1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F98-471F-9B29-09A9E12EF1A2}"/>
                </c:ext>
              </c:extLst>
            </c:dLbl>
            <c:dLbl>
              <c:idx val="18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FF98-471F-9B29-09A9E12EF1A2}"/>
                </c:ext>
              </c:extLst>
            </c:dLbl>
            <c:dLbl>
              <c:idx val="19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FF98-471F-9B29-09A9E12EF1A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Sheet1!$A$1:$T$1</c:f>
              <c:numCache>
                <c:formatCode>General</c:formatCode>
                <c:ptCount val="20"/>
                <c:pt idx="0">
                  <c:v>26.998687</c:v>
                </c:pt>
                <c:pt idx="1">
                  <c:v>26.998687</c:v>
                </c:pt>
                <c:pt idx="2">
                  <c:v>26.998687</c:v>
                </c:pt>
                <c:pt idx="3">
                  <c:v>26.998687</c:v>
                </c:pt>
                <c:pt idx="4">
                  <c:v>26.998687</c:v>
                </c:pt>
                <c:pt idx="5">
                  <c:v>28.448314</c:v>
                </c:pt>
                <c:pt idx="6">
                  <c:v>28.348621000000001</c:v>
                </c:pt>
                <c:pt idx="7">
                  <c:v>28.348621000000001</c:v>
                </c:pt>
                <c:pt idx="8">
                  <c:v>28.348621000000001</c:v>
                </c:pt>
                <c:pt idx="9">
                  <c:v>28.348621000000001</c:v>
                </c:pt>
                <c:pt idx="10">
                  <c:v>28.348621000000001</c:v>
                </c:pt>
                <c:pt idx="11">
                  <c:v>28.348621000000001</c:v>
                </c:pt>
                <c:pt idx="12">
                  <c:v>28.348621000000001</c:v>
                </c:pt>
                <c:pt idx="13">
                  <c:v>28.348621000000001</c:v>
                </c:pt>
                <c:pt idx="14">
                  <c:v>28.348621000000001</c:v>
                </c:pt>
                <c:pt idx="15">
                  <c:v>28.348621000000001</c:v>
                </c:pt>
                <c:pt idx="16">
                  <c:v>28.348621000000001</c:v>
                </c:pt>
                <c:pt idx="17">
                  <c:v>28.348621000000001</c:v>
                </c:pt>
                <c:pt idx="18">
                  <c:v>28.348621000000001</c:v>
                </c:pt>
                <c:pt idx="19">
                  <c:v>28.348621000000001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F98-471F-9B29-09A9E12EF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39473919"/>
        <c:axId val="1"/>
      </c:barChart>
      <c:lineChart>
        <c:grouping val="standard"/>
        <c:varyColors val="0"/>
        <c:ser>
          <c:idx val="1"/>
          <c:order val="1"/>
          <c:spPr>
            <a:ln w="19050" cmpd="sng" algn="ctr">
              <a:solidFill>
                <a:srgbClr val="000000"/>
              </a:solidFill>
              <a:prstDash val="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FF98-471F-9B29-09A9E12EF1A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FF98-471F-9B29-09A9E12EF1A2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FF98-471F-9B29-09A9E12EF1A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FF98-471F-9B29-09A9E12EF1A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FF98-471F-9B29-09A9E12EF1A2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FF98-471F-9B29-09A9E12EF1A2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FF98-471F-9B29-09A9E12EF1A2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FF98-471F-9B29-09A9E12EF1A2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FF98-471F-9B29-09A9E12EF1A2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FF98-471F-9B29-09A9E12EF1A2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FF98-471F-9B29-09A9E12EF1A2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FF98-471F-9B29-09A9E12EF1A2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FF98-471F-9B29-09A9E12EF1A2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FF98-471F-9B29-09A9E12EF1A2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FF98-471F-9B29-09A9E12EF1A2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4-FF98-471F-9B29-09A9E12EF1A2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5-FF98-471F-9B29-09A9E12EF1A2}"/>
              </c:ext>
            </c:extLst>
          </c:dPt>
          <c:dPt>
            <c:idx val="1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6-FF98-471F-9B29-09A9E12EF1A2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7-FF98-471F-9B29-09A9E12EF1A2}"/>
              </c:ext>
            </c:extLst>
          </c:dPt>
          <c:dPt>
            <c:idx val="1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8-FF98-471F-9B29-09A9E12EF1A2}"/>
              </c:ext>
            </c:extLst>
          </c:dPt>
          <c:dLbls>
            <c:dLbl>
              <c:idx val="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FF98-471F-9B29-09A9E12EF1A2}"/>
                </c:ext>
              </c:extLst>
            </c:dLbl>
            <c:dLbl>
              <c:idx val="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FF98-471F-9B29-09A9E12EF1A2}"/>
                </c:ext>
              </c:extLst>
            </c:dLbl>
            <c:dLbl>
              <c:idx val="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FF98-471F-9B29-09A9E12EF1A2}"/>
                </c:ext>
              </c:extLst>
            </c:dLbl>
            <c:dLbl>
              <c:idx val="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FF98-471F-9B29-09A9E12EF1A2}"/>
                </c:ext>
              </c:extLst>
            </c:dLbl>
            <c:dLbl>
              <c:idx val="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FF98-471F-9B29-09A9E12EF1A2}"/>
                </c:ext>
              </c:extLst>
            </c:dLbl>
            <c:dLbl>
              <c:idx val="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FF98-471F-9B29-09A9E12EF1A2}"/>
                </c:ext>
              </c:extLst>
            </c:dLbl>
            <c:dLbl>
              <c:idx val="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B-FF98-471F-9B29-09A9E12EF1A2}"/>
                </c:ext>
              </c:extLst>
            </c:dLbl>
            <c:dLbl>
              <c:idx val="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C-FF98-471F-9B29-09A9E12EF1A2}"/>
                </c:ext>
              </c:extLst>
            </c:dLbl>
            <c:dLbl>
              <c:idx val="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D-FF98-471F-9B29-09A9E12EF1A2}"/>
                </c:ext>
              </c:extLst>
            </c:dLbl>
            <c:dLbl>
              <c:idx val="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E-FF98-471F-9B29-09A9E12EF1A2}"/>
                </c:ext>
              </c:extLst>
            </c:dLbl>
            <c:dLbl>
              <c:idx val="1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F-FF98-471F-9B29-09A9E12EF1A2}"/>
                </c:ext>
              </c:extLst>
            </c:dLbl>
            <c:dLbl>
              <c:idx val="1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0-FF98-471F-9B29-09A9E12EF1A2}"/>
                </c:ext>
              </c:extLst>
            </c:dLbl>
            <c:dLbl>
              <c:idx val="1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1-FF98-471F-9B29-09A9E12EF1A2}"/>
                </c:ext>
              </c:extLst>
            </c:dLbl>
            <c:dLbl>
              <c:idx val="1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2-FF98-471F-9B29-09A9E12EF1A2}"/>
                </c:ext>
              </c:extLst>
            </c:dLbl>
            <c:dLbl>
              <c:idx val="1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3-FF98-471F-9B29-09A9E12EF1A2}"/>
                </c:ext>
              </c:extLst>
            </c:dLbl>
            <c:dLbl>
              <c:idx val="1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4-FF98-471F-9B29-09A9E12EF1A2}"/>
                </c:ext>
              </c:extLst>
            </c:dLbl>
            <c:dLbl>
              <c:idx val="1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5-FF98-471F-9B29-09A9E12EF1A2}"/>
                </c:ext>
              </c:extLst>
            </c:dLbl>
            <c:dLbl>
              <c:idx val="1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6-FF98-471F-9B29-09A9E12EF1A2}"/>
                </c:ext>
              </c:extLst>
            </c:dLbl>
            <c:dLbl>
              <c:idx val="1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7-FF98-471F-9B29-09A9E12EF1A2}"/>
                </c:ext>
              </c:extLst>
            </c:dLbl>
            <c:dLbl>
              <c:idx val="1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8-FF98-471F-9B29-09A9E12EF1A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Sheet1!$A$2:$T$2</c:f>
              <c:numCache>
                <c:formatCode>General</c:formatCode>
                <c:ptCount val="20"/>
                <c:pt idx="0">
                  <c:v>29.087475280000003</c:v>
                </c:pt>
                <c:pt idx="1">
                  <c:v>27.735630430000004</c:v>
                </c:pt>
                <c:pt idx="2">
                  <c:v>27.892870540000001</c:v>
                </c:pt>
                <c:pt idx="3">
                  <c:v>30.123374330000001</c:v>
                </c:pt>
                <c:pt idx="4">
                  <c:v>28.842719640000002</c:v>
                </c:pt>
                <c:pt idx="5">
                  <c:v>31.013071730000004</c:v>
                </c:pt>
                <c:pt idx="6">
                  <c:v>31.519320349999997</c:v>
                </c:pt>
                <c:pt idx="7">
                  <c:v>29.457098679999994</c:v>
                </c:pt>
                <c:pt idx="8">
                  <c:v>29.412724849999996</c:v>
                </c:pt>
                <c:pt idx="9">
                  <c:v>31.237583749999995</c:v>
                </c:pt>
                <c:pt idx="10">
                  <c:v>30.197426360000001</c:v>
                </c:pt>
                <c:pt idx="11">
                  <c:v>31.591229220000002</c:v>
                </c:pt>
                <c:pt idx="12">
                  <c:v>30.285178299999998</c:v>
                </c:pt>
                <c:pt idx="13">
                  <c:v>30.811188379999997</c:v>
                </c:pt>
                <c:pt idx="14">
                  <c:v>31.836172390389066</c:v>
                </c:pt>
                <c:pt idx="15">
                  <c:v>31.087188230389067</c:v>
                </c:pt>
                <c:pt idx="16">
                  <c:v>32.125452077541283</c:v>
                </c:pt>
                <c:pt idx="17">
                  <c:v>31.622565518965178</c:v>
                </c:pt>
                <c:pt idx="18">
                  <c:v>31.620726318965175</c:v>
                </c:pt>
                <c:pt idx="19">
                  <c:v>31.967576718965176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FF98-471F-9B29-09A9E12EF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9473919"/>
        <c:axId val="1"/>
      </c:lineChart>
      <c:catAx>
        <c:axId val="123947391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2.125452077541283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239473919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8845638382054974E-2"/>
          <c:y val="0.16858203632537985"/>
          <c:w val="0.83030666706201539"/>
          <c:h val="0.415708981837309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Junho!$C$117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Junho!$A$118:$A$124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Junho!$C$118:$C$124</c:f>
              <c:numCache>
                <c:formatCode>0</c:formatCode>
                <c:ptCount val="7"/>
                <c:pt idx="0">
                  <c:v>16</c:v>
                </c:pt>
                <c:pt idx="1">
                  <c:v>11</c:v>
                </c:pt>
                <c:pt idx="2">
                  <c:v>7</c:v>
                </c:pt>
                <c:pt idx="3">
                  <c:v>6</c:v>
                </c:pt>
                <c:pt idx="4">
                  <c:v>12</c:v>
                </c:pt>
                <c:pt idx="5">
                  <c:v>10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C-47FE-9005-1938DEE40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3C-47FE-9005-1938DEE40F59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Junho!$A$118:$A$124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Junho!$B$118:$B$124</c:f>
              <c:numCache>
                <c:formatCode>[$-F400]h:mm:ss\ AM/PM</c:formatCode>
                <c:ptCount val="7"/>
                <c:pt idx="0">
                  <c:v>9.0277777777777735E-3</c:v>
                </c:pt>
                <c:pt idx="1">
                  <c:v>1.3320707070707059E-2</c:v>
                </c:pt>
                <c:pt idx="2">
                  <c:v>2.1825396825396748E-3</c:v>
                </c:pt>
                <c:pt idx="3">
                  <c:v>5.9027777777778028E-3</c:v>
                </c:pt>
                <c:pt idx="4">
                  <c:v>3.142361111111109E-2</c:v>
                </c:pt>
                <c:pt idx="5">
                  <c:v>1.9166666666666683E-2</c:v>
                </c:pt>
                <c:pt idx="6">
                  <c:v>5.9027777777778071E-3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3C-47FE-9005-1938DEE40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800"/>
              <a:t>Principais Motivos -</a:t>
            </a:r>
            <a:r>
              <a:rPr lang="pt-BR" sz="1800" baseline="0"/>
              <a:t> Junho</a:t>
            </a:r>
            <a:r>
              <a:rPr lang="pt-BR" sz="1800"/>
              <a:t> 2024</a:t>
            </a:r>
          </a:p>
        </c:rich>
      </c:tx>
      <c:layout>
        <c:manualLayout>
          <c:xMode val="edge"/>
          <c:yMode val="edge"/>
          <c:x val="0.34229784240511607"/>
          <c:y val="0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layout>
            <c:manualLayout>
              <c:x val="0.25591588127255638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layout>
            <c:manualLayout>
              <c:x val="6.5973652807393313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layout>
            <c:manualLayout>
              <c:x val="2.8318947711053095E-2"/>
              <c:y val="-6.2714953245764012E-17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layout>
            <c:manualLayout>
              <c:x val="1.7117790911557237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layout>
            <c:manualLayout>
              <c:x val="1.4608371520546901E-2"/>
              <c:y val="-1.25429906491528E-16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364156906542547"/>
          <c:y val="0.14232131753628816"/>
          <c:w val="0.62243961197293884"/>
          <c:h val="0.835804200542011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Junho!$A$97:$A$102</c:f>
              <c:strCache>
                <c:ptCount val="6"/>
                <c:pt idx="0">
                  <c:v>Informações sobre Pacientes</c:v>
                </c:pt>
                <c:pt idx="1">
                  <c:v>Solicitação de Leito</c:v>
                </c:pt>
                <c:pt idx="2">
                  <c:v>Agendamento de Consulta</c:v>
                </c:pt>
                <c:pt idx="3">
                  <c:v>Transferência via CROSS</c:v>
                </c:pt>
                <c:pt idx="4">
                  <c:v>Cancelamento de Cirurgia</c:v>
                </c:pt>
                <c:pt idx="5">
                  <c:v>Prioridade no Atendimento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364912901645196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2E-4FB0-BAF9-16F118A62581}"/>
                </c:ext>
              </c:extLst>
            </c:dLbl>
            <c:dLbl>
              <c:idx val="2"/>
              <c:layout>
                <c:manualLayout>
                  <c:x val="2.364912599249288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2E-4FB0-BAF9-16F118A62581}"/>
                </c:ext>
              </c:extLst>
            </c:dLbl>
            <c:dLbl>
              <c:idx val="3"/>
              <c:layout>
                <c:manualLayout>
                  <c:x val="-8.8292627725419521E-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2E-4FB0-BAF9-16F118A62581}"/>
                </c:ext>
              </c:extLst>
            </c:dLbl>
            <c:dLbl>
              <c:idx val="4"/>
              <c:layout>
                <c:manualLayout>
                  <c:x val="7.4099325574662961E-4"/>
                  <c:y val="-3.695082848373149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2E-4FB0-BAF9-16F118A62581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42E-4FB0-BAF9-16F118A625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Junho!$A$97:$A$102</c:f>
              <c:strCache>
                <c:ptCount val="5"/>
                <c:pt idx="0">
                  <c:v>Informações sobre Pacientes</c:v>
                </c:pt>
                <c:pt idx="1">
                  <c:v>Solicitação de Leito</c:v>
                </c:pt>
                <c:pt idx="2">
                  <c:v>Agendamento de Consulta</c:v>
                </c:pt>
                <c:pt idx="3">
                  <c:v>Transferência via CROSS</c:v>
                </c:pt>
                <c:pt idx="4">
                  <c:v>Cancelamento de Cirurgia</c:v>
                </c:pt>
              </c:strCache>
              <c:extLst/>
            </c:strRef>
          </c:cat>
          <c:val>
            <c:numRef>
              <c:f>Junho!$B$97:$B$102</c:f>
              <c:numCache>
                <c:formatCode>General</c:formatCode>
                <c:ptCount val="5"/>
                <c:pt idx="0">
                  <c:v>40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42E-4FB0-BAF9-16F118A625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001088"/>
        <c:axId val="121002624"/>
      </c:barChart>
      <c:catAx>
        <c:axId val="121001088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2624"/>
        <c:crosses val="autoZero"/>
        <c:auto val="1"/>
        <c:lblAlgn val="ctr"/>
        <c:lblOffset val="100"/>
        <c:noMultiLvlLbl val="0"/>
      </c:catAx>
      <c:valAx>
        <c:axId val="121002624"/>
        <c:scaling>
          <c:orientation val="minMax"/>
          <c:max val="5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1088"/>
        <c:crosses val="autoZero"/>
        <c:crossBetween val="between"/>
        <c:majorUnit val="0.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pivotSource>
    <c:name>[indicadores conselho gestor - 2025 atualizado.xlsx]Junho!Tabela dinâmica36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26011157707266208"/>
          <c:y val="2.0492864894278034E-3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fld id="{ECA1BDEA-8BA1-4EE6-A7EE-C4DD9C1FF29E}" type="VALUE">
                  <a:rPr lang="en-US"/>
                  <a:pPr>
                    <a:defRPr sz="1400" b="1">
                      <a:solidFill>
                        <a:schemeClr val="bg1"/>
                      </a:solidFill>
                    </a:defRPr>
                  </a:pPr>
                  <a:t>[VALOR]</a:t>
                </a:fld>
                <a:endParaRPr lang="en-US"/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fld id="{ECA1BDEA-8BA1-4EE6-A7EE-C4DD9C1FF29E}" type="VALUE">
                  <a:rPr lang="en-US"/>
                  <a:pPr>
                    <a:defRPr sz="1400" b="1">
                      <a:solidFill>
                        <a:schemeClr val="bg1"/>
                      </a:solidFill>
                    </a:defRPr>
                  </a:pPr>
                  <a:t>[VALOR]</a:t>
                </a:fld>
                <a:endParaRPr lang="en-US"/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fld id="{ECA1BDEA-8BA1-4EE6-A7EE-C4DD9C1FF29E}" type="VALUE">
                  <a:rPr lang="en-US"/>
                  <a:pPr>
                    <a:defRPr sz="1400" b="1">
                      <a:solidFill>
                        <a:schemeClr val="bg1"/>
                      </a:solidFill>
                    </a:defRPr>
                  </a:pPr>
                  <a:t>[VALOR]</a:t>
                </a:fld>
                <a:endParaRPr lang="en-US"/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26282372030884427"/>
          <c:y val="0.12487046230420749"/>
          <c:w val="0.47288151032897585"/>
          <c:h val="0.82337066775551548"/>
        </c:manualLayout>
      </c:layout>
      <c:doughnutChart>
        <c:varyColors val="1"/>
        <c:ser>
          <c:idx val="0"/>
          <c:order val="0"/>
          <c:tx>
            <c:strRef>
              <c:f>Junho!$I$102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2.8717957994898607E-2"/>
                </c:manualLayout>
              </c:layout>
              <c:tx>
                <c:rich>
                  <a:bodyPr/>
                  <a:lstStyle/>
                  <a:p>
                    <a:fld id="{ECA1BDEA-8BA1-4EE6-A7EE-C4DD9C1FF29E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100%</a:t>
                    </a:r>
                  </a:p>
                  <a:p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6F-4892-903F-AB5CAFDE7E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Junho!$H$103:$H$104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Junho!$I$103:$I$104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F-4892-903F-AB5CAFDE7E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801530188980812"/>
          <c:y val="0.47590631161924057"/>
          <c:w val="0.1947267275038245"/>
          <c:h val="7.9161745741730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4315290589394896"/>
          <c:y val="5.68933200970501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4296005677973342E-2"/>
          <c:y val="0.16337387243711271"/>
          <c:w val="0.9288978601799549"/>
          <c:h val="0.61323482125902185"/>
        </c:manualLayout>
      </c:layout>
      <c:lineChart>
        <c:grouping val="standard"/>
        <c:varyColors val="0"/>
        <c:ser>
          <c:idx val="0"/>
          <c:order val="0"/>
          <c:tx>
            <c:strRef>
              <c:f>Junho!$B$214</c:f>
              <c:strCache>
                <c:ptCount val="1"/>
                <c:pt idx="0">
                  <c:v>Acionamentos por mês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Junho!$A$215:$A$226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Junho!$B$215:$B$226</c:f>
              <c:numCache>
                <c:formatCode>General</c:formatCode>
                <c:ptCount val="12"/>
                <c:pt idx="0">
                  <c:v>69</c:v>
                </c:pt>
                <c:pt idx="1">
                  <c:v>86</c:v>
                </c:pt>
                <c:pt idx="2">
                  <c:v>103</c:v>
                </c:pt>
                <c:pt idx="3">
                  <c:v>110</c:v>
                </c:pt>
                <c:pt idx="4">
                  <c:v>80</c:v>
                </c:pt>
                <c:pt idx="5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CA-4EE2-B7C7-4324ACE36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3828144"/>
        <c:axId val="1879336607"/>
      </c:lineChart>
      <c:catAx>
        <c:axId val="100382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9336607"/>
        <c:crosses val="autoZero"/>
        <c:auto val="1"/>
        <c:lblAlgn val="ctr"/>
        <c:lblOffset val="100"/>
        <c:noMultiLvlLbl val="0"/>
      </c:catAx>
      <c:valAx>
        <c:axId val="18793366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382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854916711445461E-3"/>
          <c:y val="0.27047619047619048"/>
          <c:w val="0.98602901665771092"/>
          <c:h val="0.459047619047619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0B7B-4101-B18E-6B92F13D8ED4}"/>
              </c:ext>
            </c:extLst>
          </c:dPt>
          <c:dPt>
            <c:idx val="9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B7B-4101-B18E-6B92F13D8ED4}"/>
              </c:ext>
            </c:extLst>
          </c:dPt>
          <c:dPt>
            <c:idx val="10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0B7B-4101-B18E-6B92F13D8ED4}"/>
              </c:ext>
            </c:extLst>
          </c:dPt>
          <c:dPt>
            <c:idx val="11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B7B-4101-B18E-6B92F13D8ED4}"/>
              </c:ext>
            </c:extLst>
          </c:dPt>
          <c:dPt>
            <c:idx val="12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0B7B-4101-B18E-6B92F13D8ED4}"/>
              </c:ext>
            </c:extLst>
          </c:dPt>
          <c:dPt>
            <c:idx val="13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B7B-4101-B18E-6B92F13D8ED4}"/>
              </c:ext>
            </c:extLst>
          </c:dPt>
          <c:dPt>
            <c:idx val="14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0B7B-4101-B18E-6B92F13D8ED4}"/>
              </c:ext>
            </c:extLst>
          </c:dPt>
          <c:dPt>
            <c:idx val="15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0B7B-4101-B18E-6B92F13D8ED4}"/>
              </c:ext>
            </c:extLst>
          </c:dPt>
          <c:dPt>
            <c:idx val="16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0B7B-4101-B18E-6B92F13D8ED4}"/>
              </c:ext>
            </c:extLst>
          </c:dPt>
          <c:dPt>
            <c:idx val="17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0B7B-4101-B18E-6B92F13D8ED4}"/>
              </c:ext>
            </c:extLst>
          </c:dPt>
          <c:dPt>
            <c:idx val="18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A-0B7B-4101-B18E-6B92F13D8ED4}"/>
              </c:ext>
            </c:extLst>
          </c:dPt>
          <c:dPt>
            <c:idx val="19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0B7B-4101-B18E-6B92F13D8ED4}"/>
              </c:ext>
            </c:extLst>
          </c:dPt>
          <c:dLbls>
            <c:dLbl>
              <c:idx val="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0B7B-4101-B18E-6B92F13D8ED4}"/>
                </c:ext>
              </c:extLst>
            </c:dLbl>
            <c:dLbl>
              <c:idx val="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0B7B-4101-B18E-6B92F13D8ED4}"/>
                </c:ext>
              </c:extLst>
            </c:dLbl>
            <c:dLbl>
              <c:idx val="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0B7B-4101-B18E-6B92F13D8ED4}"/>
                </c:ext>
              </c:extLst>
            </c:dLbl>
            <c:dLbl>
              <c:idx val="3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0B7B-4101-B18E-6B92F13D8ED4}"/>
                </c:ext>
              </c:extLst>
            </c:dLbl>
            <c:dLbl>
              <c:idx val="4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0B7B-4101-B18E-6B92F13D8ED4}"/>
                </c:ext>
              </c:extLst>
            </c:dLbl>
            <c:dLbl>
              <c:idx val="5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0B7B-4101-B18E-6B92F13D8ED4}"/>
                </c:ext>
              </c:extLst>
            </c:dLbl>
            <c:dLbl>
              <c:idx val="6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0B7B-4101-B18E-6B92F13D8ED4}"/>
                </c:ext>
              </c:extLst>
            </c:dLbl>
            <c:dLbl>
              <c:idx val="7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0B7B-4101-B18E-6B92F13D8ED4}"/>
                </c:ext>
              </c:extLst>
            </c:dLbl>
            <c:dLbl>
              <c:idx val="8"/>
              <c:layout>
                <c:manualLayout>
                  <c:x val="0"/>
                  <c:y val="-7.61904761904761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B7B-4101-B18E-6B92F13D8ED4}"/>
                </c:ext>
              </c:extLst>
            </c:dLbl>
            <c:dLbl>
              <c:idx val="9"/>
              <c:layout>
                <c:manualLayout>
                  <c:x val="0"/>
                  <c:y val="-7.61904761904761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B7B-4101-B18E-6B92F13D8ED4}"/>
                </c:ext>
              </c:extLst>
            </c:dLbl>
            <c:dLbl>
              <c:idx val="10"/>
              <c:layout>
                <c:manualLayout>
                  <c:x val="0"/>
                  <c:y val="-7.61904761904761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B7B-4101-B18E-6B92F13D8E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Sheet1!$A$1:$T$1</c:f>
              <c:numCache>
                <c:formatCode>General</c:formatCode>
                <c:ptCount val="20"/>
                <c:pt idx="0">
                  <c:v>21.421731331666901</c:v>
                </c:pt>
                <c:pt idx="1">
                  <c:v>21.081940980000297</c:v>
                </c:pt>
                <c:pt idx="2">
                  <c:v>21.035319999999999</c:v>
                </c:pt>
                <c:pt idx="3">
                  <c:v>20.9468139400003</c:v>
                </c:pt>
                <c:pt idx="4">
                  <c:v>22.0016476400003</c:v>
                </c:pt>
                <c:pt idx="5">
                  <c:v>21.588099220000302</c:v>
                </c:pt>
                <c:pt idx="6">
                  <c:v>18.15606893</c:v>
                </c:pt>
                <c:pt idx="7">
                  <c:v>11.7</c:v>
                </c:pt>
                <c:pt idx="8">
                  <c:v>11.7620454</c:v>
                </c:pt>
                <c:pt idx="9">
                  <c:v>12.36141716</c:v>
                </c:pt>
                <c:pt idx="10">
                  <c:v>10.4627929</c:v>
                </c:pt>
                <c:pt idx="11">
                  <c:v>10.301940099999999</c:v>
                </c:pt>
                <c:pt idx="12">
                  <c:v>9.351561450000009</c:v>
                </c:pt>
                <c:pt idx="13">
                  <c:v>8.0731828000000103</c:v>
                </c:pt>
                <c:pt idx="14">
                  <c:v>7.0018438859040799</c:v>
                </c:pt>
                <c:pt idx="15">
                  <c:v>5.5628083511969777</c:v>
                </c:pt>
                <c:pt idx="16">
                  <c:v>4.7859226935184971</c:v>
                </c:pt>
                <c:pt idx="17">
                  <c:v>3.4886572644937033</c:v>
                </c:pt>
                <c:pt idx="18">
                  <c:v>-5.8803600867111108</c:v>
                </c:pt>
                <c:pt idx="19">
                  <c:v>-15.763696286219133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B7B-4101-B18E-6B92F13D8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062284736"/>
        <c:axId val="1"/>
      </c:barChart>
      <c:catAx>
        <c:axId val="10622847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2.0016476400003"/>
          <c:min val="-15.763696286219133"/>
        </c:scaling>
        <c:delete val="1"/>
        <c:axPos val="r"/>
        <c:numFmt formatCode="General" sourceLinked="1"/>
        <c:majorTickMark val="out"/>
        <c:minorTickMark val="none"/>
        <c:tickLblPos val="nextTo"/>
        <c:crossAx val="1062284736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604305864884926E-2"/>
          <c:y val="0.17647058823529413"/>
          <c:w val="0.92279138827023011"/>
          <c:h val="0.647058823529411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1FCA-440D-B96C-9A4A3C75DE16}"/>
              </c:ext>
            </c:extLst>
          </c:dPt>
          <c:dLbls>
            <c:dLbl>
              <c:idx val="0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FCA-440D-B96C-9A4A3C75DE16}"/>
                </c:ext>
              </c:extLst>
            </c:dLbl>
            <c:dLbl>
              <c:idx val="2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1FCA-440D-B96C-9A4A3C75DE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26.998687</c:v>
                </c:pt>
                <c:pt idx="1">
                  <c:v>3.8151810000000008E-2</c:v>
                </c:pt>
                <c:pt idx="2">
                  <c:v>28.348621353243107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CA-440D-B96C-9A4A3C75DE16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1FCA-440D-B96C-9A4A3C75DE16}"/>
              </c:ext>
            </c:extLst>
          </c:dPt>
          <c:dLbls>
            <c:dLbl>
              <c:idx val="1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1FCA-440D-B96C-9A4A3C75DE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-4.1029919999999998E-2</c:v>
                </c:pt>
                <c:pt idx="1">
                  <c:v>28.348621000000001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CA-440D-B96C-9A4A3C75D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48408863"/>
        <c:axId val="1"/>
      </c:barChart>
      <c:catAx>
        <c:axId val="13484088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8.38677281"/>
          <c:min val="-4.1029919999999998E-2"/>
        </c:scaling>
        <c:delete val="1"/>
        <c:axPos val="l"/>
        <c:numFmt formatCode="General" sourceLinked="1"/>
        <c:majorTickMark val="out"/>
        <c:minorTickMark val="none"/>
        <c:tickLblPos val="nextTo"/>
        <c:crossAx val="13484088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30057803468208094"/>
          <c:w val="0.92186326070623592"/>
          <c:h val="0.3988439306358381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F0-4639-8E61-792F35D45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50141807"/>
        <c:axId val="1"/>
      </c:barChart>
      <c:catAx>
        <c:axId val="205014180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5014180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55414012738854"/>
          <c:y val="0.17427385892116182"/>
          <c:w val="0.78152866242038221"/>
          <c:h val="0.651452282157676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D2C-4E5B-A652-1BB0BA7D0528}"/>
              </c:ext>
            </c:extLst>
          </c:dPt>
          <c:dLbls>
            <c:dLbl>
              <c:idx val="0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D2C-4E5B-A652-1BB0BA7D0528}"/>
                </c:ext>
              </c:extLst>
            </c:dLbl>
            <c:dLbl>
              <c:idx val="2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D2C-4E5B-A652-1BB0BA7D052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161.99212199999999</c:v>
                </c:pt>
                <c:pt idx="1">
                  <c:v>0.40046963999999996</c:v>
                </c:pt>
                <c:pt idx="2">
                  <c:v>170.09172811945865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2C-4E5B-A652-1BB0BA7D0528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7D2C-4E5B-A652-1BB0BA7D0528}"/>
              </c:ext>
            </c:extLst>
          </c:dPt>
          <c:dLbls>
            <c:dLbl>
              <c:idx val="1"/>
              <c:layout>
                <c:manualLayout>
                  <c:x val="0"/>
                  <c:y val="-4.149377593360995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D2C-4E5B-A652-1BB0BA7D052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-0.45366621000000007</c:v>
                </c:pt>
                <c:pt idx="1">
                  <c:v>170.09172600000002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2C-4E5B-A652-1BB0BA7D0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9464799"/>
        <c:axId val="1"/>
      </c:barChart>
      <c:catAx>
        <c:axId val="123946479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70.49219564000003"/>
          <c:min val="-0.45366621000000007"/>
        </c:scaling>
        <c:delete val="1"/>
        <c:axPos val="l"/>
        <c:numFmt formatCode="General" sourceLinked="1"/>
        <c:majorTickMark val="out"/>
        <c:minorTickMark val="none"/>
        <c:tickLblPos val="nextTo"/>
        <c:crossAx val="123946479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543726235741442E-2"/>
          <c:y val="0.15249266862170088"/>
          <c:w val="0.92091254752851714"/>
          <c:h val="0.695014662756598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E6-433B-BBFE-E1CA8C9DD1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2415695"/>
        <c:axId val="1"/>
      </c:barChart>
      <c:catAx>
        <c:axId val="123241569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3241569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56362937331795E-2"/>
          <c:y val="0.34078212290502791"/>
          <c:w val="0.97308727412533635"/>
          <c:h val="0.33100558659217877"/>
        </c:manualLayout>
      </c:layout>
      <c:lineChart>
        <c:grouping val="standard"/>
        <c:varyColors val="0"/>
        <c:ser>
          <c:idx val="0"/>
          <c:order val="0"/>
          <c:spPr>
            <a:ln w="9525" cmpd="sng" algn="ctr">
              <a:solidFill>
                <a:srgbClr val="969696"/>
              </a:solidFill>
              <a:prstDash val="lg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959-41CD-A110-4CB0109EBBE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959-41CD-A110-4CB0109EBBE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959-41CD-A110-4CB0109EBBE6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959-41CD-A110-4CB0109EBBE6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959-41CD-A110-4CB0109EBBE6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F959-41CD-A110-4CB0109EBBE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F959-41CD-A110-4CB0109EBBE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F959-41CD-A110-4CB0109EBBE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F959-41CD-A110-4CB0109EBBE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F959-41CD-A110-4CB0109EBBE6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F959-41CD-A110-4CB0109EBBE6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F959-41CD-A110-4CB0109EBBE6}"/>
              </c:ext>
            </c:extLst>
          </c:dPt>
          <c:dLbls>
            <c:dLbl>
              <c:idx val="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959-41CD-A110-4CB0109EBBE6}"/>
                </c:ext>
              </c:extLst>
            </c:dLbl>
            <c:dLbl>
              <c:idx val="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959-41CD-A110-4CB0109EBBE6}"/>
                </c:ext>
              </c:extLst>
            </c:dLbl>
            <c:dLbl>
              <c:idx val="2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959-41CD-A110-4CB0109EBBE6}"/>
                </c:ext>
              </c:extLst>
            </c:dLbl>
            <c:dLbl>
              <c:idx val="3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959-41CD-A110-4CB0109EBBE6}"/>
                </c:ext>
              </c:extLst>
            </c:dLbl>
            <c:dLbl>
              <c:idx val="4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959-41CD-A110-4CB0109EBBE6}"/>
                </c:ext>
              </c:extLst>
            </c:dLbl>
            <c:dLbl>
              <c:idx val="5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959-41CD-A110-4CB0109EBBE6}"/>
                </c:ext>
              </c:extLst>
            </c:dLbl>
            <c:dLbl>
              <c:idx val="6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959-41CD-A110-4CB0109EBBE6}"/>
                </c:ext>
              </c:extLst>
            </c:dLbl>
            <c:dLbl>
              <c:idx val="7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959-41CD-A110-4CB0109EBBE6}"/>
                </c:ext>
              </c:extLst>
            </c:dLbl>
            <c:dLbl>
              <c:idx val="8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959-41CD-A110-4CB0109EBBE6}"/>
                </c:ext>
              </c:extLst>
            </c:dLbl>
            <c:dLbl>
              <c:idx val="9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959-41CD-A110-4CB0109EBBE6}"/>
                </c:ext>
              </c:extLst>
            </c:dLbl>
            <c:dLbl>
              <c:idx val="1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F959-41CD-A110-4CB0109EBBE6}"/>
                </c:ext>
              </c:extLst>
            </c:dLbl>
            <c:dLbl>
              <c:idx val="1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F959-41CD-A110-4CB0109EBB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74.588999999999999</c:v>
                </c:pt>
                <c:pt idx="1">
                  <c:v>196.94251</c:v>
                </c:pt>
                <c:pt idx="2">
                  <c:v>201.2681</c:v>
                </c:pt>
                <c:pt idx="3">
                  <c:v>342.16902000000005</c:v>
                </c:pt>
                <c:pt idx="4">
                  <c:v>66.681989999999999</c:v>
                </c:pt>
                <c:pt idx="5">
                  <c:v>158.49982</c:v>
                </c:pt>
                <c:pt idx="6">
                  <c:v>8.5076800000000006</c:v>
                </c:pt>
                <c:pt idx="7">
                  <c:v>100.49919</c:v>
                </c:pt>
                <c:pt idx="8">
                  <c:v>168.28008</c:v>
                </c:pt>
                <c:pt idx="9">
                  <c:v>72.819090000000003</c:v>
                </c:pt>
                <c:pt idx="10">
                  <c:v>67.118499999999997</c:v>
                </c:pt>
                <c:pt idx="11">
                  <c:v>15.433909999999999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959-41CD-A110-4CB0109EBBE6}"/>
            </c:ext>
          </c:extLst>
        </c:ser>
        <c:ser>
          <c:idx val="1"/>
          <c:order val="1"/>
          <c:spPr>
            <a:ln w="19050" cmpd="sng" algn="ctr">
              <a:solidFill>
                <a:schemeClr val="hlink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F959-41CD-A110-4CB0109EBBE6}"/>
              </c:ext>
            </c:extLst>
          </c:dPt>
          <c:dPt>
            <c:idx val="1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F959-41CD-A110-4CB0109EBBE6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F959-41CD-A110-4CB0109EBBE6}"/>
              </c:ext>
            </c:extLst>
          </c:dPt>
          <c:dPt>
            <c:idx val="3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F959-41CD-A110-4CB0109EBBE6}"/>
              </c:ext>
            </c:extLst>
          </c:dPt>
          <c:dPt>
            <c:idx val="4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F959-41CD-A110-4CB0109EBBE6}"/>
              </c:ext>
            </c:extLst>
          </c:dPt>
          <c:dPt>
            <c:idx val="5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F959-41CD-A110-4CB0109EBBE6}"/>
              </c:ext>
            </c:extLst>
          </c:dPt>
          <c:dLbls>
            <c:dLbl>
              <c:idx val="0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F959-41CD-A110-4CB0109EBBE6}"/>
                </c:ext>
              </c:extLst>
            </c:dLbl>
            <c:dLbl>
              <c:idx val="1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959-41CD-A110-4CB0109EBBE6}"/>
                </c:ext>
              </c:extLst>
            </c:dLbl>
            <c:dLbl>
              <c:idx val="2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F959-41CD-A110-4CB0109EBBE6}"/>
                </c:ext>
              </c:extLst>
            </c:dLbl>
            <c:dLbl>
              <c:idx val="3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F959-41CD-A110-4CB0109EBBE6}"/>
                </c:ext>
              </c:extLst>
            </c:dLbl>
            <c:dLbl>
              <c:idx val="4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F959-41CD-A110-4CB0109EBBE6}"/>
                </c:ext>
              </c:extLst>
            </c:dLbl>
            <c:dLbl>
              <c:idx val="5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F959-41CD-A110-4CB0109EBB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0">
                  <c:v>4.5725200000000008</c:v>
                </c:pt>
                <c:pt idx="1">
                  <c:v>13.08864</c:v>
                </c:pt>
                <c:pt idx="2">
                  <c:v>20.791630000000001</c:v>
                </c:pt>
                <c:pt idx="3">
                  <c:v>8.4558900000000001</c:v>
                </c:pt>
                <c:pt idx="4">
                  <c:v>6.19496</c:v>
                </c:pt>
                <c:pt idx="5">
                  <c:v>34.110990000000001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959-41CD-A110-4CB0109EB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8377663"/>
        <c:axId val="1"/>
      </c:lineChart>
      <c:catAx>
        <c:axId val="13483776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2.1690200000000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48377663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pt-BR" sz="1600"/>
              <a:t>Queixas por</a:t>
            </a:r>
            <a:r>
              <a:rPr lang="pt-BR" sz="1600" baseline="0"/>
              <a:t> mil passagens</a:t>
            </a:r>
            <a:endParaRPr lang="pt-BR" sz="1600"/>
          </a:p>
        </c:rich>
      </c:tx>
      <c:layout>
        <c:manualLayout>
          <c:xMode val="edge"/>
          <c:yMode val="edge"/>
          <c:x val="0.3874208590773394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0692795336856934E-2"/>
          <c:y val="5.1983367015479676E-2"/>
          <c:w val="0.84711939445872664"/>
          <c:h val="0.69070287282053"/>
        </c:manualLayout>
      </c:layout>
      <c:lineChart>
        <c:grouping val="standard"/>
        <c:varyColors val="0"/>
        <c:ser>
          <c:idx val="0"/>
          <c:order val="0"/>
          <c:tx>
            <c:strRef>
              <c:f>'Q&amp;S Banco de Dados'!$A$17</c:f>
              <c:strCache>
                <c:ptCount val="1"/>
                <c:pt idx="0">
                  <c:v>% Queixas 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Dados'!$FB$17:$FM$17</c:f>
              <c:numCache>
                <c:formatCode>0.00</c:formatCode>
                <c:ptCount val="12"/>
                <c:pt idx="0">
                  <c:v>1.9232944903269602</c:v>
                </c:pt>
                <c:pt idx="1">
                  <c:v>1.8202656239466055</c:v>
                </c:pt>
                <c:pt idx="2">
                  <c:v>1.6761649346295675</c:v>
                </c:pt>
                <c:pt idx="3">
                  <c:v>1.9796822089085702</c:v>
                </c:pt>
                <c:pt idx="4">
                  <c:v>1.7294056609211967</c:v>
                </c:pt>
                <c:pt idx="5">
                  <c:v>1.9973368841544608</c:v>
                </c:pt>
                <c:pt idx="6" formatCode="0.00%">
                  <c:v>0</c:v>
                </c:pt>
                <c:pt idx="7" formatCode="0.00%">
                  <c:v>0</c:v>
                </c:pt>
                <c:pt idx="8" formatCode="0.00%">
                  <c:v>0</c:v>
                </c:pt>
                <c:pt idx="9" formatCode="0.00%">
                  <c:v>0</c:v>
                </c:pt>
                <c:pt idx="10" formatCode="0.00%">
                  <c:v>0</c:v>
                </c:pt>
                <c:pt idx="11" formatCode="0.00%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74-42EB-B723-239FD5C2DCB7}"/>
            </c:ext>
          </c:extLst>
        </c:ser>
        <c:ser>
          <c:idx val="2"/>
          <c:order val="1"/>
          <c:tx>
            <c:strRef>
              <c:f>'Q&amp;S Banco de Dados'!$A$16</c:f>
              <c:strCache>
                <c:ptCount val="1"/>
                <c:pt idx="0">
                  <c:v>Meta Queixas/1000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1.0498687664041988E-2"/>
                  <c:y val="-3.8216573287384287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74-42EB-B723-239FD5C2DCB7}"/>
                </c:ext>
              </c:extLst>
            </c:dLbl>
            <c:dLbl>
              <c:idx val="12"/>
              <c:layout>
                <c:manualLayout>
                  <c:x val="-2.9997431423433212E-3"/>
                  <c:y val="8.4925718416409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74-42EB-B723-239FD5C2D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Dados'!$FB$16:$FM$16</c:f>
              <c:numCache>
                <c:formatCode>0.00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74-42EB-B723-239FD5C2D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30240"/>
        <c:axId val="368331776"/>
      </c:lineChart>
      <c:dateAx>
        <c:axId val="36833024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368331776"/>
        <c:crossesAt val="0"/>
        <c:auto val="1"/>
        <c:lblOffset val="100"/>
        <c:baseTimeUnit val="months"/>
      </c:dateAx>
      <c:valAx>
        <c:axId val="368331776"/>
        <c:scaling>
          <c:orientation val="minMax"/>
          <c:max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Manifestação</a:t>
                </a:r>
              </a:p>
            </c:rich>
          </c:tx>
          <c:layout>
            <c:manualLayout>
              <c:xMode val="edge"/>
              <c:yMode val="edge"/>
              <c:x val="5.2272190654453383E-3"/>
              <c:y val="0.3833974093319949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368330240"/>
        <c:crosses val="autoZero"/>
        <c:crossBetween val="between"/>
        <c:majorUnit val="1"/>
        <c:minorUnit val="2.0000000000000031E-4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450873240062055"/>
          <c:y val="0.9087269905432761"/>
          <c:w val="0.53798026359116735"/>
          <c:h val="7.0612777777777774E-2"/>
        </c:manualLayout>
      </c:layout>
      <c:overlay val="0"/>
      <c:txPr>
        <a:bodyPr/>
        <a:lstStyle/>
        <a:p>
          <a:pPr>
            <a:defRPr sz="11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>
                <a:solidFill>
                  <a:schemeClr val="bg1">
                    <a:lumMod val="50000"/>
                  </a:schemeClr>
                </a:solidFill>
              </a:rPr>
              <a:t>Comparativo SLA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0324528658520468E-2"/>
          <c:y val="4.9795264180562723E-2"/>
          <c:w val="0.92751175274472353"/>
          <c:h val="0.6894782822092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Junho!$B$127</c:f>
              <c:strCache>
                <c:ptCount val="1"/>
                <c:pt idx="0">
                  <c:v>Maio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3559322033898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49-4F17-A523-D75EFA6E6749}"/>
                </c:ext>
              </c:extLst>
            </c:dLbl>
            <c:dLbl>
              <c:idx val="1"/>
              <c:layout>
                <c:manualLayout>
                  <c:x val="-2.594033722438487E-3"/>
                  <c:y val="1.807909604519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49-4F17-A523-D75EFA6E6749}"/>
                </c:ext>
              </c:extLst>
            </c:dLbl>
            <c:dLbl>
              <c:idx val="2"/>
              <c:layout>
                <c:manualLayout>
                  <c:x val="-9.5113471063806945E-17"/>
                  <c:y val="1.3559322033898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49-4F17-A523-D75EFA6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Junho!$A$128:$A$130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Junho!$B$128:$B$130</c:f>
              <c:numCache>
                <c:formatCode>h:mm:ss</c:formatCode>
                <c:ptCount val="3"/>
                <c:pt idx="0">
                  <c:v>1.0902777777777784E-2</c:v>
                </c:pt>
                <c:pt idx="1">
                  <c:v>1.0677083333333334E-2</c:v>
                </c:pt>
                <c:pt idx="2">
                  <c:v>1.9238683127571987E-2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49-4F17-A523-D75EFA6E6749}"/>
            </c:ext>
          </c:extLst>
        </c:ser>
        <c:ser>
          <c:idx val="1"/>
          <c:order val="1"/>
          <c:tx>
            <c:strRef>
              <c:f>Junho!$C$127</c:f>
              <c:strCache>
                <c:ptCount val="1"/>
                <c:pt idx="0">
                  <c:v>Junho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Junho!$A$128:$A$130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Junho!$C$128:$C$130</c:f>
              <c:numCache>
                <c:formatCode>h:mm:ss</c:formatCode>
                <c:ptCount val="3"/>
                <c:pt idx="0">
                  <c:v>7.6704545454545463E-3</c:v>
                </c:pt>
                <c:pt idx="1">
                  <c:v>1.5925925925925923E-2</c:v>
                </c:pt>
                <c:pt idx="2">
                  <c:v>1.7283950617283956E-2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49-4F17-A523-D75EFA6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1020687"/>
        <c:axId val="1359265791"/>
      </c:barChart>
      <c:catAx>
        <c:axId val="127102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9265791"/>
        <c:crosses val="autoZero"/>
        <c:auto val="1"/>
        <c:lblAlgn val="ctr"/>
        <c:lblOffset val="100"/>
        <c:noMultiLvlLbl val="0"/>
      </c:catAx>
      <c:valAx>
        <c:axId val="1359265791"/>
        <c:scaling>
          <c:orientation val="minMax"/>
          <c:max val="5.000000000000001E-2"/>
          <c:min val="0"/>
        </c:scaling>
        <c:delete val="0"/>
        <c:axPos val="l"/>
        <c:numFmt formatCode="h:mm:ss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1020687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316213112981123"/>
          <c:y val="0.90445023860095775"/>
          <c:w val="0.27225708584916197"/>
          <c:h val="6.9090628779411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86EFA7-5FBD-4D7E-AFD4-27CF4EA1AF8A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62228B1-7146-4D58-B223-F9ED35953C34}">
      <dgm:prSet phldrT="[Texto]" custT="1"/>
      <dgm:spPr>
        <a:solidFill>
          <a:srgbClr val="008685"/>
        </a:solidFill>
      </dgm:spPr>
      <dgm:t>
        <a:bodyPr/>
        <a:lstStyle/>
        <a:p>
          <a:r>
            <a:rPr lang="pt-BR" sz="1800" dirty="0"/>
            <a:t>Inicio 17/07/2025</a:t>
          </a:r>
        </a:p>
      </dgm:t>
    </dgm:pt>
    <dgm:pt modelId="{7545BBE8-1FAC-4191-8CE8-1B996E73035B}" type="parTrans" cxnId="{77E02F78-7771-49B2-99BA-43493E654AC1}">
      <dgm:prSet/>
      <dgm:spPr/>
      <dgm:t>
        <a:bodyPr/>
        <a:lstStyle/>
        <a:p>
          <a:endParaRPr lang="pt-BR"/>
        </a:p>
      </dgm:t>
    </dgm:pt>
    <dgm:pt modelId="{059B8EEE-94EB-4C41-9F97-8C8EF70B093A}" type="sibTrans" cxnId="{77E02F78-7771-49B2-99BA-43493E654AC1}">
      <dgm:prSet/>
      <dgm:spPr/>
      <dgm:t>
        <a:bodyPr/>
        <a:lstStyle/>
        <a:p>
          <a:endParaRPr lang="pt-BR"/>
        </a:p>
      </dgm:t>
    </dgm:pt>
    <dgm:pt modelId="{80FD3465-0F0B-41B8-8A6E-E93D7354F1C0}">
      <dgm:prSet phldrT="[Texto]" custT="1"/>
      <dgm:spPr>
        <a:solidFill>
          <a:srgbClr val="008685"/>
        </a:solidFill>
      </dgm:spPr>
      <dgm:t>
        <a:bodyPr/>
        <a:lstStyle/>
        <a:p>
          <a:r>
            <a:rPr lang="pt-BR" sz="1800" dirty="0"/>
            <a:t>Evolução 3 semanas</a:t>
          </a:r>
        </a:p>
      </dgm:t>
    </dgm:pt>
    <dgm:pt modelId="{A4BB4A74-B642-45FC-8414-D675B5980B5F}" type="parTrans" cxnId="{6B2CB7D2-3482-47F0-9DDC-CEC9B50099DD}">
      <dgm:prSet/>
      <dgm:spPr/>
      <dgm:t>
        <a:bodyPr/>
        <a:lstStyle/>
        <a:p>
          <a:endParaRPr lang="pt-BR"/>
        </a:p>
      </dgm:t>
    </dgm:pt>
    <dgm:pt modelId="{0FDBAD45-AE4B-4782-B5DF-12214E490F35}" type="sibTrans" cxnId="{6B2CB7D2-3482-47F0-9DDC-CEC9B50099DD}">
      <dgm:prSet/>
      <dgm:spPr/>
      <dgm:t>
        <a:bodyPr/>
        <a:lstStyle/>
        <a:p>
          <a:endParaRPr lang="pt-BR"/>
        </a:p>
      </dgm:t>
    </dgm:pt>
    <dgm:pt modelId="{8D0E9652-3C34-489B-A145-70B23C46C2ED}">
      <dgm:prSet phldrT="[Texto]" custT="1"/>
      <dgm:spPr>
        <a:solidFill>
          <a:srgbClr val="008685"/>
        </a:solidFill>
      </dgm:spPr>
      <dgm:t>
        <a:bodyPr/>
        <a:lstStyle/>
        <a:p>
          <a:r>
            <a:rPr lang="pt-BR" sz="1800" dirty="0"/>
            <a:t>Conclusão 08/08/2025</a:t>
          </a:r>
        </a:p>
      </dgm:t>
    </dgm:pt>
    <dgm:pt modelId="{DBA1E689-D4BF-4F6F-830B-3717F26E41DF}" type="parTrans" cxnId="{E37061AC-8B33-49F3-8D94-BD23CE3ABB58}">
      <dgm:prSet/>
      <dgm:spPr/>
      <dgm:t>
        <a:bodyPr/>
        <a:lstStyle/>
        <a:p>
          <a:endParaRPr lang="pt-BR"/>
        </a:p>
      </dgm:t>
    </dgm:pt>
    <dgm:pt modelId="{8E4413EB-F8EF-46F5-82CE-3C17A42AEA31}" type="sibTrans" cxnId="{E37061AC-8B33-49F3-8D94-BD23CE3ABB58}">
      <dgm:prSet/>
      <dgm:spPr/>
      <dgm:t>
        <a:bodyPr/>
        <a:lstStyle/>
        <a:p>
          <a:endParaRPr lang="pt-BR"/>
        </a:p>
      </dgm:t>
    </dgm:pt>
    <dgm:pt modelId="{BCE0DFF3-FD99-4855-9B24-C33F29B04031}" type="pres">
      <dgm:prSet presAssocID="{D486EFA7-5FBD-4D7E-AFD4-27CF4EA1AF8A}" presName="Name0" presStyleCnt="0">
        <dgm:presLayoutVars>
          <dgm:dir/>
          <dgm:resizeHandles val="exact"/>
        </dgm:presLayoutVars>
      </dgm:prSet>
      <dgm:spPr/>
    </dgm:pt>
    <dgm:pt modelId="{1A040E3C-85BC-4D79-985A-C4C06647A04D}" type="pres">
      <dgm:prSet presAssocID="{C62228B1-7146-4D58-B223-F9ED35953C34}" presName="parTxOnly" presStyleLbl="node1" presStyleIdx="0" presStyleCnt="3">
        <dgm:presLayoutVars>
          <dgm:bulletEnabled val="1"/>
        </dgm:presLayoutVars>
      </dgm:prSet>
      <dgm:spPr/>
    </dgm:pt>
    <dgm:pt modelId="{054E1232-8667-4674-AA35-03B13DE993C6}" type="pres">
      <dgm:prSet presAssocID="{059B8EEE-94EB-4C41-9F97-8C8EF70B093A}" presName="parSpace" presStyleCnt="0"/>
      <dgm:spPr/>
    </dgm:pt>
    <dgm:pt modelId="{6004744B-EBD5-4445-9E7E-24BFAAD8C294}" type="pres">
      <dgm:prSet presAssocID="{80FD3465-0F0B-41B8-8A6E-E93D7354F1C0}" presName="parTxOnly" presStyleLbl="node1" presStyleIdx="1" presStyleCnt="3">
        <dgm:presLayoutVars>
          <dgm:bulletEnabled val="1"/>
        </dgm:presLayoutVars>
      </dgm:prSet>
      <dgm:spPr/>
    </dgm:pt>
    <dgm:pt modelId="{F6C2C39F-50AF-4ECE-B7D5-552F697E1A01}" type="pres">
      <dgm:prSet presAssocID="{0FDBAD45-AE4B-4782-B5DF-12214E490F35}" presName="parSpace" presStyleCnt="0"/>
      <dgm:spPr/>
    </dgm:pt>
    <dgm:pt modelId="{DA60E5C0-1F88-4082-BF23-85A16A024464}" type="pres">
      <dgm:prSet presAssocID="{8D0E9652-3C34-489B-A145-70B23C46C2E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AAB9581A-3D90-45CC-961C-2884CC794271}" type="presOf" srcId="{80FD3465-0F0B-41B8-8A6E-E93D7354F1C0}" destId="{6004744B-EBD5-4445-9E7E-24BFAAD8C294}" srcOrd="0" destOrd="0" presId="urn:microsoft.com/office/officeart/2005/8/layout/hChevron3"/>
    <dgm:cxn modelId="{1CCB9C40-B6FD-4F3F-B7B7-7CC4685AB6CA}" type="presOf" srcId="{D486EFA7-5FBD-4D7E-AFD4-27CF4EA1AF8A}" destId="{BCE0DFF3-FD99-4855-9B24-C33F29B04031}" srcOrd="0" destOrd="0" presId="urn:microsoft.com/office/officeart/2005/8/layout/hChevron3"/>
    <dgm:cxn modelId="{389AAD43-6FF3-40FA-968B-637F1B79D421}" type="presOf" srcId="{C62228B1-7146-4D58-B223-F9ED35953C34}" destId="{1A040E3C-85BC-4D79-985A-C4C06647A04D}" srcOrd="0" destOrd="0" presId="urn:microsoft.com/office/officeart/2005/8/layout/hChevron3"/>
    <dgm:cxn modelId="{633DAE4E-B823-4CD1-8F63-9086F5B5719A}" type="presOf" srcId="{8D0E9652-3C34-489B-A145-70B23C46C2ED}" destId="{DA60E5C0-1F88-4082-BF23-85A16A024464}" srcOrd="0" destOrd="0" presId="urn:microsoft.com/office/officeart/2005/8/layout/hChevron3"/>
    <dgm:cxn modelId="{77E02F78-7771-49B2-99BA-43493E654AC1}" srcId="{D486EFA7-5FBD-4D7E-AFD4-27CF4EA1AF8A}" destId="{C62228B1-7146-4D58-B223-F9ED35953C34}" srcOrd="0" destOrd="0" parTransId="{7545BBE8-1FAC-4191-8CE8-1B996E73035B}" sibTransId="{059B8EEE-94EB-4C41-9F97-8C8EF70B093A}"/>
    <dgm:cxn modelId="{E37061AC-8B33-49F3-8D94-BD23CE3ABB58}" srcId="{D486EFA7-5FBD-4D7E-AFD4-27CF4EA1AF8A}" destId="{8D0E9652-3C34-489B-A145-70B23C46C2ED}" srcOrd="2" destOrd="0" parTransId="{DBA1E689-D4BF-4F6F-830B-3717F26E41DF}" sibTransId="{8E4413EB-F8EF-46F5-82CE-3C17A42AEA31}"/>
    <dgm:cxn modelId="{6B2CB7D2-3482-47F0-9DDC-CEC9B50099DD}" srcId="{D486EFA7-5FBD-4D7E-AFD4-27CF4EA1AF8A}" destId="{80FD3465-0F0B-41B8-8A6E-E93D7354F1C0}" srcOrd="1" destOrd="0" parTransId="{A4BB4A74-B642-45FC-8414-D675B5980B5F}" sibTransId="{0FDBAD45-AE4B-4782-B5DF-12214E490F35}"/>
    <dgm:cxn modelId="{C63EF021-E3D3-439A-941B-C03FEAFE821D}" type="presParOf" srcId="{BCE0DFF3-FD99-4855-9B24-C33F29B04031}" destId="{1A040E3C-85BC-4D79-985A-C4C06647A04D}" srcOrd="0" destOrd="0" presId="urn:microsoft.com/office/officeart/2005/8/layout/hChevron3"/>
    <dgm:cxn modelId="{97B34B67-6FEE-40FF-AAED-4F24EF2DA202}" type="presParOf" srcId="{BCE0DFF3-FD99-4855-9B24-C33F29B04031}" destId="{054E1232-8667-4674-AA35-03B13DE993C6}" srcOrd="1" destOrd="0" presId="urn:microsoft.com/office/officeart/2005/8/layout/hChevron3"/>
    <dgm:cxn modelId="{690F4642-D791-42C6-94BC-B01A0166EB7A}" type="presParOf" srcId="{BCE0DFF3-FD99-4855-9B24-C33F29B04031}" destId="{6004744B-EBD5-4445-9E7E-24BFAAD8C294}" srcOrd="2" destOrd="0" presId="urn:microsoft.com/office/officeart/2005/8/layout/hChevron3"/>
    <dgm:cxn modelId="{6E83D94F-57A8-41AC-BC9C-89C3B7B28B33}" type="presParOf" srcId="{BCE0DFF3-FD99-4855-9B24-C33F29B04031}" destId="{F6C2C39F-50AF-4ECE-B7D5-552F697E1A01}" srcOrd="3" destOrd="0" presId="urn:microsoft.com/office/officeart/2005/8/layout/hChevron3"/>
    <dgm:cxn modelId="{B1FDBEAD-9A72-4DF9-B364-E3E9149E4B25}" type="presParOf" srcId="{BCE0DFF3-FD99-4855-9B24-C33F29B04031}" destId="{DA60E5C0-1F88-4082-BF23-85A16A02446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60F5A-7174-4127-A99A-32B1E36F7FF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022AF70-721B-4602-BBC0-1BDF54BC8210}">
      <dgm:prSet phldrT="[Texto]"/>
      <dgm:spPr>
        <a:solidFill>
          <a:srgbClr val="008685"/>
        </a:solidFill>
      </dgm:spPr>
      <dgm:t>
        <a:bodyPr/>
        <a:lstStyle/>
        <a:p>
          <a:r>
            <a:rPr lang="pt-BR" dirty="0"/>
            <a:t>Fase negociação Compras HIAE</a:t>
          </a:r>
        </a:p>
      </dgm:t>
    </dgm:pt>
    <dgm:pt modelId="{1F293194-C0C0-4BD2-AB3D-9C2EE52ABBA1}" type="parTrans" cxnId="{73E07A02-2BD1-456A-81E9-21790E30E012}">
      <dgm:prSet/>
      <dgm:spPr/>
      <dgm:t>
        <a:bodyPr/>
        <a:lstStyle/>
        <a:p>
          <a:endParaRPr lang="pt-BR"/>
        </a:p>
      </dgm:t>
    </dgm:pt>
    <dgm:pt modelId="{807CD747-7C1A-412E-AAC0-67B65582D13C}" type="sibTrans" cxnId="{73E07A02-2BD1-456A-81E9-21790E30E012}">
      <dgm:prSet/>
      <dgm:spPr/>
      <dgm:t>
        <a:bodyPr/>
        <a:lstStyle/>
        <a:p>
          <a:endParaRPr lang="pt-BR"/>
        </a:p>
      </dgm:t>
    </dgm:pt>
    <dgm:pt modelId="{BBC22FE4-EBE3-4F86-9CE7-DF23FD37D378}">
      <dgm:prSet phldrT="[Texto]"/>
      <dgm:spPr>
        <a:solidFill>
          <a:srgbClr val="008685"/>
        </a:solidFill>
      </dgm:spPr>
      <dgm:t>
        <a:bodyPr/>
        <a:lstStyle/>
        <a:p>
          <a:r>
            <a:rPr lang="pt-BR" dirty="0"/>
            <a:t>Inicio da Intervenção</a:t>
          </a:r>
        </a:p>
      </dgm:t>
    </dgm:pt>
    <dgm:pt modelId="{4F106E35-AC00-47F4-91C3-EAC67FF481AC}" type="parTrans" cxnId="{209D7999-B393-4899-853F-3CE990B35809}">
      <dgm:prSet/>
      <dgm:spPr/>
      <dgm:t>
        <a:bodyPr/>
        <a:lstStyle/>
        <a:p>
          <a:endParaRPr lang="pt-BR"/>
        </a:p>
      </dgm:t>
    </dgm:pt>
    <dgm:pt modelId="{9B0A28AC-08B8-4F7D-841B-F88E2380CB61}" type="sibTrans" cxnId="{209D7999-B393-4899-853F-3CE990B35809}">
      <dgm:prSet/>
      <dgm:spPr/>
      <dgm:t>
        <a:bodyPr/>
        <a:lstStyle/>
        <a:p>
          <a:endParaRPr lang="pt-BR"/>
        </a:p>
      </dgm:t>
    </dgm:pt>
    <dgm:pt modelId="{564E4858-A0A3-4DA6-89A0-8270C06C3434}">
      <dgm:prSet phldrT="[Texto]"/>
      <dgm:spPr>
        <a:solidFill>
          <a:srgbClr val="008685"/>
        </a:solidFill>
      </dgm:spPr>
      <dgm:t>
        <a:bodyPr/>
        <a:lstStyle/>
        <a:p>
          <a:r>
            <a:rPr lang="pt-BR" dirty="0"/>
            <a:t>Planejamento contingências  da Área</a:t>
          </a:r>
        </a:p>
      </dgm:t>
    </dgm:pt>
    <dgm:pt modelId="{081E5E3E-5A48-4227-BE42-DB5A9303D83F}" type="parTrans" cxnId="{53AB1E63-9817-46F5-8AE1-18283DCDF9A6}">
      <dgm:prSet/>
      <dgm:spPr/>
      <dgm:t>
        <a:bodyPr/>
        <a:lstStyle/>
        <a:p>
          <a:endParaRPr lang="pt-BR"/>
        </a:p>
      </dgm:t>
    </dgm:pt>
    <dgm:pt modelId="{6E700BAB-AED8-4209-8385-58EA47C74B43}" type="sibTrans" cxnId="{53AB1E63-9817-46F5-8AE1-18283DCDF9A6}">
      <dgm:prSet/>
      <dgm:spPr/>
      <dgm:t>
        <a:bodyPr/>
        <a:lstStyle/>
        <a:p>
          <a:endParaRPr lang="pt-BR"/>
        </a:p>
      </dgm:t>
    </dgm:pt>
    <dgm:pt modelId="{05FA6D13-6E49-4F3A-94C5-638FBE3D6FD1}">
      <dgm:prSet phldrT="[Texto]"/>
      <dgm:spPr>
        <a:solidFill>
          <a:srgbClr val="008685"/>
        </a:solidFill>
      </dgm:spPr>
      <dgm:t>
        <a:bodyPr/>
        <a:lstStyle/>
        <a:p>
          <a:r>
            <a:rPr lang="pt-BR" dirty="0"/>
            <a:t>Aprovação de Compras</a:t>
          </a:r>
        </a:p>
      </dgm:t>
    </dgm:pt>
    <dgm:pt modelId="{85B5E4F0-9873-4EA0-8964-BD322B9C3C68}" type="parTrans" cxnId="{1DCEC799-21D6-4B46-96BF-814B093BC35B}">
      <dgm:prSet/>
      <dgm:spPr/>
      <dgm:t>
        <a:bodyPr/>
        <a:lstStyle/>
        <a:p>
          <a:endParaRPr lang="pt-BR"/>
        </a:p>
      </dgm:t>
    </dgm:pt>
    <dgm:pt modelId="{2BBC3D3B-3AD4-4E0D-B68D-95B43A532D00}" type="sibTrans" cxnId="{1DCEC799-21D6-4B46-96BF-814B093BC35B}">
      <dgm:prSet/>
      <dgm:spPr/>
      <dgm:t>
        <a:bodyPr/>
        <a:lstStyle/>
        <a:p>
          <a:endParaRPr lang="pt-BR"/>
        </a:p>
      </dgm:t>
    </dgm:pt>
    <dgm:pt modelId="{AB372C3A-34D2-472A-9ACA-F969FF815289}">
      <dgm:prSet phldrT="[Texto]"/>
      <dgm:spPr>
        <a:solidFill>
          <a:srgbClr val="008685"/>
        </a:solidFill>
      </dgm:spPr>
      <dgm:t>
        <a:bodyPr/>
        <a:lstStyle/>
        <a:p>
          <a:r>
            <a:rPr lang="pt-BR" dirty="0"/>
            <a:t>Intervenção</a:t>
          </a:r>
        </a:p>
      </dgm:t>
    </dgm:pt>
    <dgm:pt modelId="{CDDF25F3-E78E-4179-823A-F3731A1F6332}" type="parTrans" cxnId="{14D5CE69-0D76-4A51-9B74-78F0EC83ED25}">
      <dgm:prSet/>
      <dgm:spPr/>
      <dgm:t>
        <a:bodyPr/>
        <a:lstStyle/>
        <a:p>
          <a:endParaRPr lang="pt-BR"/>
        </a:p>
      </dgm:t>
    </dgm:pt>
    <dgm:pt modelId="{945DD440-23B5-4D81-846C-89A23043FF38}" type="sibTrans" cxnId="{14D5CE69-0D76-4A51-9B74-78F0EC83ED25}">
      <dgm:prSet/>
      <dgm:spPr/>
      <dgm:t>
        <a:bodyPr/>
        <a:lstStyle/>
        <a:p>
          <a:endParaRPr lang="pt-BR"/>
        </a:p>
      </dgm:t>
    </dgm:pt>
    <dgm:pt modelId="{6B50FC0D-D339-42B6-8EB3-8684DA45A664}">
      <dgm:prSet phldrT="[Texto]"/>
      <dgm:spPr>
        <a:solidFill>
          <a:srgbClr val="008685"/>
        </a:solidFill>
      </dgm:spPr>
      <dgm:t>
        <a:bodyPr/>
        <a:lstStyle/>
        <a:p>
          <a:r>
            <a:rPr lang="pt-BR" dirty="0"/>
            <a:t>Conclusão</a:t>
          </a:r>
        </a:p>
      </dgm:t>
    </dgm:pt>
    <dgm:pt modelId="{404AA650-46D3-43A0-943B-4FCD0BBB8B0D}" type="parTrans" cxnId="{F89E9996-8F94-4A3E-B7C8-8EC11F91EC1A}">
      <dgm:prSet/>
      <dgm:spPr/>
      <dgm:t>
        <a:bodyPr/>
        <a:lstStyle/>
        <a:p>
          <a:endParaRPr lang="pt-BR"/>
        </a:p>
      </dgm:t>
    </dgm:pt>
    <dgm:pt modelId="{2273FA8F-B61F-428B-8662-B085A12E2B85}" type="sibTrans" cxnId="{F89E9996-8F94-4A3E-B7C8-8EC11F91EC1A}">
      <dgm:prSet/>
      <dgm:spPr/>
      <dgm:t>
        <a:bodyPr/>
        <a:lstStyle/>
        <a:p>
          <a:endParaRPr lang="pt-BR"/>
        </a:p>
      </dgm:t>
    </dgm:pt>
    <dgm:pt modelId="{A02F4FE1-D99F-4710-B483-7D8D095A5068}" type="pres">
      <dgm:prSet presAssocID="{12860F5A-7174-4127-A99A-32B1E36F7FFD}" presName="Name0" presStyleCnt="0">
        <dgm:presLayoutVars>
          <dgm:dir/>
          <dgm:animLvl val="lvl"/>
          <dgm:resizeHandles val="exact"/>
        </dgm:presLayoutVars>
      </dgm:prSet>
      <dgm:spPr/>
    </dgm:pt>
    <dgm:pt modelId="{6AD27EC1-6052-45F1-8CA8-ECD43E6ABC64}" type="pres">
      <dgm:prSet presAssocID="{B022AF70-721B-4602-BBC0-1BDF54BC821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E3065E0-E4F9-4E40-80BA-C71E25A96484}" type="pres">
      <dgm:prSet presAssocID="{807CD747-7C1A-412E-AAC0-67B65582D13C}" presName="parTxOnlySpace" presStyleCnt="0"/>
      <dgm:spPr/>
    </dgm:pt>
    <dgm:pt modelId="{5A743D08-7735-4E1D-98AF-084249CFC009}" type="pres">
      <dgm:prSet presAssocID="{05FA6D13-6E49-4F3A-94C5-638FBE3D6FD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A22B66-06EE-411E-8D82-ED87F138E383}" type="pres">
      <dgm:prSet presAssocID="{2BBC3D3B-3AD4-4E0D-B68D-95B43A532D00}" presName="parTxOnlySpace" presStyleCnt="0"/>
      <dgm:spPr/>
    </dgm:pt>
    <dgm:pt modelId="{9513BDE2-3F24-4390-BC5B-B8CFEED1CCCA}" type="pres">
      <dgm:prSet presAssocID="{564E4858-A0A3-4DA6-89A0-8270C06C343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3124FA3-A227-4001-A94C-133394C59312}" type="pres">
      <dgm:prSet presAssocID="{6E700BAB-AED8-4209-8385-58EA47C74B43}" presName="parTxOnlySpace" presStyleCnt="0"/>
      <dgm:spPr/>
    </dgm:pt>
    <dgm:pt modelId="{12213973-797D-4D3A-9CB8-33D45B6D1FD3}" type="pres">
      <dgm:prSet presAssocID="{BBC22FE4-EBE3-4F86-9CE7-DF23FD37D3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D33586A-C95B-4170-AC18-499741A1CD58}" type="pres">
      <dgm:prSet presAssocID="{9B0A28AC-08B8-4F7D-841B-F88E2380CB61}" presName="parTxOnlySpace" presStyleCnt="0"/>
      <dgm:spPr/>
    </dgm:pt>
    <dgm:pt modelId="{96CB17ED-FE48-4B6E-8AF6-0BE4F1C14B29}" type="pres">
      <dgm:prSet presAssocID="{AB372C3A-34D2-472A-9ACA-F969FF81528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79F0FD-B1FB-459A-BFE2-A5E537A6C42C}" type="pres">
      <dgm:prSet presAssocID="{945DD440-23B5-4D81-846C-89A23043FF38}" presName="parTxOnlySpace" presStyleCnt="0"/>
      <dgm:spPr/>
    </dgm:pt>
    <dgm:pt modelId="{41B2C4F5-B2AB-4FD4-9561-2976758B718B}" type="pres">
      <dgm:prSet presAssocID="{6B50FC0D-D339-42B6-8EB3-8684DA45A66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3E07A02-2BD1-456A-81E9-21790E30E012}" srcId="{12860F5A-7174-4127-A99A-32B1E36F7FFD}" destId="{B022AF70-721B-4602-BBC0-1BDF54BC8210}" srcOrd="0" destOrd="0" parTransId="{1F293194-C0C0-4BD2-AB3D-9C2EE52ABBA1}" sibTransId="{807CD747-7C1A-412E-AAC0-67B65582D13C}"/>
    <dgm:cxn modelId="{AB207727-DD4F-4AB0-921E-8920960CE7AD}" type="presOf" srcId="{12860F5A-7174-4127-A99A-32B1E36F7FFD}" destId="{A02F4FE1-D99F-4710-B483-7D8D095A5068}" srcOrd="0" destOrd="0" presId="urn:microsoft.com/office/officeart/2005/8/layout/chevron1"/>
    <dgm:cxn modelId="{49FAA229-C3C1-4DFF-AD14-240511BF7E83}" type="presOf" srcId="{564E4858-A0A3-4DA6-89A0-8270C06C3434}" destId="{9513BDE2-3F24-4390-BC5B-B8CFEED1CCCA}" srcOrd="0" destOrd="0" presId="urn:microsoft.com/office/officeart/2005/8/layout/chevron1"/>
    <dgm:cxn modelId="{8B8E543D-B01D-44B7-8D9A-A267978E072F}" type="presOf" srcId="{B022AF70-721B-4602-BBC0-1BDF54BC8210}" destId="{6AD27EC1-6052-45F1-8CA8-ECD43E6ABC64}" srcOrd="0" destOrd="0" presId="urn:microsoft.com/office/officeart/2005/8/layout/chevron1"/>
    <dgm:cxn modelId="{53AB1E63-9817-46F5-8AE1-18283DCDF9A6}" srcId="{12860F5A-7174-4127-A99A-32B1E36F7FFD}" destId="{564E4858-A0A3-4DA6-89A0-8270C06C3434}" srcOrd="2" destOrd="0" parTransId="{081E5E3E-5A48-4227-BE42-DB5A9303D83F}" sibTransId="{6E700BAB-AED8-4209-8385-58EA47C74B43}"/>
    <dgm:cxn modelId="{14D5CE69-0D76-4A51-9B74-78F0EC83ED25}" srcId="{12860F5A-7174-4127-A99A-32B1E36F7FFD}" destId="{AB372C3A-34D2-472A-9ACA-F969FF815289}" srcOrd="4" destOrd="0" parTransId="{CDDF25F3-E78E-4179-823A-F3731A1F6332}" sibTransId="{945DD440-23B5-4D81-846C-89A23043FF38}"/>
    <dgm:cxn modelId="{3D1FA74F-159C-41AE-8DEF-47317A1C39D9}" type="presOf" srcId="{6B50FC0D-D339-42B6-8EB3-8684DA45A664}" destId="{41B2C4F5-B2AB-4FD4-9561-2976758B718B}" srcOrd="0" destOrd="0" presId="urn:microsoft.com/office/officeart/2005/8/layout/chevron1"/>
    <dgm:cxn modelId="{F89E9996-8F94-4A3E-B7C8-8EC11F91EC1A}" srcId="{12860F5A-7174-4127-A99A-32B1E36F7FFD}" destId="{6B50FC0D-D339-42B6-8EB3-8684DA45A664}" srcOrd="5" destOrd="0" parTransId="{404AA650-46D3-43A0-943B-4FCD0BBB8B0D}" sibTransId="{2273FA8F-B61F-428B-8662-B085A12E2B85}"/>
    <dgm:cxn modelId="{209D7999-B393-4899-853F-3CE990B35809}" srcId="{12860F5A-7174-4127-A99A-32B1E36F7FFD}" destId="{BBC22FE4-EBE3-4F86-9CE7-DF23FD37D378}" srcOrd="3" destOrd="0" parTransId="{4F106E35-AC00-47F4-91C3-EAC67FF481AC}" sibTransId="{9B0A28AC-08B8-4F7D-841B-F88E2380CB61}"/>
    <dgm:cxn modelId="{1DCEC799-21D6-4B46-96BF-814B093BC35B}" srcId="{12860F5A-7174-4127-A99A-32B1E36F7FFD}" destId="{05FA6D13-6E49-4F3A-94C5-638FBE3D6FD1}" srcOrd="1" destOrd="0" parTransId="{85B5E4F0-9873-4EA0-8964-BD322B9C3C68}" sibTransId="{2BBC3D3B-3AD4-4E0D-B68D-95B43A532D00}"/>
    <dgm:cxn modelId="{36BFD5BD-80DF-4216-B964-B3E1E941DAE8}" type="presOf" srcId="{05FA6D13-6E49-4F3A-94C5-638FBE3D6FD1}" destId="{5A743D08-7735-4E1D-98AF-084249CFC009}" srcOrd="0" destOrd="0" presId="urn:microsoft.com/office/officeart/2005/8/layout/chevron1"/>
    <dgm:cxn modelId="{70EDE0BF-A5AD-48A3-A491-0AF8F4E6C757}" type="presOf" srcId="{AB372C3A-34D2-472A-9ACA-F969FF815289}" destId="{96CB17ED-FE48-4B6E-8AF6-0BE4F1C14B29}" srcOrd="0" destOrd="0" presId="urn:microsoft.com/office/officeart/2005/8/layout/chevron1"/>
    <dgm:cxn modelId="{E13CC7EA-1375-454D-AB3B-62A69F665E27}" type="presOf" srcId="{BBC22FE4-EBE3-4F86-9CE7-DF23FD37D378}" destId="{12213973-797D-4D3A-9CB8-33D45B6D1FD3}" srcOrd="0" destOrd="0" presId="urn:microsoft.com/office/officeart/2005/8/layout/chevron1"/>
    <dgm:cxn modelId="{D02BAFDB-24F7-4C9C-85CA-EE4F3D7D9ADA}" type="presParOf" srcId="{A02F4FE1-D99F-4710-B483-7D8D095A5068}" destId="{6AD27EC1-6052-45F1-8CA8-ECD43E6ABC64}" srcOrd="0" destOrd="0" presId="urn:microsoft.com/office/officeart/2005/8/layout/chevron1"/>
    <dgm:cxn modelId="{7B25351F-A5CE-4BE5-926C-86D2B420E624}" type="presParOf" srcId="{A02F4FE1-D99F-4710-B483-7D8D095A5068}" destId="{EE3065E0-E4F9-4E40-80BA-C71E25A96484}" srcOrd="1" destOrd="0" presId="urn:microsoft.com/office/officeart/2005/8/layout/chevron1"/>
    <dgm:cxn modelId="{9E2A75A4-508C-4588-A20F-E2080AF9B176}" type="presParOf" srcId="{A02F4FE1-D99F-4710-B483-7D8D095A5068}" destId="{5A743D08-7735-4E1D-98AF-084249CFC009}" srcOrd="2" destOrd="0" presId="urn:microsoft.com/office/officeart/2005/8/layout/chevron1"/>
    <dgm:cxn modelId="{31D7A700-7A6F-43C2-AC16-C2B1011347D6}" type="presParOf" srcId="{A02F4FE1-D99F-4710-B483-7D8D095A5068}" destId="{F6A22B66-06EE-411E-8D82-ED87F138E383}" srcOrd="3" destOrd="0" presId="urn:microsoft.com/office/officeart/2005/8/layout/chevron1"/>
    <dgm:cxn modelId="{D4C17459-BA97-4B43-A1B4-05697C381FEC}" type="presParOf" srcId="{A02F4FE1-D99F-4710-B483-7D8D095A5068}" destId="{9513BDE2-3F24-4390-BC5B-B8CFEED1CCCA}" srcOrd="4" destOrd="0" presId="urn:microsoft.com/office/officeart/2005/8/layout/chevron1"/>
    <dgm:cxn modelId="{99B4B978-32EF-488E-8D58-7F9E30060AF2}" type="presParOf" srcId="{A02F4FE1-D99F-4710-B483-7D8D095A5068}" destId="{03124FA3-A227-4001-A94C-133394C59312}" srcOrd="5" destOrd="0" presId="urn:microsoft.com/office/officeart/2005/8/layout/chevron1"/>
    <dgm:cxn modelId="{E25F6B04-B963-4A34-80A8-E4156EFEE6EA}" type="presParOf" srcId="{A02F4FE1-D99F-4710-B483-7D8D095A5068}" destId="{12213973-797D-4D3A-9CB8-33D45B6D1FD3}" srcOrd="6" destOrd="0" presId="urn:microsoft.com/office/officeart/2005/8/layout/chevron1"/>
    <dgm:cxn modelId="{648793AC-94FF-4C05-8175-8CE7DA049660}" type="presParOf" srcId="{A02F4FE1-D99F-4710-B483-7D8D095A5068}" destId="{2D33586A-C95B-4170-AC18-499741A1CD58}" srcOrd="7" destOrd="0" presId="urn:microsoft.com/office/officeart/2005/8/layout/chevron1"/>
    <dgm:cxn modelId="{9F887134-B5CA-4203-B86A-4AEF368D7CF6}" type="presParOf" srcId="{A02F4FE1-D99F-4710-B483-7D8D095A5068}" destId="{96CB17ED-FE48-4B6E-8AF6-0BE4F1C14B29}" srcOrd="8" destOrd="0" presId="urn:microsoft.com/office/officeart/2005/8/layout/chevron1"/>
    <dgm:cxn modelId="{54826420-9E87-4993-B17D-4D92022CF84F}" type="presParOf" srcId="{A02F4FE1-D99F-4710-B483-7D8D095A5068}" destId="{9479F0FD-B1FB-459A-BFE2-A5E537A6C42C}" srcOrd="9" destOrd="0" presId="urn:microsoft.com/office/officeart/2005/8/layout/chevron1"/>
    <dgm:cxn modelId="{2D878CD3-8F0C-491A-87B9-96C95934EC67}" type="presParOf" srcId="{A02F4FE1-D99F-4710-B483-7D8D095A5068}" destId="{41B2C4F5-B2AB-4FD4-9561-2976758B718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40E3C-85BC-4D79-985A-C4C06647A04D}">
      <dsp:nvSpPr>
        <dsp:cNvPr id="0" name=""/>
        <dsp:cNvSpPr/>
      </dsp:nvSpPr>
      <dsp:spPr>
        <a:xfrm>
          <a:off x="2733" y="1086769"/>
          <a:ext cx="2390138" cy="956055"/>
        </a:xfrm>
        <a:prstGeom prst="homePlate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Inicio 17/07/2025</a:t>
          </a:r>
        </a:p>
      </dsp:txBody>
      <dsp:txXfrm>
        <a:off x="2733" y="1086769"/>
        <a:ext cx="2151124" cy="956055"/>
      </dsp:txXfrm>
    </dsp:sp>
    <dsp:sp modelId="{6004744B-EBD5-4445-9E7E-24BFAAD8C294}">
      <dsp:nvSpPr>
        <dsp:cNvPr id="0" name=""/>
        <dsp:cNvSpPr/>
      </dsp:nvSpPr>
      <dsp:spPr>
        <a:xfrm>
          <a:off x="1914843" y="1086769"/>
          <a:ext cx="2390138" cy="95605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Evolução 3 semanas</a:t>
          </a:r>
        </a:p>
      </dsp:txBody>
      <dsp:txXfrm>
        <a:off x="2392871" y="1086769"/>
        <a:ext cx="1434083" cy="956055"/>
      </dsp:txXfrm>
    </dsp:sp>
    <dsp:sp modelId="{DA60E5C0-1F88-4082-BF23-85A16A024464}">
      <dsp:nvSpPr>
        <dsp:cNvPr id="0" name=""/>
        <dsp:cNvSpPr/>
      </dsp:nvSpPr>
      <dsp:spPr>
        <a:xfrm>
          <a:off x="3826954" y="1086769"/>
          <a:ext cx="2390138" cy="95605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Conclusão 08/08/2025</a:t>
          </a:r>
        </a:p>
      </dsp:txBody>
      <dsp:txXfrm>
        <a:off x="4304982" y="1086769"/>
        <a:ext cx="1434083" cy="956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27EC1-6052-45F1-8CA8-ECD43E6ABC64}">
      <dsp:nvSpPr>
        <dsp:cNvPr id="0" name=""/>
        <dsp:cNvSpPr/>
      </dsp:nvSpPr>
      <dsp:spPr>
        <a:xfrm>
          <a:off x="4553" y="1680754"/>
          <a:ext cx="1693987" cy="67759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Fase negociação Compras HIAE</a:t>
          </a:r>
        </a:p>
      </dsp:txBody>
      <dsp:txXfrm>
        <a:off x="343351" y="1680754"/>
        <a:ext cx="1016392" cy="677595"/>
      </dsp:txXfrm>
    </dsp:sp>
    <dsp:sp modelId="{5A743D08-7735-4E1D-98AF-084249CFC009}">
      <dsp:nvSpPr>
        <dsp:cNvPr id="0" name=""/>
        <dsp:cNvSpPr/>
      </dsp:nvSpPr>
      <dsp:spPr>
        <a:xfrm>
          <a:off x="1529142" y="1680754"/>
          <a:ext cx="1693987" cy="67759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Aprovação de Compras</a:t>
          </a:r>
        </a:p>
      </dsp:txBody>
      <dsp:txXfrm>
        <a:off x="1867940" y="1680754"/>
        <a:ext cx="1016392" cy="677595"/>
      </dsp:txXfrm>
    </dsp:sp>
    <dsp:sp modelId="{9513BDE2-3F24-4390-BC5B-B8CFEED1CCCA}">
      <dsp:nvSpPr>
        <dsp:cNvPr id="0" name=""/>
        <dsp:cNvSpPr/>
      </dsp:nvSpPr>
      <dsp:spPr>
        <a:xfrm>
          <a:off x="3053731" y="1680754"/>
          <a:ext cx="1693987" cy="67759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Planejamento contingências  da Área</a:t>
          </a:r>
        </a:p>
      </dsp:txBody>
      <dsp:txXfrm>
        <a:off x="3392529" y="1680754"/>
        <a:ext cx="1016392" cy="677595"/>
      </dsp:txXfrm>
    </dsp:sp>
    <dsp:sp modelId="{12213973-797D-4D3A-9CB8-33D45B6D1FD3}">
      <dsp:nvSpPr>
        <dsp:cNvPr id="0" name=""/>
        <dsp:cNvSpPr/>
      </dsp:nvSpPr>
      <dsp:spPr>
        <a:xfrm>
          <a:off x="4578320" y="1680754"/>
          <a:ext cx="1693987" cy="67759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Inicio da Intervenção</a:t>
          </a:r>
        </a:p>
      </dsp:txBody>
      <dsp:txXfrm>
        <a:off x="4917118" y="1680754"/>
        <a:ext cx="1016392" cy="677595"/>
      </dsp:txXfrm>
    </dsp:sp>
    <dsp:sp modelId="{96CB17ED-FE48-4B6E-8AF6-0BE4F1C14B29}">
      <dsp:nvSpPr>
        <dsp:cNvPr id="0" name=""/>
        <dsp:cNvSpPr/>
      </dsp:nvSpPr>
      <dsp:spPr>
        <a:xfrm>
          <a:off x="6102909" y="1680754"/>
          <a:ext cx="1693987" cy="67759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Intervenção</a:t>
          </a:r>
        </a:p>
      </dsp:txBody>
      <dsp:txXfrm>
        <a:off x="6441707" y="1680754"/>
        <a:ext cx="1016392" cy="677595"/>
      </dsp:txXfrm>
    </dsp:sp>
    <dsp:sp modelId="{41B2C4F5-B2AB-4FD4-9561-2976758B718B}">
      <dsp:nvSpPr>
        <dsp:cNvPr id="0" name=""/>
        <dsp:cNvSpPr/>
      </dsp:nvSpPr>
      <dsp:spPr>
        <a:xfrm>
          <a:off x="7627498" y="1680754"/>
          <a:ext cx="1693987" cy="67759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Conclusão</a:t>
          </a:r>
        </a:p>
      </dsp:txBody>
      <dsp:txXfrm>
        <a:off x="7966296" y="1680754"/>
        <a:ext cx="1016392" cy="677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24/07/2025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686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9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552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3961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404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84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463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962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16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135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742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4085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737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844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6762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8275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f391192_065:notes"/>
          <p:cNvSpPr txBox="1">
            <a:spLocks noGrp="1"/>
          </p:cNvSpPr>
          <p:nvPr>
            <p:ph type="body" idx="1"/>
          </p:nvPr>
        </p:nvSpPr>
        <p:spPr>
          <a:xfrm>
            <a:off x="664845" y="4645779"/>
            <a:ext cx="5318760" cy="4401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029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897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Verificar Marcapassos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99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658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3008-DD69-5073-8E8A-D7B9FD058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5A78E-AF42-E3A8-1ACB-AD6B02C94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FD279-189C-4A2E-45D7-6B4D5389C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7DEA6-C955-ADE0-C1D9-F107C67F3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611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232501CF-1319-D545-941D-2F87DD3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8EAE-9D04-FC4F-8F81-8141945ECF98}" type="datetimeFigureOut">
              <a:rPr lang="pt-BR"/>
              <a:pPr>
                <a:defRPr/>
              </a:pPr>
              <a:t>24/07/2025</a:t>
            </a:fld>
            <a:endParaRPr lang="pt-BR" dirty="0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69841197-C708-1246-8A25-46BBB4E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6B4D4B7B-20C9-D141-8CB2-B264773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0C4ED-6647-A742-B8E7-9ABE29A7E515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5798DC3-6167-4F90-B6F4-3D12CE15F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200" y="130699"/>
            <a:ext cx="1002952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44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50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9" Type="http://schemas.openxmlformats.org/officeDocument/2006/relationships/tags" Target="../tags/tag38.xml"/><Relationship Id="rId21" Type="http://schemas.openxmlformats.org/officeDocument/2006/relationships/tags" Target="../tags/tag20.xml"/><Relationship Id="rId34" Type="http://schemas.openxmlformats.org/officeDocument/2006/relationships/tags" Target="../tags/tag33.xml"/><Relationship Id="rId42" Type="http://schemas.openxmlformats.org/officeDocument/2006/relationships/tags" Target="../tags/tag41.xml"/><Relationship Id="rId47" Type="http://schemas.openxmlformats.org/officeDocument/2006/relationships/oleObject" Target="../embeddings/oleObject1.bin"/><Relationship Id="rId50" Type="http://schemas.microsoft.com/office/2007/relationships/hdphoto" Target="../media/hdphoto2.wdp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9" Type="http://schemas.openxmlformats.org/officeDocument/2006/relationships/tags" Target="../tags/tag28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tags" Target="../tags/tag31.xml"/><Relationship Id="rId37" Type="http://schemas.openxmlformats.org/officeDocument/2006/relationships/tags" Target="../tags/tag36.xml"/><Relationship Id="rId40" Type="http://schemas.openxmlformats.org/officeDocument/2006/relationships/tags" Target="../tags/tag39.xml"/><Relationship Id="rId45" Type="http://schemas.openxmlformats.org/officeDocument/2006/relationships/tags" Target="../tags/tag44.xml"/><Relationship Id="rId53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6.%2025\06.%2025%20-%20Relat&#243;rio%20Financeiro%20(HMMD).xlsx!Tabelas!L2C3:L26C23" TargetMode="External"/><Relationship Id="rId5" Type="http://schemas.openxmlformats.org/officeDocument/2006/relationships/tags" Target="../tags/tag4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tags" Target="../tags/tag30.xml"/><Relationship Id="rId44" Type="http://schemas.openxmlformats.org/officeDocument/2006/relationships/tags" Target="../tags/tag43.xml"/><Relationship Id="rId52" Type="http://schemas.openxmlformats.org/officeDocument/2006/relationships/chart" Target="../charts/chart2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tags" Target="../tags/tag42.xml"/><Relationship Id="rId48" Type="http://schemas.openxmlformats.org/officeDocument/2006/relationships/image" Target="../media/image52.emf"/><Relationship Id="rId8" Type="http://schemas.openxmlformats.org/officeDocument/2006/relationships/tags" Target="../tags/tag7.xml"/><Relationship Id="rId51" Type="http://schemas.openxmlformats.org/officeDocument/2006/relationships/chart" Target="../charts/chart1.xml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tags" Target="../tags/tag37.xml"/><Relationship Id="rId46" Type="http://schemas.openxmlformats.org/officeDocument/2006/relationships/slideLayout" Target="../slideLayouts/slideLayout1.xml"/><Relationship Id="rId20" Type="http://schemas.openxmlformats.org/officeDocument/2006/relationships/tags" Target="../tags/tag19.xml"/><Relationship Id="rId41" Type="http://schemas.openxmlformats.org/officeDocument/2006/relationships/tags" Target="../tags/tag40.xml"/><Relationship Id="rId54" Type="http://schemas.openxmlformats.org/officeDocument/2006/relationships/image" Target="../media/image53.emf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4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6.%2025\06.%2025%20-%20Relat&#243;rio%20Financeiro%20(HMMD).xlsx!P&amp;L%20HMMD!L3C3:L56C65" TargetMode="Externa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tags" Target="../tags/tag69.xml"/><Relationship Id="rId21" Type="http://schemas.openxmlformats.org/officeDocument/2006/relationships/tags" Target="../tags/tag64.xml"/><Relationship Id="rId42" Type="http://schemas.openxmlformats.org/officeDocument/2006/relationships/tags" Target="../tags/tag85.xml"/><Relationship Id="rId47" Type="http://schemas.openxmlformats.org/officeDocument/2006/relationships/tags" Target="../tags/tag90.xml"/><Relationship Id="rId63" Type="http://schemas.openxmlformats.org/officeDocument/2006/relationships/tags" Target="../tags/tag106.xml"/><Relationship Id="rId68" Type="http://schemas.openxmlformats.org/officeDocument/2006/relationships/oleObject" Target="../embeddings/oleObject2.bin"/><Relationship Id="rId16" Type="http://schemas.openxmlformats.org/officeDocument/2006/relationships/tags" Target="../tags/tag5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tags" Target="../tags/tag75.xml"/><Relationship Id="rId37" Type="http://schemas.openxmlformats.org/officeDocument/2006/relationships/tags" Target="../tags/tag80.xml"/><Relationship Id="rId40" Type="http://schemas.openxmlformats.org/officeDocument/2006/relationships/tags" Target="../tags/tag83.xml"/><Relationship Id="rId45" Type="http://schemas.openxmlformats.org/officeDocument/2006/relationships/tags" Target="../tags/tag88.xml"/><Relationship Id="rId53" Type="http://schemas.openxmlformats.org/officeDocument/2006/relationships/tags" Target="../tags/tag96.xml"/><Relationship Id="rId58" Type="http://schemas.openxmlformats.org/officeDocument/2006/relationships/tags" Target="../tags/tag101.xml"/><Relationship Id="rId66" Type="http://schemas.openxmlformats.org/officeDocument/2006/relationships/tags" Target="../tags/tag109.xml"/><Relationship Id="rId74" Type="http://schemas.openxmlformats.org/officeDocument/2006/relationships/chart" Target="../charts/chart5.xml"/><Relationship Id="rId5" Type="http://schemas.openxmlformats.org/officeDocument/2006/relationships/tags" Target="../tags/tag48.xml"/><Relationship Id="rId61" Type="http://schemas.openxmlformats.org/officeDocument/2006/relationships/tags" Target="../tags/tag104.xml"/><Relationship Id="rId19" Type="http://schemas.openxmlformats.org/officeDocument/2006/relationships/tags" Target="../tags/tag6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tags" Target="../tags/tag70.xml"/><Relationship Id="rId30" Type="http://schemas.openxmlformats.org/officeDocument/2006/relationships/tags" Target="../tags/tag73.xml"/><Relationship Id="rId35" Type="http://schemas.openxmlformats.org/officeDocument/2006/relationships/tags" Target="../tags/tag78.xml"/><Relationship Id="rId43" Type="http://schemas.openxmlformats.org/officeDocument/2006/relationships/tags" Target="../tags/tag86.xml"/><Relationship Id="rId48" Type="http://schemas.openxmlformats.org/officeDocument/2006/relationships/tags" Target="../tags/tag91.xml"/><Relationship Id="rId56" Type="http://schemas.openxmlformats.org/officeDocument/2006/relationships/tags" Target="../tags/tag99.xml"/><Relationship Id="rId64" Type="http://schemas.openxmlformats.org/officeDocument/2006/relationships/tags" Target="../tags/tag107.xml"/><Relationship Id="rId69" Type="http://schemas.openxmlformats.org/officeDocument/2006/relationships/image" Target="../media/image52.emf"/><Relationship Id="rId77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6.%2025\06.%2025%20-%20Relat&#243;rio%20Financeiro%20(HMMD).xlsx!Tabelas!L29C3:L40C23" TargetMode="External"/><Relationship Id="rId8" Type="http://schemas.openxmlformats.org/officeDocument/2006/relationships/tags" Target="../tags/tag51.xml"/><Relationship Id="rId51" Type="http://schemas.openxmlformats.org/officeDocument/2006/relationships/tags" Target="../tags/tag94.xml"/><Relationship Id="rId72" Type="http://schemas.openxmlformats.org/officeDocument/2006/relationships/chart" Target="../charts/chart3.xml"/><Relationship Id="rId3" Type="http://schemas.openxmlformats.org/officeDocument/2006/relationships/tags" Target="../tags/tag46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tags" Target="../tags/tag76.xml"/><Relationship Id="rId38" Type="http://schemas.openxmlformats.org/officeDocument/2006/relationships/tags" Target="../tags/tag81.xml"/><Relationship Id="rId46" Type="http://schemas.openxmlformats.org/officeDocument/2006/relationships/tags" Target="../tags/tag89.xml"/><Relationship Id="rId59" Type="http://schemas.openxmlformats.org/officeDocument/2006/relationships/tags" Target="../tags/tag102.xml"/><Relationship Id="rId67" Type="http://schemas.openxmlformats.org/officeDocument/2006/relationships/slideLayout" Target="../slideLayouts/slideLayout1.xml"/><Relationship Id="rId20" Type="http://schemas.openxmlformats.org/officeDocument/2006/relationships/tags" Target="../tags/tag63.xml"/><Relationship Id="rId41" Type="http://schemas.openxmlformats.org/officeDocument/2006/relationships/tags" Target="../tags/tag84.xml"/><Relationship Id="rId54" Type="http://schemas.openxmlformats.org/officeDocument/2006/relationships/tags" Target="../tags/tag97.xml"/><Relationship Id="rId62" Type="http://schemas.openxmlformats.org/officeDocument/2006/relationships/tags" Target="../tags/tag105.xml"/><Relationship Id="rId70" Type="http://schemas.openxmlformats.org/officeDocument/2006/relationships/image" Target="../media/image5.png"/><Relationship Id="rId75" Type="http://schemas.openxmlformats.org/officeDocument/2006/relationships/chart" Target="../charts/chart6.xml"/><Relationship Id="rId1" Type="http://schemas.openxmlformats.org/officeDocument/2006/relationships/vmlDrawing" Target="../drawings/vmlDrawing3.vml"/><Relationship Id="rId6" Type="http://schemas.openxmlformats.org/officeDocument/2006/relationships/tags" Target="../tags/tag49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tags" Target="../tags/tag71.xml"/><Relationship Id="rId36" Type="http://schemas.openxmlformats.org/officeDocument/2006/relationships/tags" Target="../tags/tag79.xml"/><Relationship Id="rId49" Type="http://schemas.openxmlformats.org/officeDocument/2006/relationships/tags" Target="../tags/tag92.xml"/><Relationship Id="rId57" Type="http://schemas.openxmlformats.org/officeDocument/2006/relationships/tags" Target="../tags/tag100.xml"/><Relationship Id="rId10" Type="http://schemas.openxmlformats.org/officeDocument/2006/relationships/tags" Target="../tags/tag53.xml"/><Relationship Id="rId31" Type="http://schemas.openxmlformats.org/officeDocument/2006/relationships/tags" Target="../tags/tag74.xml"/><Relationship Id="rId44" Type="http://schemas.openxmlformats.org/officeDocument/2006/relationships/tags" Target="../tags/tag87.xml"/><Relationship Id="rId52" Type="http://schemas.openxmlformats.org/officeDocument/2006/relationships/tags" Target="../tags/tag95.xml"/><Relationship Id="rId60" Type="http://schemas.openxmlformats.org/officeDocument/2006/relationships/tags" Target="../tags/tag103.xml"/><Relationship Id="rId65" Type="http://schemas.openxmlformats.org/officeDocument/2006/relationships/tags" Target="../tags/tag108.xml"/><Relationship Id="rId73" Type="http://schemas.openxmlformats.org/officeDocument/2006/relationships/chart" Target="../charts/chart4.xml"/><Relationship Id="rId78" Type="http://schemas.openxmlformats.org/officeDocument/2006/relationships/image" Target="../media/image55.emf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39" Type="http://schemas.openxmlformats.org/officeDocument/2006/relationships/tags" Target="../tags/tag82.xml"/><Relationship Id="rId34" Type="http://schemas.openxmlformats.org/officeDocument/2006/relationships/tags" Target="../tags/tag77.xml"/><Relationship Id="rId50" Type="http://schemas.openxmlformats.org/officeDocument/2006/relationships/tags" Target="../tags/tag93.xml"/><Relationship Id="rId55" Type="http://schemas.openxmlformats.org/officeDocument/2006/relationships/tags" Target="../tags/tag98.xml"/><Relationship Id="rId76" Type="http://schemas.openxmlformats.org/officeDocument/2006/relationships/chart" Target="../charts/chart7.xml"/><Relationship Id="rId7" Type="http://schemas.openxmlformats.org/officeDocument/2006/relationships/tags" Target="../tags/tag50.xml"/><Relationship Id="rId71" Type="http://schemas.microsoft.com/office/2007/relationships/hdphoto" Target="../media/hdphoto2.wdp"/><Relationship Id="rId2" Type="http://schemas.openxmlformats.org/officeDocument/2006/relationships/tags" Target="../tags/tag45.xml"/><Relationship Id="rId29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5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hyperlink" Target="Anexos/Quantidade%20de%20homens.pptx" TargetMode="External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Anexos/Quantidade%20de%20homens.pptx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5.png"/><Relationship Id="rId9" Type="http://schemas.microsoft.com/office/2007/relationships/diagramDrawing" Target="../diagrams/drawing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Anexos/Quantidade%20de%20homens.pptx" TargetMode="External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Anexos/Reposi&#231;&#227;o%20de%20mao%20de%20obra.pptx" TargetMode="External"/><Relationship Id="rId9" Type="http://schemas.microsoft.com/office/2007/relationships/diagramDrawing" Target="../diagrams/drawing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Anexos/Quantidade%20de%20homens.pptx" TargetMode="External"/><Relationship Id="rId7" Type="http://schemas.openxmlformats.org/officeDocument/2006/relationships/image" Target="../media/image10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sv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hyperlink" Target="Anexos/Reposi&#231;&#227;o%20de%20mao%20de%20obra.pptx" TargetMode="External"/><Relationship Id="rId9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hyperlink" Target="Anexos/Reposi&#231;&#227;o%20de%20mao%20de%20obra.pptx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hyperlink" Target="Anexos/Reposi&#231;&#227;o%20de%20mao%20de%20obra.pptx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hyperlink" Target="Anexos/Reposi&#231;&#227;o%20de%20mao%20de%20obra.pptx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hyperlink" Target="Anexos/Reposi&#231;&#227;o%20de%20mao%20de%20obra.pptx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hyperlink" Target="Anexos/Reposi&#231;&#227;o%20de%20mao%20de%20obra.ppt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Anexos/Quantidade%20de%20homens.ppt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hyperlink" Target="Anexos/Reposi&#231;&#227;o%20de%20mao%20de%20obra.pptx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>
                <a:solidFill>
                  <a:srgbClr val="399593"/>
                </a:solidFill>
              </a:rPr>
            </a:br>
            <a:r>
              <a:rPr lang="pt-BR" sz="3600">
                <a:solidFill>
                  <a:srgbClr val="399593"/>
                </a:solidFill>
              </a:rPr>
              <a:t>Junho</a:t>
            </a:r>
            <a:r>
              <a:rPr lang="pt-BR" sz="2800">
                <a:solidFill>
                  <a:srgbClr val="399593"/>
                </a:solidFill>
              </a:rPr>
              <a:t> </a:t>
            </a:r>
            <a:r>
              <a:rPr lang="pt-BR" sz="2800" dirty="0">
                <a:solidFill>
                  <a:srgbClr val="399593"/>
                </a:solidFill>
              </a:rPr>
              <a:t>de 2025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695FA3-3E97-4C2E-96C3-94D2A6FFC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22" y="770494"/>
            <a:ext cx="9090141" cy="25074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7FDCCDE-A250-4C68-8C24-69DA27CB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421" y="3451688"/>
            <a:ext cx="9090141" cy="25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237CD9-35C7-4E95-A60F-06EBE9157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8" y="1988840"/>
            <a:ext cx="886674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8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3188A9-5ED4-4489-9755-07AEB484657D}"/>
              </a:ext>
            </a:extLst>
          </p:cNvPr>
          <p:cNvSpPr txBox="1"/>
          <p:nvPr/>
        </p:nvSpPr>
        <p:spPr>
          <a:xfrm>
            <a:off x="631776" y="3522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 - 2008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2E02C5-EEBE-4956-BD45-1DAACD581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681" y="899863"/>
            <a:ext cx="9060796" cy="242716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13B92F5-DA4F-4500-B60D-186163632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681" y="3573016"/>
            <a:ext cx="9060796" cy="24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FA51EC-1A9B-4D04-8912-C2E5E551FF1A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06DC34-F05E-4E8B-B140-5454B2A14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399" y="797572"/>
            <a:ext cx="8973836" cy="246299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673B596-609D-4972-8860-4D6377C4B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237" y="3449223"/>
            <a:ext cx="8973836" cy="23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35575C-AB8B-49D1-BD1E-84D3F339D735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93C972-81AE-4469-8335-CC4531F7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73" y="797572"/>
            <a:ext cx="9028959" cy="243811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EECCB09-05B3-445A-8B14-FAAD3DBC5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173" y="3384868"/>
            <a:ext cx="9028959" cy="24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8027B83-A13B-4F84-8D66-A8E2D6046CDF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816E88-654B-4516-B51A-EF1A2852A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55" y="797573"/>
            <a:ext cx="9028959" cy="24874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EF354F-4C21-497D-9C71-3E4696FBE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349" y="3423187"/>
            <a:ext cx="9028959" cy="25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188C3E-5315-42B9-A7F1-0AD39EDDE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65" y="797572"/>
            <a:ext cx="9080924" cy="24715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73EDF7-0C8E-4A0E-A030-B2D2D40DB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564" y="3437126"/>
            <a:ext cx="9080924" cy="249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E10E83-7264-4629-9757-77232F866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556" y="796650"/>
            <a:ext cx="9079771" cy="24859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5CEEAB-E7B4-4514-8A5D-2170FEE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395" y="3429000"/>
            <a:ext cx="9068931" cy="24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6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215EFF-C764-4060-8829-F5BD45C54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141" y="792474"/>
            <a:ext cx="9082245" cy="25002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ABC7B2-1804-4C61-A4A7-7E4A94426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141" y="3435530"/>
            <a:ext cx="9082245" cy="24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0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475567-9F8E-4A30-AF9A-CEDF07FA71D6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E6C41E-5D2E-492F-B19C-0618D94AC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1916832"/>
            <a:ext cx="92890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F24490-4F49-4D5B-BAAC-12C02A8739A1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FAC9D6-66B0-46BA-AFD3-34C76F4F8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659" y="3429000"/>
            <a:ext cx="9012589" cy="252962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8DD7AA7-2BC6-443A-B81F-B7FA11CDD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860" y="797572"/>
            <a:ext cx="8996388" cy="25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F237BD-09DE-488F-8922-907ECC1C0ED8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671852-5562-4E90-B41B-E07A7F94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051" y="797572"/>
            <a:ext cx="9020066" cy="24629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F040C4D-014D-461D-96FA-2FF806CD5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099" y="3429000"/>
            <a:ext cx="9017017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E2AB97-C144-4E06-9425-37BF7CF38FF3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739B017-4D14-46E2-96E2-31C7AC844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11" y="1709122"/>
            <a:ext cx="9392209" cy="28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94291C1-569F-44D2-B72A-016C27D5C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26" y="116632"/>
            <a:ext cx="10513168" cy="59203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977DB18-8334-48E4-B62F-EE8158137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2060848"/>
            <a:ext cx="2439892" cy="22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6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599B38A-EC66-453A-9A44-B7B03E9BD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7" y="116632"/>
            <a:ext cx="10225136" cy="58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Junho 2025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8590609" y="184390"/>
            <a:ext cx="25029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pt-BR" sz="1400" dirty="0">
                <a:latin typeface="+mn-lt"/>
              </a:rPr>
              <a:t>Média HC 12 últimos meses</a:t>
            </a:r>
          </a:p>
          <a:p>
            <a:pPr algn="ctr"/>
            <a:r>
              <a:rPr lang="pt-BR" sz="1400" dirty="0">
                <a:latin typeface="+mn-lt"/>
              </a:rPr>
              <a:t>2361</a:t>
            </a:r>
          </a:p>
          <a:p>
            <a:pPr algn="ctr"/>
            <a:endParaRPr lang="pt-BR" sz="1400" dirty="0"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0C3278-BBA5-476A-B906-6982A01E8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9" y="750910"/>
            <a:ext cx="12192000" cy="37799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1577B2-2343-47E5-95F6-B111A4CFB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47" y="4530858"/>
            <a:ext cx="101385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16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Isac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 Infraestrutura – Obras e Projetos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710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CEC476ED-81B3-474C-CCB4-2BDD08FC80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Slide do think-cell" r:id="rId47" imgW="395" imgH="396" progId="TCLayout.ActiveDocument.1">
                  <p:embed/>
                </p:oleObj>
              </mc:Choice>
              <mc:Fallback>
                <p:oleObj name="Slide do think-cell" r:id="rId47" imgW="395" imgH="39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C476ED-81B3-474C-CCB4-2BDD08FC8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5B9435-E6BE-4869-8937-A5023DD09C29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Destaques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Financeiros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| Junho 2025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149">
            <a:extLst>
              <a:ext uri="{FF2B5EF4-FFF2-40B4-BE49-F238E27FC236}">
                <a16:creationId xmlns:a16="http://schemas.microsoft.com/office/drawing/2014/main" id="{3A6290B4-8901-4680-2831-39C45EDAC90E}"/>
              </a:ext>
            </a:extLst>
          </p:cNvPr>
          <p:cNvGrpSpPr/>
          <p:nvPr/>
        </p:nvGrpSpPr>
        <p:grpSpPr>
          <a:xfrm>
            <a:off x="240485" y="999274"/>
            <a:ext cx="8159771" cy="3042502"/>
            <a:chOff x="4663440" y="1389859"/>
            <a:chExt cx="6868160" cy="4840284"/>
          </a:xfrm>
        </p:grpSpPr>
        <p:sp>
          <p:nvSpPr>
            <p:cNvPr id="6" name="Rectangle 150">
              <a:extLst>
                <a:ext uri="{FF2B5EF4-FFF2-40B4-BE49-F238E27FC236}">
                  <a16:creationId xmlns:a16="http://schemas.microsoft.com/office/drawing/2014/main" id="{C9464DAD-08D9-6FAC-739C-519BD32C7493}"/>
                </a:ext>
              </a:extLst>
            </p:cNvPr>
            <p:cNvSpPr/>
            <p:nvPr/>
          </p:nvSpPr>
          <p:spPr>
            <a:xfrm>
              <a:off x="4668520" y="1389859"/>
              <a:ext cx="6858000" cy="4840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52" fontAlgn="auto">
                <a:spcBef>
                  <a:spcPts val="0"/>
                </a:spcBef>
                <a:spcAft>
                  <a:spcPts val="0"/>
                </a:spcAft>
              </a:pPr>
              <a:endParaRPr lang="en-US" sz="124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Connector 151">
              <a:extLst>
                <a:ext uri="{FF2B5EF4-FFF2-40B4-BE49-F238E27FC236}">
                  <a16:creationId xmlns:a16="http://schemas.microsoft.com/office/drawing/2014/main" id="{A622CC57-0787-3B2E-CB94-4A57EF08879D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1389859"/>
              <a:ext cx="6868160" cy="0"/>
            </a:xfrm>
            <a:prstGeom prst="line">
              <a:avLst/>
            </a:prstGeom>
            <a:ln w="12700">
              <a:solidFill>
                <a:srgbClr val="3995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2">
              <a:extLst>
                <a:ext uri="{FF2B5EF4-FFF2-40B4-BE49-F238E27FC236}">
                  <a16:creationId xmlns:a16="http://schemas.microsoft.com/office/drawing/2014/main" id="{4D46ED22-34CF-4943-378E-E3E5B851695B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6230143"/>
              <a:ext cx="6868160" cy="0"/>
            </a:xfrm>
            <a:prstGeom prst="line">
              <a:avLst/>
            </a:prstGeom>
            <a:ln w="12700">
              <a:solidFill>
                <a:srgbClr val="004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4">
            <a:extLst>
              <a:ext uri="{FF2B5EF4-FFF2-40B4-BE49-F238E27FC236}">
                <a16:creationId xmlns:a16="http://schemas.microsoft.com/office/drawing/2014/main" id="{87622168-D6A1-C16D-6626-404AB9329188}"/>
              </a:ext>
            </a:extLst>
          </p:cNvPr>
          <p:cNvSpPr/>
          <p:nvPr/>
        </p:nvSpPr>
        <p:spPr>
          <a:xfrm>
            <a:off x="79188" y="673334"/>
            <a:ext cx="454064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39959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 e Posição de Caixa</a:t>
            </a:r>
          </a:p>
        </p:txBody>
      </p:sp>
      <p:graphicFrame>
        <p:nvGraphicFramePr>
          <p:cNvPr id="94" name="Chart 3">
            <a:extLst>
              <a:ext uri="{FF2B5EF4-FFF2-40B4-BE49-F238E27FC236}">
                <a16:creationId xmlns:a16="http://schemas.microsoft.com/office/drawing/2014/main" id="{5F9B2317-585D-3571-0261-DD0712931FD5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93675" y="4530725"/>
          <a:ext cx="11804650" cy="99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1"/>
          </a:graphicData>
        </a:graphic>
      </p:graphicFrame>
      <p:cxnSp>
        <p:nvCxnSpPr>
          <p:cNvPr id="89" name="Conector reto 88">
            <a:extLst>
              <a:ext uri="{FF2B5EF4-FFF2-40B4-BE49-F238E27FC236}">
                <a16:creationId xmlns:a16="http://schemas.microsoft.com/office/drawing/2014/main" id="{ACAE307E-002B-3F55-003C-AF7BE6A5ECB7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7550150" y="4518024"/>
            <a:ext cx="0" cy="1587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ector reto 89">
            <a:extLst>
              <a:ext uri="{FF2B5EF4-FFF2-40B4-BE49-F238E27FC236}">
                <a16:creationId xmlns:a16="http://schemas.microsoft.com/office/drawing/2014/main" id="{28288FAE-1926-45AC-F1BC-716144970AF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auto">
          <a:xfrm>
            <a:off x="7550151" y="4518025"/>
            <a:ext cx="5826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D4B4921B-CE6D-3C2D-7FA5-0974788AE663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8132763" y="4518025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Espaço Reservado para Texto 2">
            <a:extLst>
              <a:ext uri="{FF2B5EF4-FFF2-40B4-BE49-F238E27FC236}">
                <a16:creationId xmlns:a16="http://schemas.microsoft.com/office/drawing/2014/main" id="{D2A932D7-2DAA-DBD3-7114-56FEBD588D8B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680325" y="4410075"/>
            <a:ext cx="322263" cy="215900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1F1C46E-3218-491A-93A9-E3EE6FBE11DF}" type="datetime'''''''''''''+''0'''''''''''''''''''''',5'''''''''">
              <a:rPr lang="pt-BR" altLang="en-US" sz="1000" b="1" smtClean="0">
                <a:effectLst/>
              </a:rPr>
              <a:pPr/>
              <a:t>+0,5</a:t>
            </a:fld>
            <a:endParaRPr lang="pt-BR" sz="1000" b="1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3E03636-AC29-DFF3-CCBC-E31ED83CAF81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2381250" y="4200525"/>
            <a:ext cx="179388" cy="133350"/>
          </a:xfrm>
          <a:prstGeom prst="rect">
            <a:avLst/>
          </a:prstGeom>
          <a:solidFill>
            <a:srgbClr val="364D6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E02BE3B-7420-4081-EDE3-9D8730E79C6D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467100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8A1FDD-6B9B-54C9-42D5-B79ED831EEA2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 flipH="1">
            <a:off x="3203575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F3F70B0F-58FC-3CF4-1D38-B1BD4A086C40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332163" y="4235450"/>
            <a:ext cx="63500" cy="635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894036D-6081-A67F-6294-E270A176AC9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611438" y="4208463"/>
            <a:ext cx="4810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F327E183-24A5-4448-8631-509F538250BF}" type="datetime'''''''''R''''''''epa''''ss''''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Repasses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E2449F15-40AC-3E70-FC6B-A2FBB3BB19FE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584575" y="4208463"/>
            <a:ext cx="706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DF551427-5DBF-422C-B6D5-53E806194717}" type="datetime'''G''''''''''as''t''''o''''s ''T''ota''''''i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Gastos Totais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3" name="Chart 3">
            <a:extLst>
              <a:ext uri="{FF2B5EF4-FFF2-40B4-BE49-F238E27FC236}">
                <a16:creationId xmlns:a16="http://schemas.microsoft.com/office/drawing/2014/main" id="{9976F292-2840-0A90-014E-EF512A0AD6AF}"/>
              </a:ext>
            </a:extLst>
          </p:cNvPr>
          <p:cNvGraphicFramePr/>
          <p:nvPr>
            <p:custDataLst>
              <p:tags r:id="rId14"/>
            </p:custDataLst>
          </p:nvPr>
        </p:nvGraphicFramePr>
        <p:xfrm>
          <a:off x="180975" y="5197475"/>
          <a:ext cx="11817350" cy="83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2"/>
          </a:graphicData>
        </a:graphic>
      </p:graphicFrame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7D6B76C-6EF8-B5B3-A9F6-835ED9E3656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65125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087E51D-802A-41EC-BFED-E676269D2858}" type="datetime'''''''''''m''''''''''''''a''''''i''''-''''''2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F52CFE-A739-4C64-21CE-BD307FEF6481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62025" y="5848350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CA84613-67F0-49AA-98A8-147FCFD62D1D}" type="datetime'''''''''j''''''un''''-''24''''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C830340-A6B9-35AA-75CD-8E99BEE0A0D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563688" y="5848350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9535CF6-E1FF-4C6E-B827-F815DCE494A3}" type="datetime'ju''''''''''''l-''''''''''''''''''''''''2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7230226-31B8-3128-B98C-71D207BAC3DF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2116138" y="5848350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536AB73-B3F4-45CA-AD2D-048855268CB0}" type="datetime'''''ag''''''o''''''''''''-''''2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A30F05-774B-5F7D-2705-6142BB61EBEA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714625" y="5848350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27F7A7C-040E-41D8-8186-AC81D378C577}" type="datetime'''s''''''''''''e''''t''''''''''''-''''''''''2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02CA6B6-7C78-F1BA-2C1A-78D5AD2D198C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3286125" y="5848350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ADD2C18-7E84-4B08-83E6-5E7BD19FE457}" type="datetime'''''''''''''''''''''''''''o''''''''ut''-''''''''''2''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EDF2199-11CC-29AE-AD2A-68E587563A54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3860800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B6D03B1-B532-47B6-9D26-4E3A35F3EC8B}" type="datetime'''n''''o''''''''''''v''-''''''''''2''''4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D496D4-1F47-A2AD-8117-E4EEE97AB58B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4451350" y="5848350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73220F7-06DA-4BE5-A0B1-53E28F255F91}" type="datetime'''de''''z''''''''''''''''-''''''''''''2''4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34018-B8B7-1291-C56D-CC4F292995F8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5043488" y="5848350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35D78CF-B628-41CB-A8D1-D7534FE8A551}" type="datetime'j''''''''''a''''n''''''''''''''''''''''''''''-''2''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jan-25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B9CC01-6DB8-9AC2-4CE8-45511285C80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5626100" y="5848350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5AE3EA5-E3B6-48DC-9E55-CA8F876149A7}" type="datetime'''f''''''''''''e''''''''''''''''v-''''''2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fev-25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637C1A-1C6D-7BFF-99B9-A0054212EF07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6184900" y="5848350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EC734A2-BCA1-4370-BF31-E9ACCB80107F}" type="datetime'''''ma''''''''''''r-''''''''''''''''''2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Espaço Reservado para Texto 2">
            <a:extLst>
              <a:ext uri="{FF2B5EF4-FFF2-40B4-BE49-F238E27FC236}">
                <a16:creationId xmlns:a16="http://schemas.microsoft.com/office/drawing/2014/main" id="{496454C2-FF30-CBE3-1727-D159ACFBAB03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6831013" y="5524500"/>
            <a:ext cx="263525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2B83AF6A-8461-4DEE-9B98-5E218F5DB29C}" type="datetime'''''''''''''''''''''''1''''''''0'''''''',''''''''''3'''''''''">
              <a:rPr lang="pt-BR" altLang="en-US" sz="1000" b="1" smtClean="0">
                <a:effectLst/>
              </a:rPr>
              <a:pPr/>
              <a:t>10,3</a:t>
            </a:fld>
            <a:endParaRPr lang="pt-BR" sz="1000" b="1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FAC6175-CBF9-5D27-99F3-E03939A5A3A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6784975" y="5848350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E68B876-A7B5-4DAF-9C8B-EC687792D98E}" type="datetime'''''''''''''''a''''''b''''r''''-''2''''''''''''5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abr-25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Espaço Reservado para Texto 2">
            <a:extLst>
              <a:ext uri="{FF2B5EF4-FFF2-40B4-BE49-F238E27FC236}">
                <a16:creationId xmlns:a16="http://schemas.microsoft.com/office/drawing/2014/main" id="{88E230CF-AC0D-48FF-6F2B-83D010A706E3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7446963" y="5529263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4E3434AD-1148-4DE4-B82A-9D7AA70FCCA6}" type="datetime'''''''''''''''''''''''9,''4'">
              <a:rPr lang="pt-BR" altLang="en-US" sz="1000" b="1" smtClean="0">
                <a:effectLst/>
              </a:rPr>
              <a:pPr/>
              <a:t>9,4</a:t>
            </a:fld>
            <a:endParaRPr lang="pt-BR" sz="1000" b="1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235B77-B576-05E3-1D57-E5DB213C0035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356475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A918B3B-C92C-4229-869C-AE35C59FBAD1}" type="datetime'''''ma''''''''''i''''-''''2''''''''''''''''''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Espaço Reservado para Texto 2">
            <a:extLst>
              <a:ext uri="{FF2B5EF4-FFF2-40B4-BE49-F238E27FC236}">
                <a16:creationId xmlns:a16="http://schemas.microsoft.com/office/drawing/2014/main" id="{F0250C33-62EB-B1C6-868C-6F77C07BCB07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8029575" y="5535613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2C625FFD-8D84-413D-B4DD-6B873A586ECC}" type="datetime'''''''''''''''''''''''''''''''''''''8'''''''''',1'''''''''''''">
              <a:rPr lang="pt-BR" altLang="en-US" sz="1000" b="1" smtClean="0">
                <a:effectLst/>
              </a:rPr>
              <a:pPr/>
              <a:t>8,1</a:t>
            </a:fld>
            <a:endParaRPr lang="pt-BR" sz="1000" b="1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209E067-CAE5-D9E8-0AA7-0039F20C49E8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953375" y="5848350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6AE3C2D-0EDE-45CA-BA5C-3B3BCCBB0382}" type="datetime'''''''j''''''''''u''''''n''-''''''''''2''5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Espaço Reservado para Texto 2">
            <a:extLst>
              <a:ext uri="{FF2B5EF4-FFF2-40B4-BE49-F238E27FC236}">
                <a16:creationId xmlns:a16="http://schemas.microsoft.com/office/drawing/2014/main" id="{2E116A72-4B23-7A07-8549-45048574D943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8612188" y="5541963"/>
            <a:ext cx="1984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01F73EB4-8C77-44E4-B818-6D0A31D77256}" type="datetime'''''''''''''7'''''''''''''''''''''''''''',''''''''''0'''''''''">
              <a:rPr lang="pt-BR" altLang="en-US" sz="1000" b="1" smtClean="0">
                <a:effectLst/>
              </a:rPr>
              <a:pPr/>
              <a:t>7,0</a:t>
            </a:fld>
            <a:endParaRPr lang="pt-BR" sz="1000" b="1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6F038A9-BD63-AAB6-BA07-C71993B61B14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8555038" y="5848350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2A69CF0-EC8F-4E75-AACE-266F039F8EA0}" type="datetime'j''''u''''''''''''''''''''''''''''l''''-''25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Espaço Reservado para Texto 2">
            <a:extLst>
              <a:ext uri="{FF2B5EF4-FFF2-40B4-BE49-F238E27FC236}">
                <a16:creationId xmlns:a16="http://schemas.microsoft.com/office/drawing/2014/main" id="{AC257D6D-44A1-2894-66BA-67F09D438F2B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9194800" y="5548313"/>
            <a:ext cx="1984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1154596E-56D8-49C5-910B-AC4B29B6D647}" type="datetime'''''''''''''5'''''''',''''''''''''''''''''''''6'">
              <a:rPr lang="pt-BR" altLang="en-US" sz="1000" b="1" smtClean="0">
                <a:effectLst/>
              </a:rPr>
              <a:pPr/>
              <a:t>5,6</a:t>
            </a:fld>
            <a:endParaRPr lang="pt-BR" sz="1000" b="1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BB0051E-9B3C-C75B-2354-4DE64A01A33A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9107488" y="5848350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572EB2-1E9A-4B4C-83A8-BA6C9437D3D2}" type="datetime'''''''''''''''''''''''ag''o''''''''''''''''-''2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Espaço Reservado para Texto 2">
            <a:extLst>
              <a:ext uri="{FF2B5EF4-FFF2-40B4-BE49-F238E27FC236}">
                <a16:creationId xmlns:a16="http://schemas.microsoft.com/office/drawing/2014/main" id="{7AA8954C-F1EE-02C9-DB61-C1BE4F9164BB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9777413" y="5553075"/>
            <a:ext cx="1984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9A886F1D-4228-4D72-B038-5401805CBCE7}" type="datetime'''''''''''''4'''''''''''''''''''''''',''''''''''''''''''''8'">
              <a:rPr lang="pt-BR" altLang="en-US" sz="1000" b="1" smtClean="0">
                <a:effectLst/>
              </a:rPr>
              <a:pPr/>
              <a:t>4,8</a:t>
            </a:fld>
            <a:endParaRPr lang="pt-BR" sz="1000" b="1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26AD3D-D2C9-789D-0533-7E4D013A2211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9705975" y="5848350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7CB40D-300C-43F9-9A2D-E85768FB0EE1}" type="datetime'''''s''''''e''''''''''''''t''''-''2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Espaço Reservado para Texto 2">
            <a:extLst>
              <a:ext uri="{FF2B5EF4-FFF2-40B4-BE49-F238E27FC236}">
                <a16:creationId xmlns:a16="http://schemas.microsoft.com/office/drawing/2014/main" id="{DA4F81B8-B35E-B8AC-F9C6-028A73629F9F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10360025" y="5559425"/>
            <a:ext cx="1984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3DB4BB8E-42A2-4AEC-B05B-09B65CEFA509}" type="datetime'''''''''''3'''''''''',''''''''''''''5'''''''''''''">
              <a:rPr lang="pt-BR" altLang="en-US" sz="1000" b="1" smtClean="0">
                <a:effectLst/>
              </a:rPr>
              <a:pPr/>
              <a:t>3,5</a:t>
            </a:fld>
            <a:endParaRPr lang="pt-BR" sz="1000" b="1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C6D57A7-6968-BC3B-5C06-891ABC9223EA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10277475" y="5848350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9414A2-2EC1-49D3-82E5-04052E9E1FD1}" type="datetime'''''o''''''''''u''''''t''''''-''''''''2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Espaço Reservado para Texto 2">
            <a:extLst>
              <a:ext uri="{FF2B5EF4-FFF2-40B4-BE49-F238E27FC236}">
                <a16:creationId xmlns:a16="http://schemas.microsoft.com/office/drawing/2014/main" id="{F5423719-627C-C112-A329-3B45918F1E1C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10923588" y="5607050"/>
            <a:ext cx="2365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3970EEB9-D73A-4B0F-82BE-4F438345A5FA}" type="datetime'-''''''''''''''''''''''''''''5,9'''''''''''''''''">
              <a:rPr lang="pt-BR" altLang="en-US" sz="1000" b="1" smtClean="0">
                <a:solidFill>
                  <a:srgbClr val="C30C3E"/>
                </a:solidFill>
                <a:effectLst/>
              </a:rPr>
              <a:pPr/>
              <a:t>-5,9</a:t>
            </a:fld>
            <a:endParaRPr lang="pt-BR" sz="1000" b="1" dirty="0">
              <a:solidFill>
                <a:srgbClr val="C30C3E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7B4CEB8-177F-2863-7E90-A69B4212DB5C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10852150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ECC4C15-287C-4F96-B7AE-AC0A3404ECEF}" type="datetime'''n''''''''''o''''''''''''''''''''v-''''2''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FF2C505-F6E6-C789-B0AB-0D05BA98BD44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11442700" y="5848350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DA66AE2-8E22-4245-9EEB-51ACBD62A7C9}" type="datetime'''''''''''''''''''''''d''''''''''e''''z''-''''''2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Espaço Reservado para Texto 2">
            <a:extLst>
              <a:ext uri="{FF2B5EF4-FFF2-40B4-BE49-F238E27FC236}">
                <a16:creationId xmlns:a16="http://schemas.microsoft.com/office/drawing/2014/main" id="{B698D614-177E-2DB9-5F77-8A43DBDDC5A1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11472863" y="5656263"/>
            <a:ext cx="301625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FD1265BE-8A15-4A11-96C8-6282E710BAD1}" type="datetime'''''''''''''''''''''-''''''''''''''''1''''''5'''''''',''''8'">
              <a:rPr lang="pt-BR" altLang="en-US" sz="1000" b="1" smtClean="0">
                <a:solidFill>
                  <a:srgbClr val="C30C3E"/>
                </a:solidFill>
                <a:effectLst/>
              </a:rPr>
              <a:pPr marL="0" lvl="0" indent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-15,8</a:t>
            </a:fld>
            <a:endParaRPr lang="pt-BR" sz="1000" b="1" dirty="0">
              <a:solidFill>
                <a:srgbClr val="C30C3E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3BB37B2-112D-CCF9-2E48-4D47ACBEF877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4491038" y="4205288"/>
            <a:ext cx="179388" cy="133350"/>
          </a:xfrm>
          <a:prstGeom prst="rect">
            <a:avLst/>
          </a:prstGeom>
          <a:solidFill>
            <a:srgbClr val="969696"/>
          </a:soli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FE1D7D-5963-9F30-6373-237130CEFA00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4721225" y="4200525"/>
            <a:ext cx="958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4A3AC1A-8E79-4CC6-8051-93168ED78338}" type="datetime'''C''''ai''x''''a e Ap''l''''''''ic''''''''''açõe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Caixa e Aplicações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tângulo 4">
            <a:extLst>
              <a:ext uri="{FF2B5EF4-FFF2-40B4-BE49-F238E27FC236}">
                <a16:creationId xmlns:a16="http://schemas.microsoft.com/office/drawing/2014/main" id="{2B8662D8-AC66-34DB-AB06-77A96C2CF636}"/>
              </a:ext>
            </a:extLst>
          </p:cNvPr>
          <p:cNvSpPr/>
          <p:nvPr/>
        </p:nvSpPr>
        <p:spPr>
          <a:xfrm>
            <a:off x="144263" y="4149445"/>
            <a:ext cx="45406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Evolução Mensal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MM)</a:t>
            </a:r>
          </a:p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Últimos 12 meses</a:t>
            </a:r>
          </a:p>
        </p:txBody>
      </p:sp>
      <p:sp>
        <p:nvSpPr>
          <p:cNvPr id="64" name="Retângulo 4">
            <a:extLst>
              <a:ext uri="{FF2B5EF4-FFF2-40B4-BE49-F238E27FC236}">
                <a16:creationId xmlns:a16="http://schemas.microsoft.com/office/drawing/2014/main" id="{5BA7DA4E-58E2-83ED-2BFC-DC83E8A7BE18}"/>
              </a:ext>
            </a:extLst>
          </p:cNvPr>
          <p:cNvSpPr/>
          <p:nvPr/>
        </p:nvSpPr>
        <p:spPr>
          <a:xfrm>
            <a:off x="8487950" y="937751"/>
            <a:ext cx="3523075" cy="29700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plano de trabalho permanece congelado com o mesmo valor de dez/24 (R$ 28,3MM) e, estão sendo negociados valores complementares para os acordos coletivos e inflações acumuladas para reequilíbrio do contrato.</a:t>
            </a:r>
          </a:p>
          <a:p>
            <a:pPr algn="just" defTabSz="317472">
              <a:defRPr/>
            </a:pP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 período acumulado até junho, os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gastos totais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ficaram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7,9% acima do plano de trabalho pactuado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sendo as linhas de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Serviços e Outros Custos e Despesas 16,2% acima, Materiais e Medicamentos 7,3% acima e Mão de Obra, 6,1% acima.</a:t>
            </a: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déficit total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foi de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R$ 12,2MM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até junho.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Patrimônio Líquido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* é o saldo acumulado contemplando os períodos anteriores e o atual (repasses, gastos e resultado financeiro). Em dez/24, o saldo foi de -R$ 40,3MM e em junho/25, -R$ 52,5MM.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FD90719-F350-1FBD-DAC1-612047C083CB}"/>
              </a:ext>
            </a:extLst>
          </p:cNvPr>
          <p:cNvSpPr/>
          <p:nvPr/>
        </p:nvSpPr>
        <p:spPr>
          <a:xfrm>
            <a:off x="8402441" y="4611110"/>
            <a:ext cx="3537147" cy="141980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2AC396-C555-1B0A-062E-449ED06693F7}"/>
              </a:ext>
            </a:extLst>
          </p:cNvPr>
          <p:cNvSpPr txBox="1"/>
          <p:nvPr/>
        </p:nvSpPr>
        <p:spPr>
          <a:xfrm>
            <a:off x="8226608" y="4125544"/>
            <a:ext cx="271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Projeção de Déficits Operacionais</a:t>
            </a:r>
          </a:p>
        </p:txBody>
      </p:sp>
      <p:sp>
        <p:nvSpPr>
          <p:cNvPr id="63" name="Retângulo 4">
            <a:extLst>
              <a:ext uri="{FF2B5EF4-FFF2-40B4-BE49-F238E27FC236}">
                <a16:creationId xmlns:a16="http://schemas.microsoft.com/office/drawing/2014/main" id="{1A520ACD-252A-D92E-F391-AAFFDC3491A3}"/>
              </a:ext>
            </a:extLst>
          </p:cNvPr>
          <p:cNvSpPr/>
          <p:nvPr/>
        </p:nvSpPr>
        <p:spPr>
          <a:xfrm>
            <a:off x="276298" y="6093296"/>
            <a:ext cx="8173964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Na projeção de Caixa, desconsiderando a reserva de investimento da UPA (R$ 3,2MM) em </a:t>
            </a:r>
            <a:r>
              <a:rPr lang="pt-BR" sz="1100" dirty="0" err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nov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/25 o caixa será de –R$ 9,2MM.</a:t>
            </a:r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D9729D35-814F-5CE9-6EC9-6809343068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000445"/>
              </p:ext>
            </p:extLst>
          </p:nvPr>
        </p:nvGraphicFramePr>
        <p:xfrm>
          <a:off x="296608" y="1109836"/>
          <a:ext cx="8047525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name="Worksheet" r:id="rId53" imgW="15043113" imgH="5340519" progId="Excel.Sheet.12">
                  <p:link updateAutomatic="1"/>
                </p:oleObj>
              </mc:Choice>
              <mc:Fallback>
                <p:oleObj name="Worksheet" r:id="rId53" imgW="15043113" imgH="5340519" progId="Excel.Sheet.12">
                  <p:link updateAutomatic="1"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D9729D35-814F-5CE9-6EC9-6809343068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296608" y="1109836"/>
                        <a:ext cx="8047525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CaixaDeTexto 60">
            <a:extLst>
              <a:ext uri="{FF2B5EF4-FFF2-40B4-BE49-F238E27FC236}">
                <a16:creationId xmlns:a16="http://schemas.microsoft.com/office/drawing/2014/main" id="{E12D5965-6239-4574-7E59-46E38C66C45F}"/>
              </a:ext>
            </a:extLst>
          </p:cNvPr>
          <p:cNvSpPr txBox="1"/>
          <p:nvPr/>
        </p:nvSpPr>
        <p:spPr>
          <a:xfrm>
            <a:off x="8456092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-3,5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C60967B2-1C95-EC2F-6E5A-1B03ADB27DC1}"/>
              </a:ext>
            </a:extLst>
          </p:cNvPr>
          <p:cNvSpPr txBox="1"/>
          <p:nvPr/>
        </p:nvSpPr>
        <p:spPr>
          <a:xfrm>
            <a:off x="9009454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-2,7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D6EF5B26-F5CB-767D-FB05-4E63FEAFC01F}"/>
              </a:ext>
            </a:extLst>
          </p:cNvPr>
          <p:cNvSpPr txBox="1"/>
          <p:nvPr/>
        </p:nvSpPr>
        <p:spPr>
          <a:xfrm>
            <a:off x="9587153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-3,8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CD4CCD7-D65F-DDF6-3746-03EC8804F6FD}"/>
              </a:ext>
            </a:extLst>
          </p:cNvPr>
          <p:cNvSpPr txBox="1"/>
          <p:nvPr/>
        </p:nvSpPr>
        <p:spPr>
          <a:xfrm>
            <a:off x="10189798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-3,3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241B59F-FA4D-1314-4B8D-0CA62A263E6A}"/>
              </a:ext>
            </a:extLst>
          </p:cNvPr>
          <p:cNvSpPr txBox="1"/>
          <p:nvPr/>
        </p:nvSpPr>
        <p:spPr>
          <a:xfrm>
            <a:off x="10744131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-3,3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A843B8A0-818F-EA62-2E3D-0BB8B0E3B750}"/>
              </a:ext>
            </a:extLst>
          </p:cNvPr>
          <p:cNvSpPr txBox="1"/>
          <p:nvPr/>
        </p:nvSpPr>
        <p:spPr>
          <a:xfrm>
            <a:off x="11352584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-3,6</a:t>
            </a:r>
          </a:p>
        </p:txBody>
      </p:sp>
    </p:spTree>
    <p:extLst>
      <p:ext uri="{BB962C8B-B14F-4D97-AF65-F5344CB8AC3E}">
        <p14:creationId xmlns:p14="http://schemas.microsoft.com/office/powerpoint/2010/main" val="3226099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571C61-B77E-1A9A-F85F-8F628237A088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Demonstrativo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de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Resultados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FA0C7FB-9465-1BCA-5CF3-6AFC10E560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69072"/>
              </p:ext>
            </p:extLst>
          </p:nvPr>
        </p:nvGraphicFramePr>
        <p:xfrm>
          <a:off x="1496392" y="797572"/>
          <a:ext cx="812800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name="Worksheet" r:id="rId5" imgW="12566835" imgH="7696024" progId="Excel.Sheet.12">
                  <p:link updateAutomatic="1"/>
                </p:oleObj>
              </mc:Choice>
              <mc:Fallback>
                <p:oleObj name="Worksheet" r:id="rId5" imgW="12566835" imgH="7696024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1FA0C7FB-9465-1BCA-5CF3-6AFC10E560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6392" y="797572"/>
                        <a:ext cx="8128000" cy="497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522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hink-cell data - do not delete" hidden="1">
            <a:extLst>
              <a:ext uri="{FF2B5EF4-FFF2-40B4-BE49-F238E27FC236}">
                <a16:creationId xmlns:a16="http://schemas.microsoft.com/office/drawing/2014/main" id="{DACBE8DC-9932-596D-8047-74EBC29AC7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Slide do think-cell" r:id="rId68" imgW="395" imgH="396" progId="TCLayout.ActiveDocument.1">
                  <p:embed/>
                </p:oleObj>
              </mc:Choice>
              <mc:Fallback>
                <p:oleObj name="Slide do think-cell" r:id="rId68" imgW="395" imgH="396" progId="TCLayout.ActiveDocument.1">
                  <p:embed/>
                  <p:pic>
                    <p:nvPicPr>
                      <p:cNvPr id="1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CBE8DC-9932-596D-8047-74EBC29AC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3C80E2-8364-B7CB-6C2E-F17D5C63CD5D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Composição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do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Resultado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| Repasses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916896A9-6812-4913-9498-17690C8492A1}"/>
              </a:ext>
            </a:extLst>
          </p:cNvPr>
          <p:cNvCxnSpPr>
            <a:cxnSpLocks/>
          </p:cNvCxnSpPr>
          <p:nvPr/>
        </p:nvCxnSpPr>
        <p:spPr>
          <a:xfrm>
            <a:off x="191344" y="1124744"/>
            <a:ext cx="30704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73">
            <a:extLst>
              <a:ext uri="{FF2B5EF4-FFF2-40B4-BE49-F238E27FC236}">
                <a16:creationId xmlns:a16="http://schemas.microsoft.com/office/drawing/2014/main" id="{2E880A3C-5C3D-6F2F-300F-8810ED8F7965}"/>
              </a:ext>
            </a:extLst>
          </p:cNvPr>
          <p:cNvCxnSpPr>
            <a:cxnSpLocks/>
          </p:cNvCxnSpPr>
          <p:nvPr/>
        </p:nvCxnSpPr>
        <p:spPr>
          <a:xfrm>
            <a:off x="3575720" y="1124744"/>
            <a:ext cx="83634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4">
            <a:extLst>
              <a:ext uri="{FF2B5EF4-FFF2-40B4-BE49-F238E27FC236}">
                <a16:creationId xmlns:a16="http://schemas.microsoft.com/office/drawing/2014/main" id="{AE3D068F-8E5D-72BC-1114-2C6F7EEDB608}"/>
              </a:ext>
            </a:extLst>
          </p:cNvPr>
          <p:cNvSpPr/>
          <p:nvPr/>
        </p:nvSpPr>
        <p:spPr>
          <a:xfrm>
            <a:off x="227844" y="699083"/>
            <a:ext cx="3081934" cy="4370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rgbClr val="00B0F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Repasses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Não Operacional e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Deduções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(R$MM)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C953DF26-FB7E-220F-F6F6-56ED4913880A}"/>
              </a:ext>
            </a:extLst>
          </p:cNvPr>
          <p:cNvSpPr/>
          <p:nvPr/>
        </p:nvSpPr>
        <p:spPr>
          <a:xfrm>
            <a:off x="3467708" y="710522"/>
            <a:ext cx="6767624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Abertura Analítica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524;gf74a7e76c7_1_1123">
            <a:extLst>
              <a:ext uri="{FF2B5EF4-FFF2-40B4-BE49-F238E27FC236}">
                <a16:creationId xmlns:a16="http://schemas.microsoft.com/office/drawing/2014/main" id="{7AD70524-B5D5-E7ED-F54B-097B34D9B244}"/>
              </a:ext>
            </a:extLst>
          </p:cNvPr>
          <p:cNvSpPr/>
          <p:nvPr/>
        </p:nvSpPr>
        <p:spPr>
          <a:xfrm>
            <a:off x="227348" y="1245071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04F92"/>
                </a:solidFill>
                <a:effectLst/>
                <a:uLnTx/>
                <a:uFillTx/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Mês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aphicFrame>
        <p:nvGraphicFramePr>
          <p:cNvPr id="31" name="Chart 3">
            <a:extLst>
              <a:ext uri="{FF2B5EF4-FFF2-40B4-BE49-F238E27FC236}">
                <a16:creationId xmlns:a16="http://schemas.microsoft.com/office/drawing/2014/main" id="{6C327280-0BC4-D004-7D71-F5A845637F83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30238" y="1916113"/>
          <a:ext cx="2138362" cy="151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1561B9D-F659-DBDD-6B33-694267E508CC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V="1">
            <a:off x="1041400" y="1743076"/>
            <a:ext cx="0" cy="258763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ECF9210-2669-E501-2832-4EB5B5AC5578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1041400" y="1743075"/>
            <a:ext cx="657225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92B668B-D230-AE85-AC2D-4A2F6B9D3B01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357438" y="1743075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D5B1F4-C3AB-C525-F6D2-401D8C9E5D5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1698625" y="1743075"/>
            <a:ext cx="658813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78BF935-65F7-17C7-5020-51353A906243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698625" y="1743075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A82250D-44AE-5113-F2D7-6B6917483088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>
            <a:off x="741363" y="3011488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D44F4658-7BFB-4E09-735F-3EB2FA04E0F7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922339" y="3076575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34295154-D574-4D67-834E-564EA48EA4FB}" type="datetime'''''0'''''',''''''''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FACDF3A-AD33-702C-0759-0CDB745B6EB5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579564" y="307498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D4FE7EA7-5BCB-471F-A732-1055ED89D72D}" type="datetime'''''0'''''''''''''''''''''''''''''''',0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7F10520-0B5B-AE64-C8DB-EF389B59B3F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238375" y="3076575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1109B950-A9BD-4A27-A342-5B7A4508FF09}" type="datetime'''''''''''0'''''''''''''',''''''''''''''''''0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C666B73-95D8-0378-EC59-4D591DB79432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328613" y="2633663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E3E7E6B7-0985-4A05-BE64-BAFB76CCA096}" type="datetime'''''''Repa''''''''''s''''''''''''se''s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FBA7D60-B325-6292-06E5-8D3F3E97B51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03200" y="2889250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D4B22C34-C135-4CD1-8CFB-834F5601AE26}" type="datetime'''N''''ã''o'' &#10;''O''''pe''''''''r''a''''''''''c''''ional''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70FB874-37AB-1DBA-867C-F94E02FE8EA5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882650" y="203993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03EE6B53-956B-492E-9244-E9E4C06374FF}" type="datetime'27,''''''''''''''0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27,0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5F3201A-1B44-6686-9FBE-F86F76520B22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1539875" y="19923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911E40-9624-4EC2-9E75-A631F19849E1}" type="datetime'''''''''''''2''8'''''''''',''''''''''''''''''4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9DC4F3B-9408-D279-8549-531EBA32AC5B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2198688" y="1993900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A265DA74-F537-4070-85B1-C297215E3402}" type="datetime'''28'''''''''''''''''''''',''''''''''''''''''''''''''''''3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BA9950F-4A31-3E59-7728-BA4C5C4FFA9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146175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567D7A6E-6727-4E1C-A993-8FAEF1E5F665}" type="datetime'''''''+''''''''1'''''''''''''''''''''',''''''''4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+1,4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5FECAFDB-6794-4F1D-96D8-5D3D8DB276E8}" type="datetime'''''''''+''''5'''''''',''''3''''''''''''''%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A0CA7B0-733F-6645-3A03-93E1032B4007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803400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4C65CAA9-8B26-4337-9913-54913D4F7179}" type="datetime'''''''''0'''''''''',''''''''''''''''''''''''''''''''0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0,0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8D453217-3FB8-4E9D-8106-659F92928583}" type="datetime'''''''''''+''''0'''''''''''''''''''''''''''''''',''1''''''%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+0,1%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60" name="Chart 3">
            <a:extLst>
              <a:ext uri="{FF2B5EF4-FFF2-40B4-BE49-F238E27FC236}">
                <a16:creationId xmlns:a16="http://schemas.microsoft.com/office/drawing/2014/main" id="{91C734B7-83DF-7BA0-7A6E-768E2BD38D80}"/>
              </a:ext>
            </a:extLst>
          </p:cNvPr>
          <p:cNvGraphicFramePr/>
          <p:nvPr>
            <p:custDataLst>
              <p:tags r:id="rId20"/>
            </p:custDataLst>
          </p:nvPr>
        </p:nvGraphicFramePr>
        <p:xfrm>
          <a:off x="655638" y="3227388"/>
          <a:ext cx="2112962" cy="27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sp>
        <p:nvSpPr>
          <p:cNvPr id="27" name="Retângulo 26">
            <a:extLst>
              <a:ext uri="{FF2B5EF4-FFF2-40B4-BE49-F238E27FC236}">
                <a16:creationId xmlns:a16="http://schemas.microsoft.com/office/drawing/2014/main" id="{0EB9F5B9-C0EE-BBEB-ADC5-147DD4C77E4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00113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0696E90A-C092-4391-A3A9-4880EAEAB0AF}" type="datetime'''''''2''''0''''2''''4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BD8F99-6CDD-C292-05E4-8B9DF0BEE2A3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549400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9CF0D973-8413-40DD-A60F-3C5C43093792}" type="datetime'''''''''''2''''''0''''''''''''2''''''''5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4D9AFB-F9E5-EBF9-5394-7E71D6EA034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2174875" y="3470275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1A79E1A4-81E2-449D-BF6C-3D7109485AD7}" type="datetime'''''P''''''''''''''''l''a''''''n''o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C84F66A-CEDD-895C-B8FE-01DB3CA7E01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2684463" y="3241675"/>
            <a:ext cx="5143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FCE3B53D-5DA3-4164-9BEA-DAE24394A2EA}" type="datetime'''''''''''''''D''e''d''''''''''''''u''çõe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graphicFrame>
        <p:nvGraphicFramePr>
          <p:cNvPr id="64" name="Chart 3">
            <a:extLst>
              <a:ext uri="{FF2B5EF4-FFF2-40B4-BE49-F238E27FC236}">
                <a16:creationId xmlns:a16="http://schemas.microsoft.com/office/drawing/2014/main" id="{9BB8EC7C-5CF0-4513-0317-ED9C42B84B62}"/>
              </a:ext>
            </a:extLst>
          </p:cNvPr>
          <p:cNvGraphicFramePr/>
          <p:nvPr>
            <p:custDataLst>
              <p:tags r:id="rId25"/>
            </p:custDataLst>
          </p:nvPr>
        </p:nvGraphicFramePr>
        <p:xfrm>
          <a:off x="465138" y="4530725"/>
          <a:ext cx="2492375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5F8BB2A-1052-50B8-94C3-E840A969D7D6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 flipV="1">
            <a:off x="1062038" y="4357688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D160804-1C99-3FDC-787A-E2F0630E628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1062038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BF9DD87-DE54-766D-A7B7-F05CDCD2CCF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 flipV="1">
            <a:off x="2360613" y="4357688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D1E8E7C-2520-E533-B43D-60EF19EAF70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 flipH="1">
            <a:off x="1711325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4FAB00C-0412-7EF5-48D1-AA1A5BE96B6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1711325" y="4357688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4E610E7-917A-99D7-FBFA-7497887DE653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>
            <a:off x="763588" y="5645150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F2ADA2-08BE-C311-BFFC-A15076EC58B3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919162" y="5710238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4C28E00C-3F31-4686-80F7-AC97844B6C2C}" type="datetime'''''''-''0'''''''''''''''''''''',''''5'''''''''''''''">
              <a:rPr lang="pt-BR" altLang="en-US" sz="1200" b="1" smtClean="0">
                <a:solidFill>
                  <a:schemeClr val="bg1"/>
                </a:solidFill>
              </a:rPr>
              <a:pPr/>
              <a:t>-0,5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ADE6417-C3F7-839B-1BE8-28917114AD67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1592264" y="570865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B20DB7FE-7BE7-4F7F-931C-1E3B6CE206B8}" type="datetime'''''''''''''''''''''''''''''''''''''''0'''',''''4'''''">
              <a:rPr lang="pt-BR" altLang="en-US" sz="1200" b="1" smtClean="0">
                <a:solidFill>
                  <a:schemeClr val="bg1"/>
                </a:solidFill>
              </a:rPr>
              <a:pPr/>
              <a:t>0,4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53DAD04-0FE5-07C3-D35B-C6C3E1F78257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2241550" y="571023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9005BAD8-30D5-4C16-853B-6109C50869A4}" type="datetime'''''''''''''''''''0'',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A879A30-4EE3-4C59-8AB8-9DD434BA9FBD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350838" y="5259388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3CBEA95B-4677-4B46-BD16-D4CB10638A52}" type="datetime'''Re''''p''as''''s''''''''''e''''s''''''''''''''''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08C4126-04F8-151E-165E-359E0414A13D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225425" y="5522913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0F9101B8-B297-4920-BB64-8D5AAC3708B9}" type="datetime'N''''''ã''''''o'' ''&#10;''''''''''Op''''''''''eracio''''''n''al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7860517-6F42-286F-DB03-CB4B106072F1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865188" y="4656138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658C4252-38E7-4869-B084-CFFBF1F92620}" type="datetime'''''''''''''''16''''''''''''''1'''',''''''''''5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161,5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6631A34-E3DE-E0D6-EFDA-46EB8A5433D1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1514475" y="4606925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E9635025-E678-4F18-9B22-90AC9FEBEBC8}" type="datetime'1''''''''''''''''''''''''''''''''''7''''''0,''''''''5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170,5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3673349-D046-7A80-6C3B-534E5903252A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2163763" y="4608513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061C9A0B-683F-46A8-8DC6-B91B9C532EF7}" type="datetime'''''''''1''7''''''''''''''''''''''''''''''0'''''',1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170,1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6E48C57-A10C-75C4-484A-A6ED35698ECA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162050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57429D37-B704-4DE4-BB93-5BCB18AB7BF5}" type="datetime'''''+''''''''''''9,''''''''''''''''''''0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+9,0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C242A697-AC6A-440C-A954-F1FBB7268F21}" type="datetime'''''''''''''''''''+''''''''''''5'''''''''''''''''''''',5''%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+5,5%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0F984AA-A709-E058-5F53-5454CB24DC91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811338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F27E587E-D480-4110-A1A6-D5C4E0A95373}" type="datetime'''+0'',4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+0,4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3B674620-5B23-4E1F-9E24-34DFF69E7917}" type="datetime'+''''''0,''''2''''''''''''''%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+0,2%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67" name="Chart 3">
            <a:extLst>
              <a:ext uri="{FF2B5EF4-FFF2-40B4-BE49-F238E27FC236}">
                <a16:creationId xmlns:a16="http://schemas.microsoft.com/office/drawing/2014/main" id="{F15A895E-5F25-EEB2-0D41-C435F8E461F2}"/>
              </a:ext>
            </a:extLst>
          </p:cNvPr>
          <p:cNvGraphicFramePr/>
          <p:nvPr>
            <p:custDataLst>
              <p:tags r:id="rId42"/>
            </p:custDataLst>
          </p:nvPr>
        </p:nvGraphicFramePr>
        <p:xfrm>
          <a:off x="681038" y="5651500"/>
          <a:ext cx="208756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49" name="Retângulo 48">
            <a:extLst>
              <a:ext uri="{FF2B5EF4-FFF2-40B4-BE49-F238E27FC236}">
                <a16:creationId xmlns:a16="http://schemas.microsoft.com/office/drawing/2014/main" id="{C6F7193E-9DCE-8036-C4FF-1D8B9E7A9D91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2075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BE4BEC8D-35A1-4DAA-A27C-E8EBC1786C3C}" type="datetime'''''2''''''0''''''''''''''''''''''''''''24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C67A9DC2-EC78-D986-30CB-2FB2B6FD235B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56210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88963C61-55E8-4663-ACAC-AB0D774BFA04}" type="datetime'''''''''''''''''''''''''''''2''''''02''''''5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89A01DA-8B11-3A8F-9B9D-BE275FE74ECD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2178050" y="6161088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A4C0EBE5-06CA-4B66-A30A-A65697603026}" type="datetime'''''''''P''''''''''''l''''''a''''''''''''''''''n''''''''o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E734BBB-246D-5902-9434-4CD39D9839F1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2686050" y="5932488"/>
            <a:ext cx="514350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301A1703-6A40-4DA7-80A9-4A9B597543A7}" type="datetime'De''''''''''''''d''''''''u''''''''''''''''''ç''õ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3" name="Google Shape;524;gf74a7e76c7_1_1123">
            <a:extLst>
              <a:ext uri="{FF2B5EF4-FFF2-40B4-BE49-F238E27FC236}">
                <a16:creationId xmlns:a16="http://schemas.microsoft.com/office/drawing/2014/main" id="{A50EA010-03FA-6BC2-798B-F44DC30867B9}"/>
              </a:ext>
            </a:extLst>
          </p:cNvPr>
          <p:cNvSpPr/>
          <p:nvPr/>
        </p:nvSpPr>
        <p:spPr>
          <a:xfrm>
            <a:off x="227844" y="3873363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kern="0" dirty="0">
                <a:solidFill>
                  <a:srgbClr val="004F92"/>
                </a:solidFill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Acumulado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pSp>
        <p:nvGrpSpPr>
          <p:cNvPr id="54" name="Graphic 33">
            <a:extLst>
              <a:ext uri="{FF2B5EF4-FFF2-40B4-BE49-F238E27FC236}">
                <a16:creationId xmlns:a16="http://schemas.microsoft.com/office/drawing/2014/main" id="{D9188FF6-244B-D292-CBFA-34FE3800AD52}"/>
              </a:ext>
            </a:extLst>
          </p:cNvPr>
          <p:cNvGrpSpPr/>
          <p:nvPr/>
        </p:nvGrpSpPr>
        <p:grpSpPr>
          <a:xfrm>
            <a:off x="3568411" y="3403600"/>
            <a:ext cx="304792" cy="304800"/>
            <a:chOff x="-2231664" y="931280"/>
            <a:chExt cx="1725747" cy="1729207"/>
          </a:xfrm>
          <a:solidFill>
            <a:srgbClr val="004F92"/>
          </a:solidFill>
        </p:grpSpPr>
        <p:sp>
          <p:nvSpPr>
            <p:cNvPr id="55" name="Freeform: Shape 35">
              <a:extLst>
                <a:ext uri="{FF2B5EF4-FFF2-40B4-BE49-F238E27FC236}">
                  <a16:creationId xmlns:a16="http://schemas.microsoft.com/office/drawing/2014/main" id="{6211C9A7-ED2B-4CE1-10EC-DEE942213EAA}"/>
                </a:ext>
              </a:extLst>
            </p:cNvPr>
            <p:cNvSpPr/>
            <p:nvPr/>
          </p:nvSpPr>
          <p:spPr>
            <a:xfrm>
              <a:off x="-2231664" y="931280"/>
              <a:ext cx="1725747" cy="1729207"/>
            </a:xfrm>
            <a:custGeom>
              <a:avLst/>
              <a:gdLst>
                <a:gd name="connsiteX0" fmla="*/ 1691163 w 1725747"/>
                <a:gd name="connsiteY0" fmla="*/ 1383367 h 1729207"/>
                <a:gd name="connsiteX1" fmla="*/ 1656579 w 1725747"/>
                <a:gd name="connsiteY1" fmla="*/ 1383367 h 1729207"/>
                <a:gd name="connsiteX2" fmla="*/ 1656579 w 1725747"/>
                <a:gd name="connsiteY2" fmla="*/ 587932 h 1729207"/>
                <a:gd name="connsiteX3" fmla="*/ 1646446 w 1725747"/>
                <a:gd name="connsiteY3" fmla="*/ 563481 h 1729207"/>
                <a:gd name="connsiteX4" fmla="*/ 1621995 w 1725747"/>
                <a:gd name="connsiteY4" fmla="*/ 553348 h 1729207"/>
                <a:gd name="connsiteX5" fmla="*/ 1414490 w 1725747"/>
                <a:gd name="connsiteY5" fmla="*/ 553348 h 1729207"/>
                <a:gd name="connsiteX6" fmla="*/ 1379906 w 1725747"/>
                <a:gd name="connsiteY6" fmla="*/ 587932 h 1729207"/>
                <a:gd name="connsiteX7" fmla="*/ 1379906 w 1725747"/>
                <a:gd name="connsiteY7" fmla="*/ 1383367 h 1729207"/>
                <a:gd name="connsiteX8" fmla="*/ 1310738 w 1725747"/>
                <a:gd name="connsiteY8" fmla="*/ 1383367 h 1729207"/>
                <a:gd name="connsiteX9" fmla="*/ 1310738 w 1725747"/>
                <a:gd name="connsiteY9" fmla="*/ 380428 h 1729207"/>
                <a:gd name="connsiteX10" fmla="*/ 1300363 w 1725747"/>
                <a:gd name="connsiteY10" fmla="*/ 356219 h 1729207"/>
                <a:gd name="connsiteX11" fmla="*/ 954522 w 1725747"/>
                <a:gd name="connsiteY11" fmla="*/ 10377 h 1729207"/>
                <a:gd name="connsiteX12" fmla="*/ 930313 w 1725747"/>
                <a:gd name="connsiteY12" fmla="*/ 2 h 1729207"/>
                <a:gd name="connsiteX13" fmla="*/ 138336 w 1725747"/>
                <a:gd name="connsiteY13" fmla="*/ 2 h 1729207"/>
                <a:gd name="connsiteX14" fmla="*/ 40297 w 1725747"/>
                <a:gd name="connsiteY14" fmla="*/ 42731 h 1729207"/>
                <a:gd name="connsiteX15" fmla="*/ 0 w 1725747"/>
                <a:gd name="connsiteY15" fmla="*/ 141797 h 1729207"/>
                <a:gd name="connsiteX16" fmla="*/ 0 w 1725747"/>
                <a:gd name="connsiteY16" fmla="*/ 1587413 h 1729207"/>
                <a:gd name="connsiteX17" fmla="*/ 40297 w 1725747"/>
                <a:gd name="connsiteY17" fmla="*/ 1686479 h 1729207"/>
                <a:gd name="connsiteX18" fmla="*/ 138336 w 1725747"/>
                <a:gd name="connsiteY18" fmla="*/ 1729208 h 1729207"/>
                <a:gd name="connsiteX19" fmla="*/ 1168943 w 1725747"/>
                <a:gd name="connsiteY19" fmla="*/ 1729208 h 1729207"/>
                <a:gd name="connsiteX20" fmla="*/ 1269209 w 1725747"/>
                <a:gd name="connsiteY20" fmla="*/ 1687679 h 1729207"/>
                <a:gd name="connsiteX21" fmla="*/ 1310738 w 1725747"/>
                <a:gd name="connsiteY21" fmla="*/ 1587413 h 1729207"/>
                <a:gd name="connsiteX22" fmla="*/ 1310738 w 1725747"/>
                <a:gd name="connsiteY22" fmla="*/ 1452535 h 1729207"/>
                <a:gd name="connsiteX23" fmla="*/ 1691163 w 1725747"/>
                <a:gd name="connsiteY23" fmla="*/ 1452535 h 1729207"/>
                <a:gd name="connsiteX24" fmla="*/ 1725747 w 1725747"/>
                <a:gd name="connsiteY24" fmla="*/ 1417951 h 1729207"/>
                <a:gd name="connsiteX25" fmla="*/ 1691163 w 1725747"/>
                <a:gd name="connsiteY25" fmla="*/ 1383367 h 1729207"/>
                <a:gd name="connsiteX26" fmla="*/ 964897 w 1725747"/>
                <a:gd name="connsiteY26" fmla="*/ 118280 h 1729207"/>
                <a:gd name="connsiteX27" fmla="*/ 1192464 w 1725747"/>
                <a:gd name="connsiteY27" fmla="*/ 345847 h 1729207"/>
                <a:gd name="connsiteX28" fmla="*/ 964897 w 1725747"/>
                <a:gd name="connsiteY28" fmla="*/ 345847 h 1729207"/>
                <a:gd name="connsiteX29" fmla="*/ 1241570 w 1725747"/>
                <a:gd name="connsiteY29" fmla="*/ 864605 h 1729207"/>
                <a:gd name="connsiteX30" fmla="*/ 1241570 w 1725747"/>
                <a:gd name="connsiteY30" fmla="*/ 1383367 h 1729207"/>
                <a:gd name="connsiteX31" fmla="*/ 1103233 w 1725747"/>
                <a:gd name="connsiteY31" fmla="*/ 1383367 h 1729207"/>
                <a:gd name="connsiteX32" fmla="*/ 1103233 w 1725747"/>
                <a:gd name="connsiteY32" fmla="*/ 830021 h 1729207"/>
                <a:gd name="connsiteX33" fmla="*/ 1241570 w 1725747"/>
                <a:gd name="connsiteY33" fmla="*/ 830021 h 1729207"/>
                <a:gd name="connsiteX34" fmla="*/ 1168943 w 1725747"/>
                <a:gd name="connsiteY34" fmla="*/ 1660040 h 1729207"/>
                <a:gd name="connsiteX35" fmla="*/ 138336 w 1725747"/>
                <a:gd name="connsiteY35" fmla="*/ 1660040 h 1729207"/>
                <a:gd name="connsiteX36" fmla="*/ 88162 w 1725747"/>
                <a:gd name="connsiteY36" fmla="*/ 1638573 h 1729207"/>
                <a:gd name="connsiteX37" fmla="*/ 69168 w 1725747"/>
                <a:gd name="connsiteY37" fmla="*/ 1587413 h 1729207"/>
                <a:gd name="connsiteX38" fmla="*/ 69168 w 1725747"/>
                <a:gd name="connsiteY38" fmla="*/ 141797 h 1729207"/>
                <a:gd name="connsiteX39" fmla="*/ 89431 w 1725747"/>
                <a:gd name="connsiteY39" fmla="*/ 92892 h 1729207"/>
                <a:gd name="connsiteX40" fmla="*/ 138336 w 1725747"/>
                <a:gd name="connsiteY40" fmla="*/ 72628 h 1729207"/>
                <a:gd name="connsiteX41" fmla="*/ 899187 w 1725747"/>
                <a:gd name="connsiteY41" fmla="*/ 72628 h 1729207"/>
                <a:gd name="connsiteX42" fmla="*/ 899187 w 1725747"/>
                <a:gd name="connsiteY42" fmla="*/ 380428 h 1729207"/>
                <a:gd name="connsiteX43" fmla="*/ 909320 w 1725747"/>
                <a:gd name="connsiteY43" fmla="*/ 404879 h 1729207"/>
                <a:gd name="connsiteX44" fmla="*/ 933771 w 1725747"/>
                <a:gd name="connsiteY44" fmla="*/ 415012 h 1729207"/>
                <a:gd name="connsiteX45" fmla="*/ 1245028 w 1725747"/>
                <a:gd name="connsiteY45" fmla="*/ 415012 h 1729207"/>
                <a:gd name="connsiteX46" fmla="*/ 1245028 w 1725747"/>
                <a:gd name="connsiteY46" fmla="*/ 760853 h 1729207"/>
                <a:gd name="connsiteX47" fmla="*/ 1068649 w 1725747"/>
                <a:gd name="connsiteY47" fmla="*/ 760853 h 1729207"/>
                <a:gd name="connsiteX48" fmla="*/ 1034065 w 1725747"/>
                <a:gd name="connsiteY48" fmla="*/ 795437 h 1729207"/>
                <a:gd name="connsiteX49" fmla="*/ 1034065 w 1725747"/>
                <a:gd name="connsiteY49" fmla="*/ 1383367 h 1729207"/>
                <a:gd name="connsiteX50" fmla="*/ 964897 w 1725747"/>
                <a:gd name="connsiteY50" fmla="*/ 1383367 h 1729207"/>
                <a:gd name="connsiteX51" fmla="*/ 964897 w 1725747"/>
                <a:gd name="connsiteY51" fmla="*/ 1002942 h 1729207"/>
                <a:gd name="connsiteX52" fmla="*/ 954764 w 1725747"/>
                <a:gd name="connsiteY52" fmla="*/ 978487 h 1729207"/>
                <a:gd name="connsiteX53" fmla="*/ 930313 w 1725747"/>
                <a:gd name="connsiteY53" fmla="*/ 968357 h 1729207"/>
                <a:gd name="connsiteX54" fmla="*/ 722808 w 1725747"/>
                <a:gd name="connsiteY54" fmla="*/ 968357 h 1729207"/>
                <a:gd name="connsiteX55" fmla="*/ 688224 w 1725747"/>
                <a:gd name="connsiteY55" fmla="*/ 1002942 h 1729207"/>
                <a:gd name="connsiteX56" fmla="*/ 688224 w 1725747"/>
                <a:gd name="connsiteY56" fmla="*/ 1383367 h 1729207"/>
                <a:gd name="connsiteX57" fmla="*/ 653640 w 1725747"/>
                <a:gd name="connsiteY57" fmla="*/ 1383367 h 1729207"/>
                <a:gd name="connsiteX58" fmla="*/ 619056 w 1725747"/>
                <a:gd name="connsiteY58" fmla="*/ 1417951 h 1729207"/>
                <a:gd name="connsiteX59" fmla="*/ 653640 w 1725747"/>
                <a:gd name="connsiteY59" fmla="*/ 1452535 h 1729207"/>
                <a:gd name="connsiteX60" fmla="*/ 1241570 w 1725747"/>
                <a:gd name="connsiteY60" fmla="*/ 1452535 h 1729207"/>
                <a:gd name="connsiteX61" fmla="*/ 1241570 w 1725747"/>
                <a:gd name="connsiteY61" fmla="*/ 1587413 h 1729207"/>
                <a:gd name="connsiteX62" fmla="*/ 1221400 w 1725747"/>
                <a:gd name="connsiteY62" fmla="*/ 1639870 h 1729207"/>
                <a:gd name="connsiteX63" fmla="*/ 1168943 w 1725747"/>
                <a:gd name="connsiteY63" fmla="*/ 1660040 h 1729207"/>
                <a:gd name="connsiteX64" fmla="*/ 895729 w 1725747"/>
                <a:gd name="connsiteY64" fmla="*/ 1383367 h 1729207"/>
                <a:gd name="connsiteX65" fmla="*/ 757392 w 1725747"/>
                <a:gd name="connsiteY65" fmla="*/ 1383367 h 1729207"/>
                <a:gd name="connsiteX66" fmla="*/ 757392 w 1725747"/>
                <a:gd name="connsiteY66" fmla="*/ 1037526 h 1729207"/>
                <a:gd name="connsiteX67" fmla="*/ 895729 w 1725747"/>
                <a:gd name="connsiteY67" fmla="*/ 1037526 h 1729207"/>
                <a:gd name="connsiteX68" fmla="*/ 1449074 w 1725747"/>
                <a:gd name="connsiteY68" fmla="*/ 1383367 h 1729207"/>
                <a:gd name="connsiteX69" fmla="*/ 1449074 w 1725747"/>
                <a:gd name="connsiteY69" fmla="*/ 622516 h 1729207"/>
                <a:gd name="connsiteX70" fmla="*/ 1587411 w 1725747"/>
                <a:gd name="connsiteY70" fmla="*/ 622516 h 1729207"/>
                <a:gd name="connsiteX71" fmla="*/ 1587411 w 1725747"/>
                <a:gd name="connsiteY71" fmla="*/ 1383367 h 172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25747" h="1729207">
                  <a:moveTo>
                    <a:pt x="1691163" y="1383367"/>
                  </a:moveTo>
                  <a:lnTo>
                    <a:pt x="1656579" y="1383367"/>
                  </a:lnTo>
                  <a:lnTo>
                    <a:pt x="1656579" y="587932"/>
                  </a:lnTo>
                  <a:cubicBezTo>
                    <a:pt x="1656579" y="578761"/>
                    <a:pt x="1652931" y="569966"/>
                    <a:pt x="1646446" y="563481"/>
                  </a:cubicBezTo>
                  <a:cubicBezTo>
                    <a:pt x="1639962" y="556997"/>
                    <a:pt x="1631167" y="553348"/>
                    <a:pt x="1621995" y="553348"/>
                  </a:cubicBezTo>
                  <a:lnTo>
                    <a:pt x="1414490" y="553348"/>
                  </a:lnTo>
                  <a:cubicBezTo>
                    <a:pt x="1395390" y="553348"/>
                    <a:pt x="1379906" y="568831"/>
                    <a:pt x="1379906" y="587932"/>
                  </a:cubicBezTo>
                  <a:lnTo>
                    <a:pt x="1379906" y="1383367"/>
                  </a:lnTo>
                  <a:lnTo>
                    <a:pt x="1310738" y="1383367"/>
                  </a:lnTo>
                  <a:lnTo>
                    <a:pt x="1310738" y="380428"/>
                  </a:lnTo>
                  <a:cubicBezTo>
                    <a:pt x="1310845" y="371256"/>
                    <a:pt x="1307076" y="362461"/>
                    <a:pt x="1300363" y="356219"/>
                  </a:cubicBezTo>
                  <a:lnTo>
                    <a:pt x="954522" y="10377"/>
                  </a:lnTo>
                  <a:cubicBezTo>
                    <a:pt x="948279" y="3663"/>
                    <a:pt x="939484" y="-106"/>
                    <a:pt x="930313" y="2"/>
                  </a:cubicBezTo>
                  <a:lnTo>
                    <a:pt x="138336" y="2"/>
                  </a:lnTo>
                  <a:cubicBezTo>
                    <a:pt x="101335" y="907"/>
                    <a:pt x="66156" y="16241"/>
                    <a:pt x="40297" y="42731"/>
                  </a:cubicBezTo>
                  <a:cubicBezTo>
                    <a:pt x="14453" y="69223"/>
                    <a:pt x="-14" y="104778"/>
                    <a:pt x="0" y="141797"/>
                  </a:cubicBezTo>
                  <a:lnTo>
                    <a:pt x="0" y="1587413"/>
                  </a:lnTo>
                  <a:cubicBezTo>
                    <a:pt x="-14" y="1624429"/>
                    <a:pt x="14456" y="1659984"/>
                    <a:pt x="40297" y="1686479"/>
                  </a:cubicBezTo>
                  <a:cubicBezTo>
                    <a:pt x="66156" y="1712971"/>
                    <a:pt x="101331" y="1728305"/>
                    <a:pt x="138336" y="1729208"/>
                  </a:cubicBezTo>
                  <a:lnTo>
                    <a:pt x="1168943" y="1729208"/>
                  </a:lnTo>
                  <a:cubicBezTo>
                    <a:pt x="1206553" y="1729208"/>
                    <a:pt x="1242611" y="1714268"/>
                    <a:pt x="1269209" y="1687679"/>
                  </a:cubicBezTo>
                  <a:cubicBezTo>
                    <a:pt x="1295798" y="1661081"/>
                    <a:pt x="1310738" y="1625023"/>
                    <a:pt x="1310738" y="1587413"/>
                  </a:cubicBezTo>
                  <a:lnTo>
                    <a:pt x="1310738" y="1452535"/>
                  </a:lnTo>
                  <a:lnTo>
                    <a:pt x="1691163" y="1452535"/>
                  </a:lnTo>
                  <a:cubicBezTo>
                    <a:pt x="1710264" y="1452535"/>
                    <a:pt x="1725747" y="1437052"/>
                    <a:pt x="1725747" y="1417951"/>
                  </a:cubicBezTo>
                  <a:cubicBezTo>
                    <a:pt x="1725747" y="1398850"/>
                    <a:pt x="1710264" y="1383367"/>
                    <a:pt x="1691163" y="1383367"/>
                  </a:cubicBezTo>
                  <a:close/>
                  <a:moveTo>
                    <a:pt x="964897" y="118280"/>
                  </a:moveTo>
                  <a:lnTo>
                    <a:pt x="1192464" y="345847"/>
                  </a:lnTo>
                  <a:lnTo>
                    <a:pt x="964897" y="345847"/>
                  </a:lnTo>
                  <a:close/>
                  <a:moveTo>
                    <a:pt x="1241570" y="864605"/>
                  </a:moveTo>
                  <a:lnTo>
                    <a:pt x="1241570" y="1383367"/>
                  </a:lnTo>
                  <a:lnTo>
                    <a:pt x="1103233" y="1383367"/>
                  </a:lnTo>
                  <a:lnTo>
                    <a:pt x="1103233" y="830021"/>
                  </a:lnTo>
                  <a:lnTo>
                    <a:pt x="1241570" y="830021"/>
                  </a:lnTo>
                  <a:close/>
                  <a:moveTo>
                    <a:pt x="1168943" y="1660040"/>
                  </a:moveTo>
                  <a:lnTo>
                    <a:pt x="138336" y="1660040"/>
                  </a:lnTo>
                  <a:cubicBezTo>
                    <a:pt x="119384" y="1660067"/>
                    <a:pt x="101238" y="1652300"/>
                    <a:pt x="88162" y="1638573"/>
                  </a:cubicBezTo>
                  <a:cubicBezTo>
                    <a:pt x="75086" y="1624847"/>
                    <a:pt x="68221" y="1606355"/>
                    <a:pt x="69168" y="1587413"/>
                  </a:cubicBezTo>
                  <a:lnTo>
                    <a:pt x="69168" y="141797"/>
                  </a:lnTo>
                  <a:cubicBezTo>
                    <a:pt x="69168" y="123451"/>
                    <a:pt x="76448" y="105861"/>
                    <a:pt x="89431" y="92892"/>
                  </a:cubicBezTo>
                  <a:cubicBezTo>
                    <a:pt x="102400" y="79909"/>
                    <a:pt x="119990" y="72628"/>
                    <a:pt x="138336" y="72628"/>
                  </a:cubicBezTo>
                  <a:lnTo>
                    <a:pt x="899187" y="72628"/>
                  </a:lnTo>
                  <a:lnTo>
                    <a:pt x="899187" y="380428"/>
                  </a:lnTo>
                  <a:cubicBezTo>
                    <a:pt x="899187" y="389599"/>
                    <a:pt x="902836" y="398394"/>
                    <a:pt x="909320" y="404879"/>
                  </a:cubicBezTo>
                  <a:cubicBezTo>
                    <a:pt x="915805" y="411363"/>
                    <a:pt x="924599" y="415012"/>
                    <a:pt x="933771" y="415012"/>
                  </a:cubicBezTo>
                  <a:lnTo>
                    <a:pt x="1245028" y="415012"/>
                  </a:lnTo>
                  <a:lnTo>
                    <a:pt x="1245028" y="760853"/>
                  </a:lnTo>
                  <a:lnTo>
                    <a:pt x="1068649" y="760853"/>
                  </a:lnTo>
                  <a:cubicBezTo>
                    <a:pt x="1049548" y="760853"/>
                    <a:pt x="1034065" y="776333"/>
                    <a:pt x="1034065" y="795437"/>
                  </a:cubicBezTo>
                  <a:lnTo>
                    <a:pt x="1034065" y="1383367"/>
                  </a:lnTo>
                  <a:lnTo>
                    <a:pt x="964897" y="1383367"/>
                  </a:lnTo>
                  <a:lnTo>
                    <a:pt x="964897" y="1002942"/>
                  </a:lnTo>
                  <a:cubicBezTo>
                    <a:pt x="964897" y="993766"/>
                    <a:pt x="961248" y="984972"/>
                    <a:pt x="954764" y="978487"/>
                  </a:cubicBezTo>
                  <a:cubicBezTo>
                    <a:pt x="948279" y="972003"/>
                    <a:pt x="939484" y="968357"/>
                    <a:pt x="930313" y="968357"/>
                  </a:cubicBezTo>
                  <a:lnTo>
                    <a:pt x="722808" y="968357"/>
                  </a:lnTo>
                  <a:cubicBezTo>
                    <a:pt x="703707" y="968357"/>
                    <a:pt x="688224" y="983837"/>
                    <a:pt x="688224" y="1002942"/>
                  </a:cubicBezTo>
                  <a:lnTo>
                    <a:pt x="688224" y="1383367"/>
                  </a:lnTo>
                  <a:lnTo>
                    <a:pt x="653640" y="1383367"/>
                  </a:lnTo>
                  <a:cubicBezTo>
                    <a:pt x="634539" y="1383367"/>
                    <a:pt x="619056" y="1398847"/>
                    <a:pt x="619056" y="1417951"/>
                  </a:cubicBezTo>
                  <a:cubicBezTo>
                    <a:pt x="619056" y="1437052"/>
                    <a:pt x="634539" y="1452535"/>
                    <a:pt x="653640" y="1452535"/>
                  </a:cubicBezTo>
                  <a:lnTo>
                    <a:pt x="1241570" y="1452535"/>
                  </a:lnTo>
                  <a:lnTo>
                    <a:pt x="1241570" y="1587413"/>
                  </a:lnTo>
                  <a:cubicBezTo>
                    <a:pt x="1242569" y="1606960"/>
                    <a:pt x="1235248" y="1626023"/>
                    <a:pt x="1221400" y="1639870"/>
                  </a:cubicBezTo>
                  <a:cubicBezTo>
                    <a:pt x="1207553" y="1653718"/>
                    <a:pt x="1188494" y="1661039"/>
                    <a:pt x="1168943" y="1660040"/>
                  </a:cubicBezTo>
                  <a:close/>
                  <a:moveTo>
                    <a:pt x="895729" y="1383367"/>
                  </a:moveTo>
                  <a:lnTo>
                    <a:pt x="757392" y="1383367"/>
                  </a:lnTo>
                  <a:lnTo>
                    <a:pt x="757392" y="1037526"/>
                  </a:lnTo>
                  <a:lnTo>
                    <a:pt x="895729" y="1037526"/>
                  </a:lnTo>
                  <a:close/>
                  <a:moveTo>
                    <a:pt x="1449074" y="1383367"/>
                  </a:moveTo>
                  <a:lnTo>
                    <a:pt x="1449074" y="622516"/>
                  </a:lnTo>
                  <a:lnTo>
                    <a:pt x="1587411" y="622516"/>
                  </a:lnTo>
                  <a:lnTo>
                    <a:pt x="1587411" y="1383367"/>
                  </a:ln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:a16="http://schemas.microsoft.com/office/drawing/2014/main" id="{F6E9A022-C32F-F89B-92CF-702E4E6184AD}"/>
                </a:ext>
              </a:extLst>
            </p:cNvPr>
            <p:cNvSpPr/>
            <p:nvPr/>
          </p:nvSpPr>
          <p:spPr>
            <a:xfrm>
              <a:off x="-2027618" y="1484628"/>
              <a:ext cx="899186" cy="69168"/>
            </a:xfrm>
            <a:custGeom>
              <a:avLst/>
              <a:gdLst>
                <a:gd name="connsiteX0" fmla="*/ 34584 w 899186"/>
                <a:gd name="connsiteY0" fmla="*/ 69168 h 69168"/>
                <a:gd name="connsiteX1" fmla="*/ 864603 w 899186"/>
                <a:gd name="connsiteY1" fmla="*/ 69168 h 69168"/>
                <a:gd name="connsiteX2" fmla="*/ 899187 w 899186"/>
                <a:gd name="connsiteY2" fmla="*/ 34584 h 69168"/>
                <a:gd name="connsiteX3" fmla="*/ 864603 w 899186"/>
                <a:gd name="connsiteY3" fmla="*/ 0 h 69168"/>
                <a:gd name="connsiteX4" fmla="*/ 34584 w 899186"/>
                <a:gd name="connsiteY4" fmla="*/ 0 h 69168"/>
                <a:gd name="connsiteX5" fmla="*/ 0 w 899186"/>
                <a:gd name="connsiteY5" fmla="*/ 34584 h 69168"/>
                <a:gd name="connsiteX6" fmla="*/ 34584 w 899186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186" h="69168">
                  <a:moveTo>
                    <a:pt x="34584" y="69168"/>
                  </a:moveTo>
                  <a:lnTo>
                    <a:pt x="864603" y="69168"/>
                  </a:lnTo>
                  <a:cubicBezTo>
                    <a:pt x="883704" y="69168"/>
                    <a:pt x="899187" y="53685"/>
                    <a:pt x="899187" y="34584"/>
                  </a:cubicBezTo>
                  <a:cubicBezTo>
                    <a:pt x="899187" y="15483"/>
                    <a:pt x="883704" y="0"/>
                    <a:pt x="864603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:a16="http://schemas.microsoft.com/office/drawing/2014/main" id="{74D0588F-B917-F633-C069-256EB443092E}"/>
                </a:ext>
              </a:extLst>
            </p:cNvPr>
            <p:cNvSpPr/>
            <p:nvPr/>
          </p:nvSpPr>
          <p:spPr>
            <a:xfrm>
              <a:off x="-2027618" y="1622964"/>
              <a:ext cx="691682" cy="69168"/>
            </a:xfrm>
            <a:custGeom>
              <a:avLst/>
              <a:gdLst>
                <a:gd name="connsiteX0" fmla="*/ 34584 w 691682"/>
                <a:gd name="connsiteY0" fmla="*/ 69168 h 69168"/>
                <a:gd name="connsiteX1" fmla="*/ 657098 w 691682"/>
                <a:gd name="connsiteY1" fmla="*/ 69168 h 69168"/>
                <a:gd name="connsiteX2" fmla="*/ 691682 w 691682"/>
                <a:gd name="connsiteY2" fmla="*/ 34584 h 69168"/>
                <a:gd name="connsiteX3" fmla="*/ 657098 w 691682"/>
                <a:gd name="connsiteY3" fmla="*/ 0 h 69168"/>
                <a:gd name="connsiteX4" fmla="*/ 34584 w 691682"/>
                <a:gd name="connsiteY4" fmla="*/ 0 h 69168"/>
                <a:gd name="connsiteX5" fmla="*/ 0 w 691682"/>
                <a:gd name="connsiteY5" fmla="*/ 34584 h 69168"/>
                <a:gd name="connsiteX6" fmla="*/ 34584 w 691682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682" h="69168">
                  <a:moveTo>
                    <a:pt x="34584" y="69168"/>
                  </a:moveTo>
                  <a:lnTo>
                    <a:pt x="657098" y="69168"/>
                  </a:lnTo>
                  <a:cubicBezTo>
                    <a:pt x="676199" y="69168"/>
                    <a:pt x="691682" y="53685"/>
                    <a:pt x="691682" y="34584"/>
                  </a:cubicBezTo>
                  <a:cubicBezTo>
                    <a:pt x="691682" y="15483"/>
                    <a:pt x="676199" y="0"/>
                    <a:pt x="657098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8">
              <a:extLst>
                <a:ext uri="{FF2B5EF4-FFF2-40B4-BE49-F238E27FC236}">
                  <a16:creationId xmlns:a16="http://schemas.microsoft.com/office/drawing/2014/main" id="{B3BF1684-840C-0959-15B6-DC98EF2CD7F8}"/>
                </a:ext>
              </a:extLst>
            </p:cNvPr>
            <p:cNvSpPr/>
            <p:nvPr/>
          </p:nvSpPr>
          <p:spPr>
            <a:xfrm>
              <a:off x="-2027618" y="1761301"/>
              <a:ext cx="415009" cy="69168"/>
            </a:xfrm>
            <a:custGeom>
              <a:avLst/>
              <a:gdLst>
                <a:gd name="connsiteX0" fmla="*/ 380425 w 415009"/>
                <a:gd name="connsiteY0" fmla="*/ 0 h 69168"/>
                <a:gd name="connsiteX1" fmla="*/ 34584 w 415009"/>
                <a:gd name="connsiteY1" fmla="*/ 0 h 69168"/>
                <a:gd name="connsiteX2" fmla="*/ 0 w 415009"/>
                <a:gd name="connsiteY2" fmla="*/ 34584 h 69168"/>
                <a:gd name="connsiteX3" fmla="*/ 34584 w 415009"/>
                <a:gd name="connsiteY3" fmla="*/ 69168 h 69168"/>
                <a:gd name="connsiteX4" fmla="*/ 380425 w 415009"/>
                <a:gd name="connsiteY4" fmla="*/ 69168 h 69168"/>
                <a:gd name="connsiteX5" fmla="*/ 415009 w 415009"/>
                <a:gd name="connsiteY5" fmla="*/ 34584 h 69168"/>
                <a:gd name="connsiteX6" fmla="*/ 380425 w 415009"/>
                <a:gd name="connsiteY6" fmla="*/ 0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009" h="69168">
                  <a:moveTo>
                    <a:pt x="380425" y="0"/>
                  </a:move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lnTo>
                    <a:pt x="380425" y="69168"/>
                  </a:lnTo>
                  <a:cubicBezTo>
                    <a:pt x="399526" y="69168"/>
                    <a:pt x="415009" y="53685"/>
                    <a:pt x="415009" y="34584"/>
                  </a:cubicBezTo>
                  <a:cubicBezTo>
                    <a:pt x="415009" y="15483"/>
                    <a:pt x="399526" y="0"/>
                    <a:pt x="380425" y="0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Retângulo 4">
            <a:extLst>
              <a:ext uri="{FF2B5EF4-FFF2-40B4-BE49-F238E27FC236}">
                <a16:creationId xmlns:a16="http://schemas.microsoft.com/office/drawing/2014/main" id="{A2AAB047-EE98-409B-F863-DF92BFF7EE7E}"/>
              </a:ext>
            </a:extLst>
          </p:cNvPr>
          <p:cNvSpPr/>
          <p:nvPr/>
        </p:nvSpPr>
        <p:spPr>
          <a:xfrm>
            <a:off x="3861294" y="3463925"/>
            <a:ext cx="6767624" cy="288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Aquisição de Imobilizado 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Mil)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0" name="Chart 3">
            <a:extLst>
              <a:ext uri="{FF2B5EF4-FFF2-40B4-BE49-F238E27FC236}">
                <a16:creationId xmlns:a16="http://schemas.microsoft.com/office/drawing/2014/main" id="{B1F8C81B-1812-6DBB-E601-C6328BFACC98}"/>
              </a:ext>
            </a:extLst>
          </p:cNvPr>
          <p:cNvGraphicFramePr/>
          <p:nvPr>
            <p:custDataLst>
              <p:tags r:id="rId47"/>
            </p:custDataLst>
          </p:nvPr>
        </p:nvGraphicFramePr>
        <p:xfrm>
          <a:off x="3681413" y="3833813"/>
          <a:ext cx="8258175" cy="113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6"/>
          </a:graphicData>
        </a:graphic>
      </p:graphicFrame>
      <p:sp>
        <p:nvSpPr>
          <p:cNvPr id="85" name="Retângulo 84">
            <a:extLst>
              <a:ext uri="{FF2B5EF4-FFF2-40B4-BE49-F238E27FC236}">
                <a16:creationId xmlns:a16="http://schemas.microsoft.com/office/drawing/2014/main" id="{E126B605-1425-C02F-691C-95951B97A652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3700463" y="4860925"/>
            <a:ext cx="1841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B7F974E2-CC9E-4707-8A69-1D92DBA1639D}" type="datetime'''''''''''''''''''''J''''''''''''''an'''''''''''''">
              <a:rPr lang="pt-BR" altLang="en-US" sz="1000" b="1" smtClean="0">
                <a:solidFill>
                  <a:srgbClr val="3D3D3D"/>
                </a:solidFill>
              </a:rPr>
              <a:pPr/>
              <a:t>Jan</a:t>
            </a:fld>
            <a:endParaRPr lang="pt-BR" sz="1000" b="1" dirty="0">
              <a:solidFill>
                <a:srgbClr val="3D3D3D"/>
              </a:solidFill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5439DFC9-7DB0-136F-CC0C-3946A89ECC05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4425950" y="4860925"/>
            <a:ext cx="19526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153F5D7-2751-40EC-A54E-8761372A7293}" type="datetime'''''''''''''''''''F''''''''''e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Fev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132DEB3-E3AE-DDDA-5122-F9714788BACE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5138738" y="4860925"/>
            <a:ext cx="2301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D323F143-A8DF-4F43-A134-0C68BBF784A5}" type="datetime'''''''M''a''''''''''r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Mar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97944543-D02C-36C9-76FF-350D1AA9ABA3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5884863" y="4860925"/>
            <a:ext cx="20161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E94D99DD-A0A1-4678-99B6-F0C626B277A2}" type="datetime'''''A''''''''''''''b''''''r'''''''">
              <a:rPr lang="pt-BR" altLang="en-US" sz="1000" b="1" smtClean="0">
                <a:solidFill>
                  <a:srgbClr val="3D3D3D"/>
                </a:solidFill>
              </a:rPr>
              <a:pPr/>
              <a:t>Abr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4CA611F6-DF8C-2B97-7C65-76CB6FC222A0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660717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7EF420FA-7FE4-43CD-A831-E947D9731AE9}" type="datetime'''''''''''''M''''''''''''''''a''''''''''''''i'''''''''''">
              <a:rPr lang="pt-BR" altLang="en-US" sz="1000" b="1" smtClean="0">
                <a:solidFill>
                  <a:srgbClr val="3D3D3D"/>
                </a:solidFill>
              </a:rPr>
              <a:pPr/>
              <a:t>Mai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379F5B51-389F-4828-0789-FB0FFAF83674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7350125" y="4860925"/>
            <a:ext cx="1905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2F551019-462D-46A3-9A7F-FC013DD9CAB6}" type="datetime'''''''''J''''''''''''''u''''''''''''''''''n'''''">
              <a:rPr lang="pt-BR" altLang="en-US" sz="1000" b="1" smtClean="0">
                <a:solidFill>
                  <a:srgbClr val="3D3D3D"/>
                </a:solidFill>
              </a:rPr>
              <a:pPr/>
              <a:t>Jun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EB7CD46A-B9B7-A4C7-2525-B3DC85A320AA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8099425" y="4860925"/>
            <a:ext cx="1539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FD4B5D9F-6782-4FCC-90F4-7710109D5235}" type="datetime'''''''''J''''ul''''''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Jul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10394FC-D407-FFB1-706E-8CC68FFA6AC9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879792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6B0E063-002E-4033-8F72-F0448420C82C}" type="datetime'A''''''''''''''''''''''''''g''''''''''''''''''''''''o'''''">
              <a:rPr lang="pt-BR" altLang="en-US" sz="1000" b="1" smtClean="0">
                <a:solidFill>
                  <a:srgbClr val="3D3D3D"/>
                </a:solidFill>
              </a:rPr>
              <a:pPr/>
              <a:t>Ago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419A771A-F6FF-E5CE-A3D6-28B90D065809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9545638" y="4860925"/>
            <a:ext cx="1809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6515744C-A291-4B6F-889D-DACEE7572CCD}" type="datetime'''''''''''''''''S''''''''e''''''''t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Set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5F79C032-847B-FDD3-D58D-2B1A70F69284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10263188" y="4860925"/>
            <a:ext cx="21113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3889CCD3-09C4-4CD7-A257-FBFA65E4D4F8}" type="datetime'''''''''''''''''''''''''''''''''''''''''''O''''''''''''u''t'">
              <a:rPr lang="pt-BR" altLang="en-US" sz="1000" b="1" smtClean="0">
                <a:solidFill>
                  <a:srgbClr val="3D3D3D"/>
                </a:solidFill>
              </a:rPr>
              <a:pPr/>
              <a:t>Out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2885C715-7FD6-EB22-95EC-8E666D47C998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10985500" y="4860925"/>
            <a:ext cx="22542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01B4A7C2-90B0-4CBA-826B-4E801EF4D3B9}" type="datetime'''''''''''N''''''o''''''''''''''''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Nov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A3CD34A7-993B-899D-DB9B-ACBD7EC507FC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11725275" y="4860925"/>
            <a:ext cx="2063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90EE370E-0867-4BFC-8116-6D5A9D52F545}" type="datetime'''''''''''''''''''D''''''''''e''''''''''''''''''''''''''z'">
              <a:rPr lang="pt-BR" altLang="en-US" sz="1000" b="1" smtClean="0">
                <a:solidFill>
                  <a:srgbClr val="3D3D3D"/>
                </a:solidFill>
              </a:rPr>
              <a:pPr/>
              <a:t>Dez</a:t>
            </a:fld>
            <a:endParaRPr lang="pt-BR" sz="1000" b="1">
              <a:solidFill>
                <a:srgbClr val="3D3D3D"/>
              </a:solidFill>
            </a:endParaRP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23447ED0-5B38-126D-B5B9-31412829991F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7488238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1DB74B0B-1E20-9948-8BB6-7D3567F1B78C}"/>
              </a:ext>
            </a:extLst>
          </p:cNvPr>
          <p:cNvCxnSpPr/>
          <p:nvPr>
            <p:custDataLst>
              <p:tags r:id="rId61"/>
            </p:custDataLst>
          </p:nvPr>
        </p:nvCxnSpPr>
        <p:spPr bwMode="gray">
          <a:xfrm flipH="1">
            <a:off x="7281863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BFC382DE-A3F1-08A8-7B12-975057689D54}"/>
              </a:ext>
            </a:extLst>
          </p:cNvPr>
          <p:cNvCxnSpPr/>
          <p:nvPr>
            <p:custDataLst>
              <p:tags r:id="rId62"/>
            </p:custDataLst>
          </p:nvPr>
        </p:nvCxnSpPr>
        <p:spPr bwMode="gray">
          <a:xfrm>
            <a:off x="7981950" y="3576638"/>
            <a:ext cx="263525" cy="0"/>
          </a:xfrm>
          <a:prstGeom prst="line">
            <a:avLst/>
          </a:prstGeom>
          <a:ln w="19050" cap="rnd" cmpd="sng" algn="ctr">
            <a:solidFill>
              <a:schemeClr val="hlink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2BC5D4FE-4427-FCAB-73A3-D0A192B00FA6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7386638" y="3544888"/>
            <a:ext cx="63500" cy="63500"/>
          </a:xfrm>
          <a:prstGeom prst="ellipse">
            <a:avLst/>
          </a:prstGeom>
          <a:solidFill>
            <a:srgbClr val="969696"/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riângulo isósceles 101">
            <a:extLst>
              <a:ext uri="{FF2B5EF4-FFF2-40B4-BE49-F238E27FC236}">
                <a16:creationId xmlns:a16="http://schemas.microsoft.com/office/drawing/2014/main" id="{F7446760-20A1-D451-9D5B-7580019C9586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8081963" y="3544888"/>
            <a:ext cx="63500" cy="63500"/>
          </a:xfrm>
          <a:prstGeom prst="triangle">
            <a:avLst/>
          </a:prstGeom>
          <a:solidFill>
            <a:schemeClr val="hlink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3C62EC98-75D2-5E57-DA15-BF757DB77B68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7610475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72646C1A-0594-45A7-9B05-8E9B155B7481}" type="datetime'''''''''''''20''''''''''''''''''''''2''''''''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1D07EFFF-EDFE-9FE2-9562-FB4695AF4669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8305800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B8586E0C-F5E8-4935-9311-BA94BC47B16D}" type="datetime'''''''202''5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A413CAE2-D493-CB83-B0BA-1684DCA04027}"/>
              </a:ext>
            </a:extLst>
          </p:cNvPr>
          <p:cNvSpPr txBox="1"/>
          <p:nvPr/>
        </p:nvSpPr>
        <p:spPr>
          <a:xfrm>
            <a:off x="3595342" y="5116355"/>
            <a:ext cx="539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Intercomunicadores Pedestal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 leitores biométricos, 2 ventiladores, 2 bombas centrífugas</a:t>
            </a:r>
          </a:p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micro-ondas, 1 ar condicionado, 1 cofre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Abr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picador de carne, 1 </a:t>
            </a:r>
            <a:r>
              <a:rPr lang="pt-BR" sz="1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cooktop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indução 2 bocas e 1 bomba centrífuga</a:t>
            </a:r>
          </a:p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bomba centrífuga e 1 serra elétrica para gesso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fogão, 1 estufa e 1 bomba a vácuo</a:t>
            </a:r>
          </a:p>
        </p:txBody>
      </p:sp>
      <p:graphicFrame>
        <p:nvGraphicFramePr>
          <p:cNvPr id="68" name="Objeto 67">
            <a:extLst>
              <a:ext uri="{FF2B5EF4-FFF2-40B4-BE49-F238E27FC236}">
                <a16:creationId xmlns:a16="http://schemas.microsoft.com/office/drawing/2014/main" id="{0A73F9A3-A716-D472-1CCA-31B3FCCF42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924930"/>
              </p:ext>
            </p:extLst>
          </p:nvPr>
        </p:nvGraphicFramePr>
        <p:xfrm>
          <a:off x="3728640" y="1213644"/>
          <a:ext cx="8128000" cy="181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9" name="Worksheet" r:id="rId77" imgW="15043113" imgH="3365573" progId="Excel.Sheet.12">
                  <p:link updateAutomatic="1"/>
                </p:oleObj>
              </mc:Choice>
              <mc:Fallback>
                <p:oleObj name="Worksheet" r:id="rId77" imgW="15043113" imgH="3365573" progId="Excel.Sheet.12">
                  <p:link updateAutomatic="1"/>
                  <p:pic>
                    <p:nvPicPr>
                      <p:cNvPr id="68" name="Objeto 67">
                        <a:extLst>
                          <a:ext uri="{FF2B5EF4-FFF2-40B4-BE49-F238E27FC236}">
                            <a16:creationId xmlns:a16="http://schemas.microsoft.com/office/drawing/2014/main" id="{0A73F9A3-A716-D472-1CCA-31B3FCCF42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3728640" y="1213644"/>
                        <a:ext cx="8128000" cy="181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71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695400" y="797572"/>
            <a:ext cx="113730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Isac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 Infraestrutura – Obras e Projetos</a:t>
            </a:r>
          </a:p>
          <a:p>
            <a:pPr>
              <a:defRPr/>
            </a:pPr>
            <a:r>
              <a:rPr lang="pt-BR" dirty="0">
                <a:solidFill>
                  <a:srgbClr val="008080"/>
                </a:solidFill>
                <a:latin typeface="Calibri"/>
              </a:rPr>
              <a:t> 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14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Isac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 Infraestrutura – Obras e Projetos</a:t>
            </a:r>
          </a:p>
          <a:p>
            <a:pPr>
              <a:defRPr/>
            </a:pPr>
            <a:r>
              <a:rPr lang="pt-BR" dirty="0">
                <a:solidFill>
                  <a:srgbClr val="008080"/>
                </a:solidFill>
                <a:latin typeface="Calibri"/>
              </a:rPr>
              <a:t>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2024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55FA21B-7987-432F-A442-83D1F931DE58}"/>
              </a:ext>
            </a:extLst>
          </p:cNvPr>
          <p:cNvGraphicFramePr>
            <a:graphicFrameLocks/>
          </p:cNvGraphicFramePr>
          <p:nvPr/>
        </p:nvGraphicFramePr>
        <p:xfrm>
          <a:off x="263352" y="3734754"/>
          <a:ext cx="9187966" cy="2502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4E3F8B82-4C8B-4835-91F9-6E210AC1B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0688"/>
            <a:ext cx="11928648" cy="2655827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2AB7889-B94A-4584-93AB-83863C34B3C2}"/>
              </a:ext>
            </a:extLst>
          </p:cNvPr>
          <p:cNvGraphicFramePr>
            <a:graphicFrameLocks noGrp="1"/>
          </p:cNvGraphicFramePr>
          <p:nvPr/>
        </p:nvGraphicFramePr>
        <p:xfrm>
          <a:off x="9561512" y="3581486"/>
          <a:ext cx="2286000" cy="114366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1122951519"/>
                    </a:ext>
                  </a:extLst>
                </a:gridCol>
              </a:tblGrid>
              <a:tr h="2859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Média de Manifestações por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34239"/>
                  </a:ext>
                </a:extLst>
              </a:tr>
              <a:tr h="2859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2023 - 169,5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273084"/>
                  </a:ext>
                </a:extLst>
              </a:tr>
              <a:tr h="2859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2024 - 142,4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686203"/>
                  </a:ext>
                </a:extLst>
              </a:tr>
              <a:tr h="2859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de 2025 - 153,1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80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Junho 2025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0431815-9D75-4BA3-8C02-318FC29C3EDA}"/>
              </a:ext>
            </a:extLst>
          </p:cNvPr>
          <p:cNvGraphicFramePr>
            <a:graphicFrameLocks/>
          </p:cNvGraphicFramePr>
          <p:nvPr/>
        </p:nvGraphicFramePr>
        <p:xfrm>
          <a:off x="23374" y="3861048"/>
          <a:ext cx="7900147" cy="246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5EBA3F24-0678-4F48-B35D-B2488F30C3FA}"/>
              </a:ext>
            </a:extLst>
          </p:cNvPr>
          <p:cNvGraphicFramePr>
            <a:graphicFrameLocks/>
          </p:cNvGraphicFramePr>
          <p:nvPr/>
        </p:nvGraphicFramePr>
        <p:xfrm>
          <a:off x="-94516" y="533109"/>
          <a:ext cx="11737304" cy="294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FD25133-97CD-4E37-AA1E-8298F02B0BD9}"/>
              </a:ext>
            </a:extLst>
          </p:cNvPr>
          <p:cNvGraphicFramePr>
            <a:graphicFrameLocks noGrp="1"/>
          </p:cNvGraphicFramePr>
          <p:nvPr/>
        </p:nvGraphicFramePr>
        <p:xfrm>
          <a:off x="8112224" y="3724817"/>
          <a:ext cx="3933118" cy="1368152"/>
        </p:xfrm>
        <a:graphic>
          <a:graphicData uri="http://schemas.openxmlformats.org/drawingml/2006/table">
            <a:tbl>
              <a:tblPr/>
              <a:tblGrid>
                <a:gridCol w="1065748">
                  <a:extLst>
                    <a:ext uri="{9D8B030D-6E8A-4147-A177-3AD203B41FA5}">
                      <a16:colId xmlns:a16="http://schemas.microsoft.com/office/drawing/2014/main" val="1158757405"/>
                    </a:ext>
                  </a:extLst>
                </a:gridCol>
                <a:gridCol w="955790">
                  <a:extLst>
                    <a:ext uri="{9D8B030D-6E8A-4147-A177-3AD203B41FA5}">
                      <a16:colId xmlns:a16="http://schemas.microsoft.com/office/drawing/2014/main" val="4252290324"/>
                    </a:ext>
                  </a:extLst>
                </a:gridCol>
                <a:gridCol w="845832">
                  <a:extLst>
                    <a:ext uri="{9D8B030D-6E8A-4147-A177-3AD203B41FA5}">
                      <a16:colId xmlns:a16="http://schemas.microsoft.com/office/drawing/2014/main" val="187582716"/>
                    </a:ext>
                  </a:extLst>
                </a:gridCol>
                <a:gridCol w="1065748">
                  <a:extLst>
                    <a:ext uri="{9D8B030D-6E8A-4147-A177-3AD203B41FA5}">
                      <a16:colId xmlns:a16="http://schemas.microsoft.com/office/drawing/2014/main" val="1989932967"/>
                    </a:ext>
                  </a:extLst>
                </a:gridCol>
              </a:tblGrid>
              <a:tr h="4604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Maior tempo de espera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Menor tempo de espera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0697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27/06/2025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04:14:00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10/06/2025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00:01:00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228593"/>
                  </a:ext>
                </a:extLst>
              </a:tr>
              <a:tr h="6446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Atendimento Liderança Experiência da Saúde , demandas variadas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Atendimento Liderança Experiência da Saúde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2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005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94" y="-9640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Junho 2025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4D379BD-F117-443C-8676-0934B5D3F99C}"/>
              </a:ext>
            </a:extLst>
          </p:cNvPr>
          <p:cNvGraphicFramePr>
            <a:graphicFrameLocks/>
          </p:cNvGraphicFramePr>
          <p:nvPr/>
        </p:nvGraphicFramePr>
        <p:xfrm>
          <a:off x="5231905" y="658343"/>
          <a:ext cx="6840760" cy="2914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E962106-5AE8-4B9A-B7A7-85500C0A2128}"/>
              </a:ext>
            </a:extLst>
          </p:cNvPr>
          <p:cNvGraphicFramePr>
            <a:graphicFrameLocks/>
          </p:cNvGraphicFramePr>
          <p:nvPr/>
        </p:nvGraphicFramePr>
        <p:xfrm>
          <a:off x="-23655" y="660865"/>
          <a:ext cx="5255560" cy="2914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DB9892F-2D66-48E7-8ABD-075AE7D20526}"/>
              </a:ext>
            </a:extLst>
          </p:cNvPr>
          <p:cNvGraphicFramePr>
            <a:graphicFrameLocks/>
          </p:cNvGraphicFramePr>
          <p:nvPr/>
        </p:nvGraphicFramePr>
        <p:xfrm>
          <a:off x="29942" y="3696153"/>
          <a:ext cx="11063635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BBEE001-0BA3-45D5-9793-AF0CE91B5B32}"/>
              </a:ext>
            </a:extLst>
          </p:cNvPr>
          <p:cNvSpPr/>
          <p:nvPr/>
        </p:nvSpPr>
        <p:spPr>
          <a:xfrm>
            <a:off x="0" y="216001"/>
            <a:ext cx="10870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</a:t>
            </a:r>
            <a:r>
              <a:rPr lang="pt-BR" sz="3200" b="1" dirty="0">
                <a:solidFill>
                  <a:srgbClr val="296D6B"/>
                </a:solidFill>
                <a:latin typeface="Eurostile"/>
              </a:rPr>
              <a:t> – </a:t>
            </a: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MANIFESTAÇÕES</a:t>
            </a:r>
            <a:r>
              <a:rPr lang="pt-BR" sz="3200" b="1" dirty="0">
                <a:solidFill>
                  <a:srgbClr val="296D6B"/>
                </a:solidFill>
                <a:latin typeface="Eurostile"/>
              </a:rPr>
              <a:t> </a:t>
            </a: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OUVIDORIA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E1B374D-A5AC-47DB-9AAE-9AC2BE11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08720"/>
            <a:ext cx="11305256" cy="51845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A0DD7F-C6CD-45A9-B778-EB94116B9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94" y="-9640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8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581F62E-04C2-477A-91AA-AA628AA61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" y="66205"/>
            <a:ext cx="12107965" cy="6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97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65790"/>
            <a:ext cx="6653916" cy="894618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49871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18" dirty="0">
                <a:solidFill>
                  <a:srgbClr val="084F92"/>
                </a:solidFill>
              </a:rPr>
              <a:t>Internação</a:t>
            </a:r>
            <a:r>
              <a:rPr sz="2698" spc="149" dirty="0">
                <a:solidFill>
                  <a:srgbClr val="084F92"/>
                </a:solidFill>
              </a:rPr>
              <a:t> </a:t>
            </a:r>
            <a:r>
              <a:rPr sz="2698" spc="349" dirty="0">
                <a:solidFill>
                  <a:srgbClr val="084F92"/>
                </a:solidFill>
              </a:rPr>
              <a:t>2024</a:t>
            </a:r>
            <a:r>
              <a:rPr sz="2698" spc="154" dirty="0">
                <a:solidFill>
                  <a:srgbClr val="084F92"/>
                </a:solidFill>
              </a:rPr>
              <a:t> </a:t>
            </a:r>
            <a:r>
              <a:rPr sz="2698" spc="224" dirty="0">
                <a:solidFill>
                  <a:srgbClr val="084F92"/>
                </a:solidFill>
              </a:rPr>
              <a:t>vs.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64971" y="2881579"/>
            <a:ext cx="2639618" cy="560269"/>
            <a:chOff x="2250233" y="4751937"/>
            <a:chExt cx="4352925" cy="923925"/>
          </a:xfrm>
        </p:grpSpPr>
        <p:sp>
          <p:nvSpPr>
            <p:cNvPr id="5" name="object 5"/>
            <p:cNvSpPr/>
            <p:nvPr/>
          </p:nvSpPr>
          <p:spPr>
            <a:xfrm>
              <a:off x="2266108" y="4767812"/>
              <a:ext cx="4321175" cy="785495"/>
            </a:xfrm>
            <a:custGeom>
              <a:avLst/>
              <a:gdLst/>
              <a:ahLst/>
              <a:cxnLst/>
              <a:rect l="l" t="t" r="r" b="b"/>
              <a:pathLst>
                <a:path w="4321175" h="785495">
                  <a:moveTo>
                    <a:pt x="0" y="0"/>
                  </a:moveTo>
                  <a:lnTo>
                    <a:pt x="1441212" y="667204"/>
                  </a:lnTo>
                </a:path>
                <a:path w="4321175" h="785495">
                  <a:moveTo>
                    <a:pt x="1441212" y="667204"/>
                  </a:moveTo>
                  <a:lnTo>
                    <a:pt x="2881168" y="360617"/>
                  </a:lnTo>
                </a:path>
                <a:path w="4321175" h="785495">
                  <a:moveTo>
                    <a:pt x="2881168" y="360617"/>
                  </a:moveTo>
                  <a:lnTo>
                    <a:pt x="4321124" y="785316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2266108" y="5182459"/>
              <a:ext cx="4321175" cy="477520"/>
            </a:xfrm>
            <a:custGeom>
              <a:avLst/>
              <a:gdLst/>
              <a:ahLst/>
              <a:cxnLst/>
              <a:rect l="l" t="t" r="r" b="b"/>
              <a:pathLst>
                <a:path w="4321175" h="477520">
                  <a:moveTo>
                    <a:pt x="0" y="0"/>
                  </a:moveTo>
                  <a:lnTo>
                    <a:pt x="1441212" y="463650"/>
                  </a:lnTo>
                  <a:lnTo>
                    <a:pt x="2881168" y="388260"/>
                  </a:lnTo>
                  <a:lnTo>
                    <a:pt x="4321124" y="477472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5146649" y="5064976"/>
              <a:ext cx="90805" cy="64135"/>
            </a:xfrm>
            <a:custGeom>
              <a:avLst/>
              <a:gdLst/>
              <a:ahLst/>
              <a:cxnLst/>
              <a:rect l="l" t="t" r="r" b="b"/>
              <a:pathLst>
                <a:path w="90804" h="64135">
                  <a:moveTo>
                    <a:pt x="0" y="64081"/>
                  </a:moveTo>
                  <a:lnTo>
                    <a:pt x="90468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73616" y="273790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73,7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7053" y="2915253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62,9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6783" y="3185490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51,7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0494" y="3034833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 txBox="1"/>
          <p:nvPr/>
        </p:nvSpPr>
        <p:spPr>
          <a:xfrm>
            <a:off x="1211396" y="303017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61,4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59022" y="3094264"/>
            <a:ext cx="364271" cy="234119"/>
          </a:xfrm>
          <a:custGeom>
            <a:avLst/>
            <a:gdLst/>
            <a:ahLst/>
            <a:cxnLst/>
            <a:rect l="l" t="t" r="r" b="b"/>
            <a:pathLst>
              <a:path w="600710" h="386079">
                <a:moveTo>
                  <a:pt x="600609" y="0"/>
                </a:moveTo>
                <a:lnTo>
                  <a:pt x="0" y="0"/>
                </a:lnTo>
                <a:lnTo>
                  <a:pt x="0" y="385747"/>
                </a:lnTo>
                <a:lnTo>
                  <a:pt x="600609" y="385747"/>
                </a:lnTo>
                <a:lnTo>
                  <a:pt x="600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2199006" y="3100151"/>
            <a:ext cx="271471" cy="350275"/>
          </a:xfrm>
          <a:prstGeom prst="rect">
            <a:avLst/>
          </a:prstGeom>
        </p:spPr>
        <p:txBody>
          <a:bodyPr vert="horz" wrap="square" lIns="0" tIns="40817" rIns="0" bIns="0" rtlCol="0">
            <a:spAutoFit/>
          </a:bodyPr>
          <a:lstStyle/>
          <a:p>
            <a:pPr marL="20408">
              <a:spcBef>
                <a:spcPts val="321"/>
              </a:spcBef>
            </a:pPr>
            <a:r>
              <a:rPr sz="879" b="1" spc="-12" dirty="0">
                <a:latin typeface="Trebuchet MS"/>
                <a:cs typeface="Trebuchet MS"/>
              </a:rPr>
              <a:t>54,3</a:t>
            </a:r>
            <a:endParaRPr sz="879">
              <a:latin typeface="Trebuchet MS"/>
              <a:cs typeface="Trebuchet MS"/>
            </a:endParaRPr>
          </a:p>
          <a:p>
            <a:pPr marL="7701">
              <a:spcBef>
                <a:spcPts val="263"/>
              </a:spcBef>
            </a:pPr>
            <a:r>
              <a:rPr sz="879" b="1" spc="-12" dirty="0">
                <a:solidFill>
                  <a:srgbClr val="CACACA"/>
                </a:solidFill>
                <a:latin typeface="Trebuchet MS"/>
                <a:cs typeface="Trebuchet MS"/>
              </a:rPr>
              <a:t>48.4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23070" y="3277132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 txBox="1"/>
          <p:nvPr/>
        </p:nvSpPr>
        <p:spPr>
          <a:xfrm>
            <a:off x="3034417" y="327247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50,5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46023" y="3504427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48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4034" y="3771426"/>
            <a:ext cx="1948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4034" y="3555034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4034" y="2689462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0827" y="2256676"/>
            <a:ext cx="228343" cy="3101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35746" y="4593668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59300">
              <a:spcBef>
                <a:spcPts val="737"/>
              </a:spcBef>
            </a:pPr>
            <a:r>
              <a:rPr sz="1182" b="1" spc="79" dirty="0">
                <a:solidFill>
                  <a:srgbClr val="006A6B"/>
                </a:solidFill>
                <a:latin typeface="Calibri"/>
                <a:cs typeface="Calibri"/>
              </a:rPr>
              <a:t>148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08599" y="4602519"/>
            <a:ext cx="384680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9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46617" y="4562898"/>
            <a:ext cx="37736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99920" y="4584398"/>
            <a:ext cx="4281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8" dirty="0">
                <a:solidFill>
                  <a:srgbClr val="0D0D0D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55804" y="4586518"/>
            <a:ext cx="41163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81886" y="4583916"/>
            <a:ext cx="38082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03441" y="4589439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228606" y="4602519"/>
            <a:ext cx="34578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52" dirty="0">
                <a:solidFill>
                  <a:srgbClr val="0D0D0D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7011" y="4913685"/>
            <a:ext cx="619569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24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97099" y="4602519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88" dirty="0">
                <a:solidFill>
                  <a:srgbClr val="0D0D0D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03180" y="4593668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6" dirty="0">
                <a:solidFill>
                  <a:srgbClr val="0D0D0D"/>
                </a:solidFill>
                <a:latin typeface="Calibri"/>
                <a:cs typeface="Calibri"/>
              </a:rPr>
              <a:t>Nov</a:t>
            </a:r>
            <a:r>
              <a:rPr sz="1607" spc="106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932119" y="4598139"/>
            <a:ext cx="41047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0D0D0D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3551" y="1502032"/>
            <a:ext cx="5411697" cy="34314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51447">
              <a:lnSpc>
                <a:spcPts val="1304"/>
              </a:lnSpc>
              <a:spcBef>
                <a:spcPts val="76"/>
              </a:spcBef>
              <a:tabLst>
                <a:tab pos="479790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primeiro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9" dirty="0">
                <a:solidFill>
                  <a:srgbClr val="5E5E5E"/>
                </a:solidFill>
                <a:latin typeface="Calibri"/>
                <a:cs typeface="Calibri"/>
              </a:rPr>
              <a:t>quadrimestre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2024.</a:t>
            </a:r>
            <a:endParaRPr sz="1182">
              <a:latin typeface="Calibri"/>
              <a:cs typeface="Calibri"/>
            </a:endParaRPr>
          </a:p>
          <a:p>
            <a:pPr marL="7701">
              <a:lnSpc>
                <a:spcPts val="1304"/>
              </a:lnSpc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48381" y="926318"/>
            <a:ext cx="3224531" cy="55465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00"/>
              </a:lnSpc>
              <a:spcBef>
                <a:spcPts val="58"/>
              </a:spcBef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006A6B"/>
                </a:solidFill>
                <a:latin typeface="Calibri"/>
                <a:cs typeface="Calibri"/>
              </a:rPr>
              <a:t>–</a:t>
            </a:r>
            <a:r>
              <a:rPr sz="1789" b="1" spc="10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0" dirty="0">
                <a:solidFill>
                  <a:srgbClr val="006A6B"/>
                </a:solidFill>
                <a:latin typeface="Calibri"/>
                <a:cs typeface="Calibri"/>
              </a:rPr>
              <a:t>Abr</a:t>
            </a:r>
            <a:r>
              <a:rPr sz="1789" b="1" spc="112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112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97" dirty="0">
                <a:solidFill>
                  <a:srgbClr val="006A6B"/>
                </a:solidFill>
                <a:latin typeface="Calibri"/>
                <a:cs typeface="Calibri"/>
              </a:rPr>
              <a:t>59,8pp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0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21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0" dirty="0">
                <a:solidFill>
                  <a:srgbClr val="A6A6A6"/>
                </a:solidFill>
                <a:latin typeface="Calibri"/>
                <a:cs typeface="Calibri"/>
              </a:rPr>
              <a:t>Abr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79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33" dirty="0">
                <a:solidFill>
                  <a:srgbClr val="A6A6A6"/>
                </a:solidFill>
                <a:latin typeface="Calibri"/>
                <a:cs typeface="Calibri"/>
              </a:rPr>
              <a:t>51,4pp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2" name="object 42"/>
          <p:cNvGrpSpPr/>
          <p:nvPr/>
        </p:nvGrpSpPr>
        <p:grpSpPr>
          <a:xfrm>
            <a:off x="10890929" y="12191"/>
            <a:ext cx="1166360" cy="762043"/>
            <a:chOff x="17959243" y="20104"/>
            <a:chExt cx="1923414" cy="1256665"/>
          </a:xfrm>
        </p:grpSpPr>
        <p:pic>
          <p:nvPicPr>
            <p:cNvPr id="43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19151" y="274258"/>
              <a:ext cx="663319" cy="66299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9243" y="20104"/>
              <a:ext cx="1257762" cy="1256506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-4334" y="-4762"/>
            <a:ext cx="194843" cy="1755509"/>
            <a:chOff x="-7853" y="-7853"/>
            <a:chExt cx="321310" cy="2894965"/>
          </a:xfrm>
        </p:grpSpPr>
        <p:sp>
          <p:nvSpPr>
            <p:cNvPr id="46" name="object 46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0"/>
                  </a:lnTo>
                  <a:lnTo>
                    <a:pt x="0" y="2879036"/>
                  </a:lnTo>
                  <a:lnTo>
                    <a:pt x="305277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2879036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107527" y="4902224"/>
            <a:ext cx="9156065" cy="567630"/>
          </a:xfrm>
          <a:prstGeom prst="rect">
            <a:avLst/>
          </a:prstGeom>
        </p:spPr>
        <p:txBody>
          <a:bodyPr vert="horz" wrap="square" lIns="0" tIns="21564" rIns="0" bIns="0" rtlCol="0">
            <a:spAutoFit/>
          </a:bodyPr>
          <a:lstStyle/>
          <a:p>
            <a:pPr marL="15787">
              <a:spcBef>
                <a:spcPts val="170"/>
              </a:spcBef>
              <a:tabLst>
                <a:tab pos="817491" algn="l"/>
                <a:tab pos="1736639" algn="l"/>
                <a:tab pos="2563371" algn="l"/>
                <a:tab pos="3441317" algn="l"/>
                <a:tab pos="4360465" algn="l"/>
                <a:tab pos="5252658" algn="l"/>
                <a:tab pos="6152938" algn="l"/>
                <a:tab pos="7082482" algn="l"/>
                <a:tab pos="7975061" algn="l"/>
                <a:tab pos="8900754" algn="l"/>
              </a:tabLst>
            </a:pPr>
            <a:r>
              <a:rPr sz="1774" b="1" spc="164" baseline="-1424" dirty="0">
                <a:solidFill>
                  <a:srgbClr val="006A6B"/>
                </a:solidFill>
                <a:latin typeface="Calibri"/>
                <a:cs typeface="Calibri"/>
              </a:rPr>
              <a:t>72</a:t>
            </a:r>
            <a:r>
              <a:rPr sz="1774" b="1" baseline="-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168" baseline="1424" dirty="0">
                <a:solidFill>
                  <a:srgbClr val="006A6B"/>
                </a:solidFill>
                <a:latin typeface="Calibri"/>
                <a:cs typeface="Calibri"/>
              </a:rPr>
              <a:t>95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182" b="1" spc="106" dirty="0">
                <a:solidFill>
                  <a:srgbClr val="006A6B"/>
                </a:solidFill>
                <a:latin typeface="Calibri"/>
                <a:cs typeface="Calibri"/>
              </a:rPr>
              <a:t>75</a:t>
            </a:r>
            <a:r>
              <a:rPr sz="1182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254" baseline="1424" dirty="0">
                <a:solidFill>
                  <a:srgbClr val="006A6B"/>
                </a:solidFill>
                <a:latin typeface="Calibri"/>
                <a:cs typeface="Calibri"/>
              </a:rPr>
              <a:t>74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127" baseline="1424" dirty="0">
                <a:solidFill>
                  <a:srgbClr val="006A6B"/>
                </a:solidFill>
                <a:latin typeface="Calibri"/>
                <a:cs typeface="Calibri"/>
              </a:rPr>
              <a:t>140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36" baseline="-2849" dirty="0">
                <a:solidFill>
                  <a:srgbClr val="006A6B"/>
                </a:solidFill>
                <a:latin typeface="Calibri"/>
                <a:cs typeface="Calibri"/>
              </a:rPr>
              <a:t>172</a:t>
            </a:r>
            <a:r>
              <a:rPr sz="1774" b="1" baseline="-2849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182" b="1" spc="49" dirty="0">
                <a:solidFill>
                  <a:srgbClr val="006A6B"/>
                </a:solidFill>
                <a:latin typeface="Calibri"/>
                <a:cs typeface="Calibri"/>
              </a:rPr>
              <a:t>154</a:t>
            </a:r>
            <a:r>
              <a:rPr sz="1182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1424" dirty="0">
                <a:solidFill>
                  <a:srgbClr val="006A6B"/>
                </a:solidFill>
                <a:latin typeface="Calibri"/>
                <a:cs typeface="Calibri"/>
              </a:rPr>
              <a:t>151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8547" dirty="0">
                <a:solidFill>
                  <a:srgbClr val="006A6B"/>
                </a:solidFill>
                <a:latin typeface="Calibri"/>
                <a:cs typeface="Calibri"/>
              </a:rPr>
              <a:t>141</a:t>
            </a:r>
            <a:r>
              <a:rPr sz="1774" b="1" baseline="8547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63" baseline="7122" dirty="0">
                <a:solidFill>
                  <a:srgbClr val="006A6B"/>
                </a:solidFill>
                <a:latin typeface="Calibri"/>
                <a:cs typeface="Calibri"/>
              </a:rPr>
              <a:t>185</a:t>
            </a:r>
            <a:r>
              <a:rPr sz="1774" b="1" baseline="7122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73" baseline="8547" dirty="0">
                <a:solidFill>
                  <a:srgbClr val="006A6B"/>
                </a:solidFill>
                <a:latin typeface="Calibri"/>
                <a:cs typeface="Calibri"/>
              </a:rPr>
              <a:t>187</a:t>
            </a:r>
            <a:endParaRPr sz="1774" baseline="8547">
              <a:latin typeface="Calibri"/>
              <a:cs typeface="Calibri"/>
            </a:endParaRPr>
          </a:p>
          <a:p>
            <a:pPr>
              <a:spcBef>
                <a:spcPts val="49"/>
              </a:spcBef>
            </a:pPr>
            <a:endParaRPr sz="1182">
              <a:latin typeface="Calibri"/>
              <a:cs typeface="Calibri"/>
            </a:endParaRPr>
          </a:p>
          <a:p>
            <a:pPr>
              <a:spcBef>
                <a:spcPts val="3"/>
              </a:spcBef>
              <a:tabLst>
                <a:tab pos="779370" algn="l"/>
                <a:tab pos="1700058" algn="l"/>
                <a:tab pos="2566452" algn="l"/>
                <a:tab pos="3491375" algn="l"/>
                <a:tab pos="4376252" algn="l"/>
                <a:tab pos="5320429" algn="l"/>
                <a:tab pos="6196450" algn="l"/>
                <a:tab pos="7134466" algn="l"/>
                <a:tab pos="8027044" algn="l"/>
                <a:tab pos="8938105" algn="l"/>
              </a:tabLst>
            </a:pPr>
            <a:r>
              <a:rPr sz="1774" b="1" spc="-22" baseline="1424" dirty="0">
                <a:solidFill>
                  <a:srgbClr val="A6A6A6"/>
                </a:solidFill>
                <a:latin typeface="Calibri"/>
                <a:cs typeface="Calibri"/>
              </a:rPr>
              <a:t>116</a:t>
            </a:r>
            <a:r>
              <a:rPr sz="1774" b="1" baseline="1424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1424" dirty="0">
                <a:solidFill>
                  <a:srgbClr val="A6A6A6"/>
                </a:solidFill>
                <a:latin typeface="Calibri"/>
                <a:cs typeface="Calibri"/>
              </a:rPr>
              <a:t>101</a:t>
            </a:r>
            <a:r>
              <a:rPr sz="1774" b="1" baseline="1424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182" b="1" spc="176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r>
              <a:rPr sz="1182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73" baseline="5698" dirty="0">
                <a:solidFill>
                  <a:srgbClr val="A6A6A6"/>
                </a:solidFill>
                <a:latin typeface="Calibri"/>
                <a:cs typeface="Calibri"/>
              </a:rPr>
              <a:t>103</a:t>
            </a:r>
            <a:r>
              <a:rPr sz="1774" b="1" baseline="5698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63" baseline="2849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r>
              <a:rPr sz="1774" b="1" baseline="2849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59" baseline="2849" dirty="0">
                <a:solidFill>
                  <a:srgbClr val="A6A6A6"/>
                </a:solidFill>
                <a:latin typeface="Calibri"/>
                <a:cs typeface="Calibri"/>
              </a:rPr>
              <a:t>64</a:t>
            </a:r>
            <a:r>
              <a:rPr sz="1774" b="1" baseline="2849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9971" dirty="0">
                <a:solidFill>
                  <a:srgbClr val="A6A6A6"/>
                </a:solidFill>
                <a:latin typeface="Calibri"/>
                <a:cs typeface="Calibri"/>
              </a:rPr>
              <a:t>81</a:t>
            </a:r>
            <a:r>
              <a:rPr sz="1774" b="1" baseline="997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13" baseline="7122" dirty="0">
                <a:solidFill>
                  <a:srgbClr val="A6A6A6"/>
                </a:solidFill>
                <a:latin typeface="Calibri"/>
                <a:cs typeface="Calibri"/>
              </a:rPr>
              <a:t>99</a:t>
            </a:r>
            <a:r>
              <a:rPr sz="1774" b="1" baseline="7122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11396" dirty="0">
                <a:solidFill>
                  <a:srgbClr val="A6A6A6"/>
                </a:solidFill>
                <a:latin typeface="Calibri"/>
                <a:cs typeface="Calibri"/>
              </a:rPr>
              <a:t>71</a:t>
            </a:r>
            <a:r>
              <a:rPr sz="1774" b="1" baseline="11396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191" baseline="9971" dirty="0">
                <a:solidFill>
                  <a:srgbClr val="A6A6A6"/>
                </a:solidFill>
                <a:latin typeface="Calibri"/>
                <a:cs typeface="Calibri"/>
              </a:rPr>
              <a:t>79</a:t>
            </a:r>
            <a:r>
              <a:rPr sz="1774" b="1" baseline="997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191" baseline="8547" dirty="0">
                <a:solidFill>
                  <a:srgbClr val="A6A6A6"/>
                </a:solidFill>
                <a:latin typeface="Calibri"/>
                <a:cs typeface="Calibri"/>
              </a:rPr>
              <a:t>38</a:t>
            </a:r>
            <a:endParaRPr sz="1774" baseline="8547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9391" y="5313289"/>
            <a:ext cx="63343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16540" y="5290875"/>
            <a:ext cx="21371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64" dirty="0">
                <a:solidFill>
                  <a:srgbClr val="A6A6A6"/>
                </a:solidFill>
                <a:latin typeface="Calibri"/>
                <a:cs typeface="Calibri"/>
              </a:rPr>
              <a:t>70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0546" y="6005281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006A6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2" name="object 52"/>
          <p:cNvSpPr/>
          <p:nvPr/>
        </p:nvSpPr>
        <p:spPr>
          <a:xfrm>
            <a:off x="413022" y="6280344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3"/>
          <p:cNvSpPr txBox="1"/>
          <p:nvPr/>
        </p:nvSpPr>
        <p:spPr>
          <a:xfrm>
            <a:off x="1068150" y="5794090"/>
            <a:ext cx="820958" cy="547293"/>
          </a:xfrm>
          <a:prstGeom prst="rect">
            <a:avLst/>
          </a:prstGeom>
        </p:spPr>
        <p:txBody>
          <a:bodyPr vert="horz" wrap="square" lIns="0" tIns="92801" rIns="0" bIns="0" rtlCol="0">
            <a:spAutoFit/>
          </a:bodyPr>
          <a:lstStyle/>
          <a:p>
            <a:pPr marL="7701">
              <a:spcBef>
                <a:spcPts val="731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  <a:p>
            <a:pPr marL="13862">
              <a:spcBef>
                <a:spcPts val="676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53493" y="4852457"/>
            <a:ext cx="9600815" cy="835975"/>
          </a:xfrm>
          <a:custGeom>
            <a:avLst/>
            <a:gdLst/>
            <a:ahLst/>
            <a:cxnLst/>
            <a:rect l="l" t="t" r="r" b="b"/>
            <a:pathLst>
              <a:path w="15832455" h="1378584">
                <a:moveTo>
                  <a:pt x="15831978" y="0"/>
                </a:moveTo>
                <a:lnTo>
                  <a:pt x="0" y="0"/>
                </a:lnTo>
                <a:lnTo>
                  <a:pt x="0" y="1378387"/>
                </a:lnTo>
                <a:lnTo>
                  <a:pt x="15831978" y="1378387"/>
                </a:lnTo>
                <a:lnTo>
                  <a:pt x="15831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5" name="object 55"/>
          <p:cNvSpPr txBox="1"/>
          <p:nvPr/>
        </p:nvSpPr>
        <p:spPr>
          <a:xfrm>
            <a:off x="2102112" y="4913711"/>
            <a:ext cx="26030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24" dirty="0">
                <a:solidFill>
                  <a:srgbClr val="006A6B"/>
                </a:solidFill>
                <a:latin typeface="Calibri"/>
                <a:cs typeface="Calibri"/>
              </a:rPr>
              <a:t>175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22367" y="5282493"/>
            <a:ext cx="21525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70" dirty="0">
                <a:solidFill>
                  <a:srgbClr val="A6A6A6"/>
                </a:solidFill>
                <a:latin typeface="Calibri"/>
                <a:cs typeface="Calibri"/>
              </a:rPr>
              <a:t>74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918474" y="4896060"/>
            <a:ext cx="29688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1" dirty="0">
                <a:solidFill>
                  <a:srgbClr val="006A6B"/>
                </a:solidFill>
                <a:latin typeface="Calibri"/>
                <a:cs typeface="Calibri"/>
              </a:rPr>
              <a:t>267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942856" y="5276398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18" dirty="0">
                <a:solidFill>
                  <a:srgbClr val="A6A6A6"/>
                </a:solidFill>
                <a:latin typeface="Calibri"/>
                <a:cs typeface="Calibri"/>
              </a:rPr>
              <a:t>95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782204" y="4893456"/>
            <a:ext cx="29919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7" dirty="0">
                <a:solidFill>
                  <a:srgbClr val="006A6B"/>
                </a:solidFill>
                <a:latin typeface="Calibri"/>
                <a:cs typeface="Calibri"/>
              </a:rPr>
              <a:t>203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796236" y="5274112"/>
            <a:ext cx="20100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09" dirty="0">
                <a:solidFill>
                  <a:srgbClr val="A6A6A6"/>
                </a:solidFill>
                <a:latin typeface="Calibri"/>
                <a:cs typeface="Calibri"/>
              </a:rPr>
              <a:t>75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493A4C1D-157D-4798-8BD1-5929F0D34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" y="23337"/>
            <a:ext cx="12174649" cy="681132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62512"/>
            <a:ext cx="6653916" cy="501175"/>
          </a:xfrm>
          <a:prstGeom prst="rect">
            <a:avLst/>
          </a:prstGeom>
        </p:spPr>
        <p:txBody>
          <a:bodyPr vert="horz" wrap="square" lIns="0" tIns="85165" rIns="0" bIns="0" rtlCol="0" anchor="ctr">
            <a:spAutoFit/>
          </a:bodyPr>
          <a:lstStyle/>
          <a:p>
            <a:pPr marL="435892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4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Ambulatório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696085" y="2094591"/>
            <a:ext cx="10915040" cy="1696594"/>
            <a:chOff x="1147190" y="3454135"/>
            <a:chExt cx="17999710" cy="2797810"/>
          </a:xfrm>
        </p:grpSpPr>
        <p:sp>
          <p:nvSpPr>
            <p:cNvPr id="4" name="object 4"/>
            <p:cNvSpPr/>
            <p:nvPr/>
          </p:nvSpPr>
          <p:spPr>
            <a:xfrm>
              <a:off x="1480159" y="3454139"/>
              <a:ext cx="5332730" cy="2792095"/>
            </a:xfrm>
            <a:custGeom>
              <a:avLst/>
              <a:gdLst/>
              <a:ahLst/>
              <a:cxnLst/>
              <a:rect l="l" t="t" r="r" b="b"/>
              <a:pathLst>
                <a:path w="5332730" h="2792095">
                  <a:moveTo>
                    <a:pt x="833056" y="0"/>
                  </a:moveTo>
                  <a:lnTo>
                    <a:pt x="0" y="0"/>
                  </a:lnTo>
                  <a:lnTo>
                    <a:pt x="0" y="2791955"/>
                  </a:lnTo>
                  <a:lnTo>
                    <a:pt x="833056" y="2791955"/>
                  </a:lnTo>
                  <a:lnTo>
                    <a:pt x="833056" y="0"/>
                  </a:lnTo>
                  <a:close/>
                </a:path>
                <a:path w="5332730" h="2792095">
                  <a:moveTo>
                    <a:pt x="2333333" y="185966"/>
                  </a:moveTo>
                  <a:lnTo>
                    <a:pt x="1500263" y="185966"/>
                  </a:lnTo>
                  <a:lnTo>
                    <a:pt x="1500263" y="2791955"/>
                  </a:lnTo>
                  <a:lnTo>
                    <a:pt x="2333333" y="2791955"/>
                  </a:lnTo>
                  <a:lnTo>
                    <a:pt x="2333333" y="185966"/>
                  </a:lnTo>
                  <a:close/>
                </a:path>
                <a:path w="5332730" h="2792095">
                  <a:moveTo>
                    <a:pt x="3833596" y="360616"/>
                  </a:moveTo>
                  <a:lnTo>
                    <a:pt x="2999282" y="360616"/>
                  </a:lnTo>
                  <a:lnTo>
                    <a:pt x="2999282" y="2791955"/>
                  </a:lnTo>
                  <a:lnTo>
                    <a:pt x="3833596" y="2791955"/>
                  </a:lnTo>
                  <a:lnTo>
                    <a:pt x="3833596" y="360616"/>
                  </a:lnTo>
                  <a:close/>
                </a:path>
                <a:path w="5332730" h="2792095">
                  <a:moveTo>
                    <a:pt x="5332615" y="211099"/>
                  </a:moveTo>
                  <a:lnTo>
                    <a:pt x="4499546" y="211099"/>
                  </a:lnTo>
                  <a:lnTo>
                    <a:pt x="4499546" y="2791955"/>
                  </a:lnTo>
                  <a:lnTo>
                    <a:pt x="5332615" y="2791955"/>
                  </a:lnTo>
                  <a:lnTo>
                    <a:pt x="5332615" y="211099"/>
                  </a:lnTo>
                  <a:close/>
                </a:path>
              </a:pathLst>
            </a:custGeom>
            <a:solidFill>
              <a:srgbClr val="0994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147190" y="6246092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86432" y="1779698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69.0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0068" y="1980217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64.4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89705" y="2043776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60.1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6643" y="1953422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63.8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53597" y="3838286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8813" y="3775369"/>
            <a:ext cx="490957" cy="727374"/>
          </a:xfrm>
          <a:prstGeom prst="rect">
            <a:avLst/>
          </a:prstGeom>
        </p:spPr>
        <p:txBody>
          <a:bodyPr vert="horz" wrap="square" lIns="0" tIns="59685" rIns="0" bIns="0" rtlCol="0">
            <a:spAutoFit/>
          </a:bodyPr>
          <a:lstStyle/>
          <a:p>
            <a:pPr marL="34271">
              <a:spcBef>
                <a:spcPts val="470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412"/>
              </a:spcBef>
            </a:pPr>
            <a:r>
              <a:rPr sz="2001" b="1" spc="85" dirty="0">
                <a:solidFill>
                  <a:srgbClr val="0D0D0D"/>
                </a:solidFill>
                <a:latin typeface="Calibri"/>
                <a:cs typeface="Calibri"/>
              </a:rPr>
              <a:t>168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8945" y="3842541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9268" y="3775693"/>
            <a:ext cx="1427049" cy="704568"/>
          </a:xfrm>
          <a:prstGeom prst="rect">
            <a:avLst/>
          </a:prstGeom>
        </p:spPr>
        <p:txBody>
          <a:bodyPr vert="horz" wrap="square" lIns="0" tIns="49673" rIns="0" bIns="0" rtlCol="0">
            <a:spAutoFit/>
          </a:bodyPr>
          <a:lstStyle/>
          <a:p>
            <a:pPr marL="69697">
              <a:spcBef>
                <a:spcPts val="391"/>
              </a:spcBef>
              <a:tabLst>
                <a:tab pos="925309" algn="l"/>
              </a:tabLst>
            </a:pPr>
            <a:r>
              <a:rPr sz="2001" spc="227" dirty="0">
                <a:solidFill>
                  <a:srgbClr val="252525"/>
                </a:solidFill>
                <a:latin typeface="Calibri"/>
                <a:cs typeface="Calibri"/>
              </a:rPr>
              <a:t>Fev</a:t>
            </a:r>
            <a:r>
              <a:rPr sz="2001" dirty="0">
                <a:solidFill>
                  <a:srgbClr val="252525"/>
                </a:solidFill>
                <a:latin typeface="Calibri"/>
                <a:cs typeface="Calibri"/>
              </a:rPr>
              <a:t>	</a:t>
            </a:r>
            <a:r>
              <a:rPr sz="3002" spc="227" baseline="-1683" dirty="0">
                <a:latin typeface="Calibri"/>
                <a:cs typeface="Calibri"/>
              </a:rPr>
              <a:t>Mar</a:t>
            </a:r>
            <a:endParaRPr sz="3002" baseline="-1683">
              <a:latin typeface="Calibri"/>
              <a:cs typeface="Calibri"/>
            </a:endParaRPr>
          </a:p>
          <a:p>
            <a:pPr marL="7701">
              <a:spcBef>
                <a:spcPts val="334"/>
              </a:spcBef>
              <a:tabLst>
                <a:tab pos="959965" algn="l"/>
              </a:tabLst>
            </a:pPr>
            <a:r>
              <a:rPr sz="2001" b="1" spc="64" dirty="0">
                <a:solidFill>
                  <a:srgbClr val="0D0D0D"/>
                </a:solidFill>
                <a:latin typeface="Calibri"/>
                <a:cs typeface="Calibri"/>
              </a:rPr>
              <a:t>176</a:t>
            </a:r>
            <a:r>
              <a:rPr sz="2001" b="1" dirty="0">
                <a:solidFill>
                  <a:srgbClr val="0D0D0D"/>
                </a:solidFill>
                <a:latin typeface="Calibri"/>
                <a:cs typeface="Calibri"/>
              </a:rPr>
              <a:t>	</a:t>
            </a:r>
            <a:r>
              <a:rPr sz="2001" b="1" spc="45" dirty="0">
                <a:solidFill>
                  <a:srgbClr val="0D0D0D"/>
                </a:solidFill>
                <a:latin typeface="Calibri"/>
                <a:cs typeface="Calibri"/>
              </a:rPr>
              <a:t>193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38838" y="3792888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82129" y="3831125"/>
            <a:ext cx="519067" cy="673730"/>
          </a:xfrm>
          <a:prstGeom prst="rect">
            <a:avLst/>
          </a:prstGeom>
        </p:spPr>
        <p:txBody>
          <a:bodyPr vert="horz" wrap="square" lIns="0" tIns="31960" rIns="0" bIns="0" rtlCol="0">
            <a:spAutoFit/>
          </a:bodyPr>
          <a:lstStyle/>
          <a:p>
            <a:pPr marL="54679">
              <a:spcBef>
                <a:spcPts val="252"/>
              </a:spcBef>
            </a:pPr>
            <a:r>
              <a:rPr sz="2001" spc="206" dirty="0"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191"/>
              </a:spcBef>
            </a:pPr>
            <a:r>
              <a:rPr sz="2001" b="1" spc="76" dirty="0">
                <a:solidFill>
                  <a:srgbClr val="0D0D0D"/>
                </a:solidFill>
                <a:latin typeface="Calibri"/>
                <a:cs typeface="Calibri"/>
              </a:rPr>
              <a:t>199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05748" y="3826540"/>
            <a:ext cx="42780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0804" y="4240278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08336" y="3838287"/>
            <a:ext cx="225724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521" algn="l"/>
                <a:tab pos="1756662" algn="l"/>
              </a:tabLst>
            </a:pPr>
            <a:r>
              <a:rPr sz="3002" spc="355" baseline="1683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r>
              <a:rPr sz="3002" baseline="1683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45982" y="1163727"/>
            <a:ext cx="1439756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206" dirty="0">
                <a:solidFill>
                  <a:srgbClr val="1B170F"/>
                </a:solidFill>
                <a:latin typeface="Calibri"/>
                <a:cs typeface="Calibri"/>
              </a:rPr>
              <a:t>YTD:</a:t>
            </a:r>
            <a:r>
              <a:rPr sz="1789" b="1" spc="109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203" dirty="0">
                <a:solidFill>
                  <a:srgbClr val="1B170F"/>
                </a:solidFill>
                <a:latin typeface="Calibri"/>
                <a:cs typeface="Calibri"/>
              </a:rPr>
              <a:t>64,3pp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7386" y="732593"/>
            <a:ext cx="221912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Queda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9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33" dirty="0">
                <a:solidFill>
                  <a:srgbClr val="5E5E5E"/>
                </a:solidFill>
                <a:latin typeface="Calibri"/>
                <a:cs typeface="Calibri"/>
              </a:rPr>
              <a:t>3,3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pontos.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2" name="object 22"/>
          <p:cNvGrpSpPr/>
          <p:nvPr/>
        </p:nvGrpSpPr>
        <p:grpSpPr>
          <a:xfrm>
            <a:off x="10890929" y="0"/>
            <a:ext cx="1166360" cy="762043"/>
            <a:chOff x="17959243" y="0"/>
            <a:chExt cx="1923414" cy="1256665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19151" y="274258"/>
              <a:ext cx="663319" cy="6629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9243" y="0"/>
              <a:ext cx="1257762" cy="125650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-4334" y="-4762"/>
            <a:ext cx="166733" cy="1489430"/>
            <a:chOff x="-7853" y="-7853"/>
            <a:chExt cx="274955" cy="2456180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0"/>
                  </a:lnTo>
                  <a:lnTo>
                    <a:pt x="0" y="2440138"/>
                  </a:lnTo>
                  <a:lnTo>
                    <a:pt x="2587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2440138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91982" y="5382517"/>
          <a:ext cx="11557324" cy="1116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3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5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2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0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38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5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672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6920"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39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74,9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76,9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937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20,3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07"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0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10,1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91982" y="4868775"/>
          <a:ext cx="11518432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0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42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87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53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331470" marR="211454" indent="-11366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" name="Imagem 29">
            <a:extLst>
              <a:ext uri="{FF2B5EF4-FFF2-40B4-BE49-F238E27FC236}">
                <a16:creationId xmlns:a16="http://schemas.microsoft.com/office/drawing/2014/main" id="{8CBC1D58-40CB-4ACF-8C65-7242E9EB5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1" y="128127"/>
            <a:ext cx="12098438" cy="660174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65790"/>
            <a:ext cx="6653916" cy="894618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49871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Ambulatório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355" dirty="0">
                <a:solidFill>
                  <a:srgbClr val="084F92"/>
                </a:solidFill>
              </a:rPr>
              <a:t>2024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24" dirty="0">
                <a:solidFill>
                  <a:srgbClr val="084F92"/>
                </a:solidFill>
              </a:rPr>
              <a:t>vs.</a:t>
            </a:r>
            <a:r>
              <a:rPr sz="2698" spc="149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/>
          <p:nvPr/>
        </p:nvSpPr>
        <p:spPr>
          <a:xfrm>
            <a:off x="1374598" y="2980354"/>
            <a:ext cx="2620364" cy="194458"/>
          </a:xfrm>
          <a:custGeom>
            <a:avLst/>
            <a:gdLst/>
            <a:ahLst/>
            <a:cxnLst/>
            <a:rect l="l" t="t" r="r" b="b"/>
            <a:pathLst>
              <a:path w="4321175" h="320675">
                <a:moveTo>
                  <a:pt x="0" y="0"/>
                </a:moveTo>
                <a:lnTo>
                  <a:pt x="1441212" y="160832"/>
                </a:lnTo>
                <a:lnTo>
                  <a:pt x="2881168" y="320409"/>
                </a:lnTo>
              </a:path>
              <a:path w="4321175" h="320675">
                <a:moveTo>
                  <a:pt x="2881168" y="320409"/>
                </a:moveTo>
                <a:lnTo>
                  <a:pt x="4321124" y="182193"/>
                </a:lnTo>
              </a:path>
            </a:pathLst>
          </a:custGeom>
          <a:ln w="31412">
            <a:solidFill>
              <a:srgbClr val="006A6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1374598" y="3263798"/>
            <a:ext cx="2620364" cy="196768"/>
          </a:xfrm>
          <a:custGeom>
            <a:avLst/>
            <a:gdLst/>
            <a:ahLst/>
            <a:cxnLst/>
            <a:rect l="l" t="t" r="r" b="b"/>
            <a:pathLst>
              <a:path w="4321175" h="324485">
                <a:moveTo>
                  <a:pt x="0" y="0"/>
                </a:moveTo>
                <a:lnTo>
                  <a:pt x="1441212" y="285226"/>
                </a:lnTo>
                <a:lnTo>
                  <a:pt x="2881168" y="263866"/>
                </a:lnTo>
                <a:lnTo>
                  <a:pt x="4321124" y="324178"/>
                </a:lnTo>
              </a:path>
            </a:pathLst>
          </a:custGeom>
          <a:ln w="31412">
            <a:solidFill>
              <a:srgbClr val="CACACA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 txBox="1"/>
          <p:nvPr/>
        </p:nvSpPr>
        <p:spPr>
          <a:xfrm>
            <a:off x="1287274" y="2777213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latin typeface="Trebuchet MS"/>
                <a:cs typeface="Trebuchet MS"/>
              </a:rPr>
              <a:t>69,0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4369" y="2861916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latin typeface="Trebuchet MS"/>
                <a:cs typeface="Trebuchet MS"/>
              </a:rPr>
              <a:t>64,4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0418" y="3016464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latin typeface="Trebuchet MS"/>
                <a:cs typeface="Trebuchet MS"/>
              </a:rPr>
              <a:t>60.1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0244" y="2843185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latin typeface="Trebuchet MS"/>
                <a:cs typeface="Trebuchet MS"/>
              </a:rPr>
              <a:t>63.8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3687" y="3092532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A6A6A6"/>
                </a:solidFill>
                <a:latin typeface="Trebuchet MS"/>
                <a:cs typeface="Trebuchet MS"/>
              </a:rPr>
              <a:t>55,8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49612" y="3265621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A6A6A6"/>
                </a:solidFill>
                <a:latin typeface="Trebuchet MS"/>
                <a:cs typeface="Trebuchet MS"/>
              </a:rPr>
              <a:t>47,8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6002" y="3424106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A6A6A6"/>
                </a:solidFill>
                <a:latin typeface="Trebuchet MS"/>
                <a:cs typeface="Trebuchet MS"/>
              </a:rPr>
              <a:t>48,4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20244" y="3416359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A6A6A6"/>
                </a:solidFill>
                <a:latin typeface="Trebuchet MS"/>
                <a:cs typeface="Trebuchet MS"/>
              </a:rPr>
              <a:t>46,7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4034" y="3555033"/>
            <a:ext cx="194843" cy="76261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6536" y="4574771"/>
            <a:ext cx="37582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102427">
              <a:spcBef>
                <a:spcPts val="946"/>
              </a:spcBef>
            </a:pPr>
            <a:r>
              <a:rPr sz="1182" b="1" spc="52" dirty="0">
                <a:solidFill>
                  <a:srgbClr val="006A6B"/>
                </a:solidFill>
                <a:latin typeface="Calibri"/>
                <a:cs typeface="Calibri"/>
              </a:rPr>
              <a:t>168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011" y="4913685"/>
            <a:ext cx="619569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24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85432" y="5313289"/>
            <a:ext cx="213326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58" dirty="0">
                <a:solidFill>
                  <a:srgbClr val="A6A6A6"/>
                </a:solidFill>
                <a:latin typeface="Calibri"/>
                <a:cs typeface="Calibri"/>
              </a:rPr>
              <a:t>86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3551" y="1653215"/>
            <a:ext cx="4774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82890" y="1078535"/>
            <a:ext cx="3250715" cy="68468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7899"/>
              </a:lnSpc>
              <a:spcBef>
                <a:spcPts val="58"/>
              </a:spcBef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03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15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006A6B"/>
                </a:solidFill>
                <a:latin typeface="Calibri"/>
                <a:cs typeface="Calibri"/>
              </a:rPr>
              <a:t>-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0" dirty="0">
                <a:solidFill>
                  <a:srgbClr val="006A6B"/>
                </a:solidFill>
                <a:latin typeface="Calibri"/>
                <a:cs typeface="Calibri"/>
              </a:rPr>
              <a:t>Abr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10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06" dirty="0">
                <a:solidFill>
                  <a:srgbClr val="006A6B"/>
                </a:solidFill>
                <a:latin typeface="Calibri"/>
                <a:cs typeface="Calibri"/>
              </a:rPr>
              <a:t>64,3pp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1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0" dirty="0">
                <a:solidFill>
                  <a:srgbClr val="A6A6A6"/>
                </a:solidFill>
                <a:latin typeface="Calibri"/>
                <a:cs typeface="Calibri"/>
              </a:rPr>
              <a:t>Abr</a:t>
            </a:r>
            <a:r>
              <a:rPr sz="1789" b="1" spc="11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79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11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06" dirty="0">
                <a:solidFill>
                  <a:srgbClr val="A6A6A6"/>
                </a:solidFill>
                <a:latin typeface="Calibri"/>
                <a:cs typeface="Calibri"/>
              </a:rPr>
              <a:t>49,2pp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7400" y="1502032"/>
            <a:ext cx="483217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primeiro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8" dirty="0">
                <a:solidFill>
                  <a:srgbClr val="5E5E5E"/>
                </a:solidFill>
                <a:latin typeface="Calibri"/>
                <a:cs typeface="Calibri"/>
              </a:rPr>
              <a:t>trimestre</a:t>
            </a:r>
            <a:r>
              <a:rPr sz="1182" spc="58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2024.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7" name="object 27"/>
          <p:cNvGrpSpPr/>
          <p:nvPr/>
        </p:nvGrpSpPr>
        <p:grpSpPr>
          <a:xfrm>
            <a:off x="10890929" y="12191"/>
            <a:ext cx="1166360" cy="762043"/>
            <a:chOff x="17959243" y="20104"/>
            <a:chExt cx="1923414" cy="1256665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19151" y="274258"/>
              <a:ext cx="663319" cy="66299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9243" y="20104"/>
              <a:ext cx="1257762" cy="1256506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31" name="object 31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09391" y="5313289"/>
            <a:ext cx="63343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08652" y="5313289"/>
            <a:ext cx="20716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3" dirty="0">
                <a:solidFill>
                  <a:srgbClr val="A6A6A6"/>
                </a:solidFill>
                <a:latin typeface="Calibri"/>
                <a:cs typeface="Calibri"/>
              </a:rPr>
              <a:t>76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21663" y="4574771"/>
            <a:ext cx="37736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1B170F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  <a:p>
            <a:pPr marL="67771">
              <a:spcBef>
                <a:spcPts val="931"/>
              </a:spcBef>
            </a:pPr>
            <a:r>
              <a:rPr sz="1182" b="1" spc="42" dirty="0">
                <a:solidFill>
                  <a:srgbClr val="006A6B"/>
                </a:solidFill>
                <a:latin typeface="Calibri"/>
                <a:cs typeface="Calibri"/>
              </a:rPr>
              <a:t>176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47423" y="4450765"/>
            <a:ext cx="411634" cy="677621"/>
          </a:xfrm>
          <a:prstGeom prst="rect">
            <a:avLst/>
          </a:prstGeom>
        </p:spPr>
        <p:txBody>
          <a:bodyPr vert="horz" wrap="square" lIns="0" tIns="144399" rIns="0" bIns="0" rtlCol="0">
            <a:spAutoFit/>
          </a:bodyPr>
          <a:lstStyle/>
          <a:p>
            <a:pPr marL="7701">
              <a:spcBef>
                <a:spcPts val="1137"/>
              </a:spcBef>
            </a:pPr>
            <a:r>
              <a:rPr sz="1607" spc="118" dirty="0">
                <a:solidFill>
                  <a:srgbClr val="1B170F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  <a:p>
            <a:pPr marL="77013">
              <a:spcBef>
                <a:spcPts val="825"/>
              </a:spcBef>
            </a:pPr>
            <a:r>
              <a:rPr sz="1182" b="1" spc="27" dirty="0">
                <a:solidFill>
                  <a:srgbClr val="006A6B"/>
                </a:solidFill>
                <a:latin typeface="Calibri"/>
                <a:cs typeface="Calibri"/>
              </a:rPr>
              <a:t>193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43428" y="5313289"/>
            <a:ext cx="17173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5" dirty="0">
                <a:solidFill>
                  <a:srgbClr val="A6A6A6"/>
                </a:solidFill>
                <a:latin typeface="Calibri"/>
                <a:cs typeface="Calibri"/>
              </a:rPr>
              <a:t>91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781886" y="4440897"/>
            <a:ext cx="380829" cy="695889"/>
          </a:xfrm>
          <a:prstGeom prst="rect">
            <a:avLst/>
          </a:prstGeom>
        </p:spPr>
        <p:txBody>
          <a:bodyPr vert="horz" wrap="square" lIns="0" tIns="149790" rIns="0" bIns="0" rtlCol="0">
            <a:spAutoFit/>
          </a:bodyPr>
          <a:lstStyle/>
          <a:p>
            <a:pPr marL="7701">
              <a:spcBef>
                <a:spcPts val="1179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  <a:p>
            <a:pPr marL="45438">
              <a:spcBef>
                <a:spcPts val="861"/>
              </a:spcBef>
            </a:pPr>
            <a:r>
              <a:rPr sz="1182" b="1" spc="45" dirty="0">
                <a:solidFill>
                  <a:srgbClr val="006A6B"/>
                </a:solidFill>
                <a:latin typeface="Calibri"/>
                <a:cs typeface="Calibri"/>
              </a:rPr>
              <a:t>199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819857" y="5313289"/>
            <a:ext cx="26954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49" dirty="0">
                <a:solidFill>
                  <a:srgbClr val="A6A6A6"/>
                </a:solidFill>
                <a:latin typeface="Calibri"/>
                <a:cs typeface="Calibri"/>
              </a:rPr>
              <a:t>105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AEB1BCE6-B357-4276-BA2E-880145C3C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7" y="66205"/>
            <a:ext cx="12107965" cy="672558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50948"/>
            <a:ext cx="6653916" cy="924303"/>
          </a:xfrm>
          <a:prstGeom prst="rect">
            <a:avLst/>
          </a:prstGeom>
        </p:spPr>
        <p:txBody>
          <a:bodyPr vert="horz" wrap="square" lIns="0" tIns="93039" rIns="0" bIns="0" rtlCol="0" anchor="ctr">
            <a:spAutoFit/>
          </a:bodyPr>
          <a:lstStyle/>
          <a:p>
            <a:pPr marL="474399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30" dirty="0">
                <a:solidFill>
                  <a:srgbClr val="084F92"/>
                </a:solidFill>
              </a:rPr>
              <a:t>Pronto</a:t>
            </a:r>
            <a:r>
              <a:rPr sz="2698" spc="149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Socorro</a:t>
            </a:r>
            <a:r>
              <a:rPr sz="2698" spc="167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-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494931" y="2886253"/>
            <a:ext cx="10915040" cy="546407"/>
            <a:chOff x="815472" y="4759645"/>
            <a:chExt cx="17999710" cy="901065"/>
          </a:xfrm>
        </p:grpSpPr>
        <p:sp>
          <p:nvSpPr>
            <p:cNvPr id="4" name="object 4"/>
            <p:cNvSpPr/>
            <p:nvPr/>
          </p:nvSpPr>
          <p:spPr>
            <a:xfrm>
              <a:off x="1148435" y="4759648"/>
              <a:ext cx="5334000" cy="901065"/>
            </a:xfrm>
            <a:custGeom>
              <a:avLst/>
              <a:gdLst/>
              <a:ahLst/>
              <a:cxnLst/>
              <a:rect l="l" t="t" r="r" b="b"/>
              <a:pathLst>
                <a:path w="5334000" h="901064">
                  <a:moveTo>
                    <a:pt x="834326" y="0"/>
                  </a:moveTo>
                  <a:lnTo>
                    <a:pt x="0" y="0"/>
                  </a:lnTo>
                  <a:lnTo>
                    <a:pt x="0" y="894638"/>
                  </a:lnTo>
                  <a:lnTo>
                    <a:pt x="834326" y="894638"/>
                  </a:lnTo>
                  <a:lnTo>
                    <a:pt x="834326" y="0"/>
                  </a:lnTo>
                  <a:close/>
                </a:path>
                <a:path w="5334000" h="901064">
                  <a:moveTo>
                    <a:pt x="2333333" y="218630"/>
                  </a:moveTo>
                  <a:lnTo>
                    <a:pt x="1500276" y="218630"/>
                  </a:lnTo>
                  <a:lnTo>
                    <a:pt x="1500276" y="894638"/>
                  </a:lnTo>
                  <a:lnTo>
                    <a:pt x="2333333" y="894638"/>
                  </a:lnTo>
                  <a:lnTo>
                    <a:pt x="2333333" y="218630"/>
                  </a:lnTo>
                  <a:close/>
                </a:path>
                <a:path w="5334000" h="901064">
                  <a:moveTo>
                    <a:pt x="3833609" y="541553"/>
                  </a:moveTo>
                  <a:lnTo>
                    <a:pt x="3000540" y="541553"/>
                  </a:lnTo>
                  <a:lnTo>
                    <a:pt x="3000540" y="894638"/>
                  </a:lnTo>
                  <a:lnTo>
                    <a:pt x="3833609" y="894638"/>
                  </a:lnTo>
                  <a:lnTo>
                    <a:pt x="3833609" y="541553"/>
                  </a:lnTo>
                  <a:close/>
                </a:path>
                <a:path w="5334000" h="901064">
                  <a:moveTo>
                    <a:pt x="5333873" y="894638"/>
                  </a:moveTo>
                  <a:lnTo>
                    <a:pt x="4500816" y="894638"/>
                  </a:lnTo>
                  <a:lnTo>
                    <a:pt x="4500816" y="900912"/>
                  </a:lnTo>
                  <a:lnTo>
                    <a:pt x="5333873" y="900912"/>
                  </a:lnTo>
                  <a:lnTo>
                    <a:pt x="5333873" y="894638"/>
                  </a:lnTo>
                  <a:close/>
                </a:path>
              </a:pathLst>
            </a:custGeom>
            <a:solidFill>
              <a:srgbClr val="4B6C9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815472" y="5654277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20562" y="2723559"/>
            <a:ext cx="464773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2" dirty="0">
                <a:latin typeface="Calibri"/>
                <a:cs typeface="Calibri"/>
              </a:rPr>
              <a:t>16,7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34135" y="2854042"/>
            <a:ext cx="38082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94" dirty="0">
                <a:latin typeface="Calibri"/>
                <a:cs typeface="Calibri"/>
              </a:rPr>
              <a:t>8,7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31524" y="3137296"/>
            <a:ext cx="45399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43" dirty="0">
                <a:latin typeface="Calibri"/>
                <a:cs typeface="Calibri"/>
              </a:rPr>
              <a:t>-</a:t>
            </a:r>
            <a:r>
              <a:rPr sz="2001" spc="33" dirty="0">
                <a:latin typeface="Calibri"/>
                <a:cs typeface="Calibri"/>
              </a:rPr>
              <a:t>2,5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147" y="2477006"/>
            <a:ext cx="44937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30" dirty="0">
                <a:latin typeface="Calibri"/>
                <a:cs typeface="Calibri"/>
              </a:rPr>
              <a:t>22,1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542" y="3302715"/>
            <a:ext cx="497118" cy="854094"/>
          </a:xfrm>
          <a:prstGeom prst="rect">
            <a:avLst/>
          </a:prstGeom>
        </p:spPr>
        <p:txBody>
          <a:bodyPr vert="horz" wrap="square" lIns="0" tIns="121680" rIns="0" bIns="0" rtlCol="0">
            <a:spAutoFit/>
          </a:bodyPr>
          <a:lstStyle/>
          <a:p>
            <a:pPr marL="40432">
              <a:spcBef>
                <a:spcPts val="958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897"/>
              </a:spcBef>
            </a:pPr>
            <a:r>
              <a:rPr sz="2001" b="1" spc="167" dirty="0">
                <a:solidFill>
                  <a:srgbClr val="0D0D0D"/>
                </a:solidFill>
                <a:latin typeface="Calibri"/>
                <a:cs typeface="Calibri"/>
              </a:rPr>
              <a:t>575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950" y="3956262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546" y="931451"/>
            <a:ext cx="4460588" cy="37353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6044" indent="-228343">
              <a:spcBef>
                <a:spcPts val="76"/>
              </a:spcBef>
              <a:buAutoNum type="arabicPeriod"/>
              <a:tabLst>
                <a:tab pos="236044" algn="l"/>
                <a:tab pos="1554888" algn="l"/>
              </a:tabLst>
            </a:pP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com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queda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8,6.</a:t>
            </a:r>
            <a:endParaRPr sz="1182" dirty="0">
              <a:latin typeface="Calibri"/>
              <a:cs typeface="Calibri"/>
            </a:endParaRPr>
          </a:p>
          <a:p>
            <a:pPr marL="236044" indent="-228343">
              <a:spcBef>
                <a:spcPts val="21"/>
              </a:spcBef>
              <a:buAutoNum type="arabicPeriod"/>
              <a:tabLst>
                <a:tab pos="236044" algn="l"/>
              </a:tabLst>
            </a:pP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Volumetria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dentro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da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margem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0" dirty="0">
                <a:solidFill>
                  <a:srgbClr val="5E5E5E"/>
                </a:solidFill>
                <a:latin typeface="Calibri"/>
                <a:cs typeface="Calibri"/>
              </a:rPr>
              <a:t>erro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para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ano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1" dirty="0">
                <a:solidFill>
                  <a:srgbClr val="5E5E5E"/>
                </a:solidFill>
                <a:latin typeface="Calibri"/>
                <a:cs typeface="Calibri"/>
              </a:rPr>
              <a:t>2025.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43294" y="1389708"/>
            <a:ext cx="823268" cy="55960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1540" algn="ctr">
              <a:spcBef>
                <a:spcPts val="69"/>
              </a:spcBef>
            </a:pPr>
            <a:r>
              <a:rPr sz="1789" b="1" spc="270" dirty="0">
                <a:solidFill>
                  <a:srgbClr val="1B170F"/>
                </a:solidFill>
                <a:latin typeface="Calibri"/>
                <a:cs typeface="Calibri"/>
              </a:rPr>
              <a:t>YTD</a:t>
            </a:r>
            <a:endParaRPr sz="1789">
              <a:latin typeface="Calibri"/>
              <a:cs typeface="Calibri"/>
            </a:endParaRPr>
          </a:p>
          <a:p>
            <a:pPr algn="ctr">
              <a:spcBef>
                <a:spcPts val="15"/>
              </a:spcBef>
            </a:pPr>
            <a:r>
              <a:rPr sz="1789" b="1" spc="36" dirty="0">
                <a:solidFill>
                  <a:srgbClr val="1B170F"/>
                </a:solidFill>
                <a:latin typeface="Calibri"/>
                <a:cs typeface="Calibri"/>
              </a:rPr>
              <a:t>15,7</a:t>
            </a:r>
            <a:r>
              <a:rPr sz="1789" b="1" spc="109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263" dirty="0">
                <a:solidFill>
                  <a:srgbClr val="1B170F"/>
                </a:solidFill>
                <a:latin typeface="Calibri"/>
                <a:cs typeface="Calibri"/>
              </a:rPr>
              <a:t>pp</a:t>
            </a:r>
            <a:endParaRPr sz="1789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-4334" y="-4762"/>
            <a:ext cx="242591" cy="2207575"/>
            <a:chOff x="-7853" y="-7853"/>
            <a:chExt cx="400050" cy="3640454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0"/>
                  </a:lnTo>
                  <a:lnTo>
                    <a:pt x="0" y="3624454"/>
                  </a:lnTo>
                  <a:lnTo>
                    <a:pt x="384318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3624454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7" name="object 17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4939" y="166310"/>
            <a:ext cx="402237" cy="40203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4545" y="0"/>
            <a:ext cx="761946" cy="761946"/>
          </a:xfrm>
          <a:prstGeom prst="rect">
            <a:avLst/>
          </a:prstGeom>
        </p:spPr>
      </p:pic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09043" y="5081485"/>
          <a:ext cx="11221938" cy="1317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8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99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79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37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17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8833">
                <a:tc>
                  <a:txBody>
                    <a:bodyPr/>
                    <a:lstStyle/>
                    <a:p>
                      <a:pPr marL="301625" marR="48260" indent="-24637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Promotor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53,4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49,2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44,9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50,6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37,2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Neutro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40005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18,3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16,2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15,4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39370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36,2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43,2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33,3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88102" y="4497897"/>
          <a:ext cx="11220780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5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1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4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29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2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05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5543">
                <a:tc>
                  <a:txBody>
                    <a:bodyPr/>
                    <a:lstStyle/>
                    <a:p>
                      <a:pPr marL="138430" marR="130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 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84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5453597" y="3444805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58945" y="3449123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38838" y="3399406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9763" y="3361924"/>
            <a:ext cx="2440154" cy="774924"/>
          </a:xfrm>
          <a:prstGeom prst="rect">
            <a:avLst/>
          </a:prstGeom>
        </p:spPr>
        <p:txBody>
          <a:bodyPr vert="horz" wrap="square" lIns="0" tIns="81249" rIns="0" bIns="0" rtlCol="0">
            <a:spAutoFit/>
          </a:bodyPr>
          <a:lstStyle/>
          <a:p>
            <a:pPr marL="36966">
              <a:spcBef>
                <a:spcPts val="640"/>
              </a:spcBef>
              <a:tabLst>
                <a:tab pos="904900" algn="l"/>
                <a:tab pos="1953815" algn="l"/>
              </a:tabLst>
            </a:pPr>
            <a:r>
              <a:rPr sz="2001" spc="227" dirty="0">
                <a:solidFill>
                  <a:srgbClr val="252525"/>
                </a:solidFill>
                <a:latin typeface="Calibri"/>
                <a:cs typeface="Calibri"/>
              </a:rPr>
              <a:t>Fev</a:t>
            </a:r>
            <a:r>
              <a:rPr sz="2001" dirty="0">
                <a:solidFill>
                  <a:srgbClr val="252525"/>
                </a:solidFill>
                <a:latin typeface="Calibri"/>
                <a:cs typeface="Calibri"/>
              </a:rPr>
              <a:t>	</a:t>
            </a:r>
            <a:r>
              <a:rPr sz="3002" spc="227" baseline="-1683" dirty="0">
                <a:latin typeface="Calibri"/>
                <a:cs typeface="Calibri"/>
              </a:rPr>
              <a:t>Mar</a:t>
            </a:r>
            <a:r>
              <a:rPr sz="3002" baseline="-1683" dirty="0">
                <a:latin typeface="Calibri"/>
                <a:cs typeface="Calibri"/>
              </a:rPr>
              <a:t>	</a:t>
            </a:r>
            <a:r>
              <a:rPr sz="3002" spc="309" baseline="-10101" dirty="0">
                <a:latin typeface="Calibri"/>
                <a:cs typeface="Calibri"/>
              </a:rPr>
              <a:t>Abr</a:t>
            </a:r>
            <a:endParaRPr sz="3002" baseline="-10101">
              <a:latin typeface="Calibri"/>
              <a:cs typeface="Calibri"/>
            </a:endParaRPr>
          </a:p>
          <a:p>
            <a:pPr marL="23104">
              <a:spcBef>
                <a:spcPts val="579"/>
              </a:spcBef>
              <a:tabLst>
                <a:tab pos="913757" algn="l"/>
                <a:tab pos="1947269" algn="l"/>
              </a:tabLst>
            </a:pPr>
            <a:r>
              <a:rPr sz="2001" b="1" spc="218" dirty="0">
                <a:solidFill>
                  <a:srgbClr val="0D0D0D"/>
                </a:solidFill>
                <a:latin typeface="Calibri"/>
                <a:cs typeface="Calibri"/>
              </a:rPr>
              <a:t>628</a:t>
            </a:r>
            <a:r>
              <a:rPr sz="2001" b="1" dirty="0">
                <a:solidFill>
                  <a:srgbClr val="0D0D0D"/>
                </a:solidFill>
                <a:latin typeface="Calibri"/>
                <a:cs typeface="Calibri"/>
              </a:rPr>
              <a:t>	</a:t>
            </a:r>
            <a:r>
              <a:rPr sz="2001" b="1" spc="139" dirty="0">
                <a:solidFill>
                  <a:srgbClr val="0D0D0D"/>
                </a:solidFill>
                <a:latin typeface="Calibri"/>
                <a:cs typeface="Calibri"/>
              </a:rPr>
              <a:t>1020</a:t>
            </a:r>
            <a:r>
              <a:rPr sz="2001" b="1" dirty="0">
                <a:solidFill>
                  <a:srgbClr val="0D0D0D"/>
                </a:solidFill>
                <a:latin typeface="Calibri"/>
                <a:cs typeface="Calibri"/>
              </a:rPr>
              <a:t>	</a:t>
            </a:r>
            <a:r>
              <a:rPr sz="2001" b="1" spc="194" dirty="0">
                <a:solidFill>
                  <a:srgbClr val="0D0D0D"/>
                </a:solidFill>
                <a:latin typeface="Calibri"/>
                <a:cs typeface="Calibri"/>
              </a:rPr>
              <a:t>957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05748" y="3437795"/>
            <a:ext cx="140510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906" algn="l"/>
              </a:tabLst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36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010483" y="3444805"/>
            <a:ext cx="135504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854457" algn="l"/>
              </a:tabLst>
            </a:pP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5CA1321D-1773-4CAE-9090-482AD2A34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7" y="66205"/>
            <a:ext cx="12107965" cy="67255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Semana da Experiência em Saúde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63352" y="5177597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275255" y="4540094"/>
            <a:ext cx="76533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99593"/>
                </a:solidFill>
              </a:rPr>
              <a:t>Foram dias dedicados ao que realmente importa: nossos pacientes, familiares e colaboradores.</a:t>
            </a:r>
            <a:br>
              <a:rPr lang="pt-BR" b="1" dirty="0">
                <a:solidFill>
                  <a:srgbClr val="399593"/>
                </a:solidFill>
              </a:rPr>
            </a:br>
            <a:r>
              <a:rPr lang="pt-BR" b="1" dirty="0">
                <a:solidFill>
                  <a:srgbClr val="399593"/>
                </a:solidFill>
              </a:rPr>
              <a:t>Tivemos a Árvore dos Valores, a Caixinha dos Desejos e diversas outras ações.</a:t>
            </a:r>
            <a:br>
              <a:rPr lang="pt-BR" b="1" dirty="0">
                <a:solidFill>
                  <a:srgbClr val="399593"/>
                </a:solidFill>
              </a:rPr>
            </a:br>
            <a:r>
              <a:rPr lang="pt-BR" b="1" dirty="0">
                <a:solidFill>
                  <a:srgbClr val="399593"/>
                </a:solidFill>
              </a:rPr>
              <a:t>Houve escuta, acolhimento, distribuição de brindes e muitos pequenos gestos que fizeram a diferença.</a:t>
            </a:r>
            <a:br>
              <a:rPr lang="pt-BR" b="1" dirty="0">
                <a:solidFill>
                  <a:srgbClr val="399593"/>
                </a:solidFill>
              </a:rPr>
            </a:br>
            <a:endParaRPr lang="pt-BR" b="1" dirty="0">
              <a:solidFill>
                <a:srgbClr val="399593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9C32FE-6F55-4B9A-B3A8-54C0D60DE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3" y="717974"/>
            <a:ext cx="3820481" cy="54095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F699AF1-736E-493F-AFF9-B1DD78B0B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943" y="732335"/>
            <a:ext cx="2766761" cy="3689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3A4B6FF-99B5-455D-BF3B-18031BF4B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5290" y="732335"/>
            <a:ext cx="2643147" cy="374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33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73379"/>
            <a:ext cx="6653916" cy="479441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49871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34" dirty="0">
                <a:solidFill>
                  <a:srgbClr val="084F92"/>
                </a:solidFill>
              </a:rPr>
              <a:t>UPA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55" dirty="0">
                <a:solidFill>
                  <a:srgbClr val="084F92"/>
                </a:solidFill>
              </a:rPr>
              <a:t>2024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218" dirty="0">
                <a:solidFill>
                  <a:srgbClr val="084F92"/>
                </a:solidFill>
              </a:rPr>
              <a:t>vs.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2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979304" y="1801778"/>
            <a:ext cx="10598517" cy="2438229"/>
            <a:chOff x="1614239" y="2971265"/>
            <a:chExt cx="17477740" cy="4020820"/>
          </a:xfrm>
        </p:grpSpPr>
        <p:sp>
          <p:nvSpPr>
            <p:cNvPr id="4" name="object 4"/>
            <p:cNvSpPr/>
            <p:nvPr/>
          </p:nvSpPr>
          <p:spPr>
            <a:xfrm>
              <a:off x="1619636" y="2976663"/>
              <a:ext cx="33020" cy="3977004"/>
            </a:xfrm>
            <a:custGeom>
              <a:avLst/>
              <a:gdLst/>
              <a:ahLst/>
              <a:cxnLst/>
              <a:rect l="l" t="t" r="r" b="b"/>
              <a:pathLst>
                <a:path w="33019" h="3977004">
                  <a:moveTo>
                    <a:pt x="32669" y="3976842"/>
                  </a:moveTo>
                  <a:lnTo>
                    <a:pt x="32669" y="0"/>
                  </a:lnTo>
                </a:path>
                <a:path w="33019" h="3977004">
                  <a:moveTo>
                    <a:pt x="0" y="3976842"/>
                  </a:moveTo>
                  <a:lnTo>
                    <a:pt x="32669" y="3976842"/>
                  </a:lnTo>
                </a:path>
                <a:path w="33019" h="3977004">
                  <a:moveTo>
                    <a:pt x="0" y="3314663"/>
                  </a:moveTo>
                  <a:lnTo>
                    <a:pt x="32669" y="3314663"/>
                  </a:lnTo>
                </a:path>
                <a:path w="33019" h="3977004">
                  <a:moveTo>
                    <a:pt x="0" y="2651228"/>
                  </a:moveTo>
                  <a:lnTo>
                    <a:pt x="32669" y="2651228"/>
                  </a:lnTo>
                </a:path>
                <a:path w="33019" h="3977004">
                  <a:moveTo>
                    <a:pt x="0" y="1989049"/>
                  </a:moveTo>
                  <a:lnTo>
                    <a:pt x="32669" y="1989049"/>
                  </a:lnTo>
                </a:path>
                <a:path w="33019" h="3977004">
                  <a:moveTo>
                    <a:pt x="0" y="1325614"/>
                  </a:moveTo>
                  <a:lnTo>
                    <a:pt x="32669" y="1325614"/>
                  </a:lnTo>
                </a:path>
                <a:path w="33019" h="3977004">
                  <a:moveTo>
                    <a:pt x="0" y="663435"/>
                  </a:moveTo>
                  <a:lnTo>
                    <a:pt x="32669" y="663435"/>
                  </a:lnTo>
                </a:path>
                <a:path w="33019" h="3977004">
                  <a:moveTo>
                    <a:pt x="0" y="0"/>
                  </a:moveTo>
                  <a:lnTo>
                    <a:pt x="32669" y="0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652305" y="6953505"/>
              <a:ext cx="17434560" cy="0"/>
            </a:xfrm>
            <a:custGeom>
              <a:avLst/>
              <a:gdLst/>
              <a:ahLst/>
              <a:cxnLst/>
              <a:rect l="l" t="t" r="r" b="b"/>
              <a:pathLst>
                <a:path w="17434560">
                  <a:moveTo>
                    <a:pt x="0" y="0"/>
                  </a:moveTo>
                  <a:lnTo>
                    <a:pt x="3373719" y="0"/>
                  </a:lnTo>
                </a:path>
                <a:path w="17434560">
                  <a:moveTo>
                    <a:pt x="3871295" y="0"/>
                  </a:moveTo>
                  <a:lnTo>
                    <a:pt x="4931787" y="0"/>
                  </a:lnTo>
                </a:path>
                <a:path w="17434560">
                  <a:moveTo>
                    <a:pt x="5262248" y="0"/>
                  </a:moveTo>
                  <a:lnTo>
                    <a:pt x="17434024" y="0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1652305" y="6953505"/>
              <a:ext cx="17434560" cy="33020"/>
            </a:xfrm>
            <a:custGeom>
              <a:avLst/>
              <a:gdLst/>
              <a:ahLst/>
              <a:cxnLst/>
              <a:rect l="l" t="t" r="r" b="b"/>
              <a:pathLst>
                <a:path w="17434560" h="33020">
                  <a:moveTo>
                    <a:pt x="0" y="0"/>
                  </a:moveTo>
                  <a:lnTo>
                    <a:pt x="0" y="32669"/>
                  </a:lnTo>
                </a:path>
                <a:path w="17434560" h="33020">
                  <a:moveTo>
                    <a:pt x="1452521" y="0"/>
                  </a:moveTo>
                  <a:lnTo>
                    <a:pt x="1452521" y="32669"/>
                  </a:lnTo>
                </a:path>
                <a:path w="17434560" h="33020">
                  <a:moveTo>
                    <a:pt x="2906298" y="0"/>
                  </a:moveTo>
                  <a:lnTo>
                    <a:pt x="2906298" y="32669"/>
                  </a:lnTo>
                </a:path>
                <a:path w="17434560" h="33020">
                  <a:moveTo>
                    <a:pt x="4358820" y="0"/>
                  </a:moveTo>
                  <a:lnTo>
                    <a:pt x="4358820" y="32669"/>
                  </a:lnTo>
                </a:path>
                <a:path w="17434560" h="33020">
                  <a:moveTo>
                    <a:pt x="5811341" y="0"/>
                  </a:moveTo>
                  <a:lnTo>
                    <a:pt x="5811341" y="32669"/>
                  </a:lnTo>
                </a:path>
                <a:path w="17434560" h="33020">
                  <a:moveTo>
                    <a:pt x="7263862" y="0"/>
                  </a:moveTo>
                  <a:lnTo>
                    <a:pt x="7263862" y="32669"/>
                  </a:lnTo>
                </a:path>
                <a:path w="17434560" h="33020">
                  <a:moveTo>
                    <a:pt x="8716383" y="0"/>
                  </a:moveTo>
                  <a:lnTo>
                    <a:pt x="8716383" y="32669"/>
                  </a:lnTo>
                </a:path>
                <a:path w="17434560" h="33020">
                  <a:moveTo>
                    <a:pt x="10170161" y="0"/>
                  </a:moveTo>
                  <a:lnTo>
                    <a:pt x="10170161" y="32669"/>
                  </a:lnTo>
                </a:path>
                <a:path w="17434560" h="33020">
                  <a:moveTo>
                    <a:pt x="11622682" y="0"/>
                  </a:moveTo>
                  <a:lnTo>
                    <a:pt x="11622682" y="32669"/>
                  </a:lnTo>
                </a:path>
                <a:path w="17434560" h="33020">
                  <a:moveTo>
                    <a:pt x="13075203" y="0"/>
                  </a:moveTo>
                  <a:lnTo>
                    <a:pt x="13075203" y="32669"/>
                  </a:lnTo>
                </a:path>
                <a:path w="17434560" h="33020">
                  <a:moveTo>
                    <a:pt x="14527725" y="0"/>
                  </a:moveTo>
                  <a:lnTo>
                    <a:pt x="14527725" y="32669"/>
                  </a:lnTo>
                </a:path>
                <a:path w="17434560" h="33020">
                  <a:moveTo>
                    <a:pt x="15981502" y="0"/>
                  </a:moveTo>
                  <a:lnTo>
                    <a:pt x="15981502" y="32669"/>
                  </a:lnTo>
                </a:path>
                <a:path w="17434560" h="33020">
                  <a:moveTo>
                    <a:pt x="17434024" y="0"/>
                  </a:moveTo>
                  <a:lnTo>
                    <a:pt x="17434024" y="32669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2379194" y="5558155"/>
              <a:ext cx="4358005" cy="815975"/>
            </a:xfrm>
            <a:custGeom>
              <a:avLst/>
              <a:gdLst/>
              <a:ahLst/>
              <a:cxnLst/>
              <a:rect l="l" t="t" r="r" b="b"/>
              <a:pathLst>
                <a:path w="4358005" h="815975">
                  <a:moveTo>
                    <a:pt x="0" y="0"/>
                  </a:moveTo>
                  <a:lnTo>
                    <a:pt x="1452521" y="179680"/>
                  </a:lnTo>
                  <a:lnTo>
                    <a:pt x="2905042" y="464907"/>
                  </a:lnTo>
                  <a:lnTo>
                    <a:pt x="4357563" y="815472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2379194" y="6284416"/>
              <a:ext cx="4358005" cy="471805"/>
            </a:xfrm>
            <a:custGeom>
              <a:avLst/>
              <a:gdLst/>
              <a:ahLst/>
              <a:cxnLst/>
              <a:rect l="l" t="t" r="r" b="b"/>
              <a:pathLst>
                <a:path w="4358005" h="471804">
                  <a:moveTo>
                    <a:pt x="0" y="0"/>
                  </a:moveTo>
                  <a:lnTo>
                    <a:pt x="1452521" y="305331"/>
                  </a:lnTo>
                  <a:lnTo>
                    <a:pt x="2905042" y="471189"/>
                  </a:lnTo>
                  <a:lnTo>
                    <a:pt x="4357563" y="437264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34572" y="3167203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22,1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68978" y="334606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16.7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5023" y="3487665"/>
            <a:ext cx="19137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5" dirty="0">
                <a:latin typeface="Trebuchet MS"/>
                <a:cs typeface="Trebuchet MS"/>
              </a:rPr>
              <a:t>8.7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38789" y="3692628"/>
            <a:ext cx="2333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dirty="0">
                <a:latin typeface="Trebuchet MS"/>
                <a:cs typeface="Trebuchet MS"/>
              </a:rPr>
              <a:t>-</a:t>
            </a:r>
            <a:r>
              <a:rPr sz="879" b="1" spc="-15" dirty="0">
                <a:latin typeface="Trebuchet MS"/>
                <a:cs typeface="Trebuchet MS"/>
              </a:rPr>
              <a:t>2.5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41638" y="3626103"/>
            <a:ext cx="199849" cy="152486"/>
          </a:xfrm>
          <a:custGeom>
            <a:avLst/>
            <a:gdLst/>
            <a:ahLst/>
            <a:cxnLst/>
            <a:rect l="l" t="t" r="r" b="b"/>
            <a:pathLst>
              <a:path w="329564" h="251460">
                <a:moveTo>
                  <a:pt x="329204" y="0"/>
                </a:moveTo>
                <a:lnTo>
                  <a:pt x="0" y="0"/>
                </a:lnTo>
                <a:lnTo>
                  <a:pt x="0" y="251301"/>
                </a:lnTo>
                <a:lnTo>
                  <a:pt x="329204" y="251301"/>
                </a:lnTo>
                <a:lnTo>
                  <a:pt x="32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1252224" y="3621615"/>
            <a:ext cx="17751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0,2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4549" y="3901928"/>
            <a:ext cx="139778" cy="151715"/>
          </a:xfrm>
          <a:custGeom>
            <a:avLst/>
            <a:gdLst/>
            <a:ahLst/>
            <a:cxnLst/>
            <a:rect l="l" t="t" r="r" b="b"/>
            <a:pathLst>
              <a:path w="230504" h="250190">
                <a:moveTo>
                  <a:pt x="229940" y="0"/>
                </a:moveTo>
                <a:lnTo>
                  <a:pt x="0" y="0"/>
                </a:lnTo>
                <a:lnTo>
                  <a:pt x="0" y="250044"/>
                </a:lnTo>
                <a:lnTo>
                  <a:pt x="229940" y="250044"/>
                </a:lnTo>
                <a:lnTo>
                  <a:pt x="229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 txBox="1"/>
          <p:nvPr/>
        </p:nvSpPr>
        <p:spPr>
          <a:xfrm>
            <a:off x="2235770" y="3897147"/>
            <a:ext cx="11744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879" spc="-30" dirty="0">
                <a:solidFill>
                  <a:srgbClr val="A6A6A6"/>
                </a:solidFill>
                <a:latin typeface="Trebuchet MS"/>
                <a:cs typeface="Trebuchet MS"/>
              </a:rPr>
              <a:t>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59244" y="4116842"/>
            <a:ext cx="27955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14.4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93027" y="4083271"/>
            <a:ext cx="200619" cy="151715"/>
          </a:xfrm>
          <a:custGeom>
            <a:avLst/>
            <a:gdLst/>
            <a:ahLst/>
            <a:cxnLst/>
            <a:rect l="l" t="t" r="r" b="b"/>
            <a:pathLst>
              <a:path w="330834" h="250190">
                <a:moveTo>
                  <a:pt x="330461" y="0"/>
                </a:moveTo>
                <a:lnTo>
                  <a:pt x="0" y="0"/>
                </a:lnTo>
                <a:lnTo>
                  <a:pt x="0" y="250044"/>
                </a:lnTo>
                <a:lnTo>
                  <a:pt x="330461" y="250044"/>
                </a:lnTo>
                <a:lnTo>
                  <a:pt x="330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object 19"/>
          <p:cNvSpPr txBox="1"/>
          <p:nvPr/>
        </p:nvSpPr>
        <p:spPr>
          <a:xfrm>
            <a:off x="4004248" y="4078491"/>
            <a:ext cx="17790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13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4989" y="4166369"/>
            <a:ext cx="21833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dirty="0">
                <a:latin typeface="Trebuchet MS"/>
                <a:cs typeface="Trebuchet MS"/>
              </a:rPr>
              <a:t>-</a:t>
            </a:r>
            <a:r>
              <a:rPr sz="485" spc="-6" dirty="0"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4899" y="3764569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8355" y="336251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8355" y="296052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8355" y="2558534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8355" y="215667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5084" y="1754681"/>
            <a:ext cx="2283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91627" y="4339839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12418" y="4198349"/>
            <a:ext cx="375438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09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53909">
              <a:spcBef>
                <a:spcPts val="737"/>
              </a:spcBef>
            </a:pPr>
            <a:r>
              <a:rPr sz="1182" b="1" spc="103" dirty="0">
                <a:solidFill>
                  <a:srgbClr val="006A6B"/>
                </a:solidFill>
                <a:latin typeface="Calibri"/>
                <a:cs typeface="Calibri"/>
              </a:rPr>
              <a:t>575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64480" y="4348347"/>
            <a:ext cx="384680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9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55865" y="4330505"/>
            <a:ext cx="428577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21" dirty="0">
                <a:solidFill>
                  <a:srgbClr val="D9D9D9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59323" y="4335267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84361" y="4348347"/>
            <a:ext cx="34617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54" dirty="0">
                <a:solidFill>
                  <a:srgbClr val="D9D9D9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2905" y="4659857"/>
            <a:ext cx="61879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18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252789" y="4348347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88" dirty="0">
                <a:solidFill>
                  <a:srgbClr val="D9D9D9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59061" y="4339839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3" dirty="0">
                <a:solidFill>
                  <a:srgbClr val="D9D9D9"/>
                </a:solidFill>
                <a:latin typeface="Calibri"/>
                <a:cs typeface="Calibri"/>
              </a:rPr>
              <a:t>Nov</a:t>
            </a:r>
            <a:r>
              <a:rPr sz="1607" spc="10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087874" y="4343750"/>
            <a:ext cx="41086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D9D9D9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9446" y="1398979"/>
            <a:ext cx="458573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.NPS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3" dirty="0">
                <a:solidFill>
                  <a:srgbClr val="5E5E5E"/>
                </a:solidFill>
                <a:latin typeface="Calibri"/>
                <a:cs typeface="Calibri"/>
              </a:rPr>
              <a:t>janeiro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3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2" dirty="0">
                <a:solidFill>
                  <a:srgbClr val="5E5E5E"/>
                </a:solidFill>
                <a:latin typeface="Calibri"/>
                <a:cs typeface="Calibri"/>
              </a:rPr>
              <a:t>muito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Janeiro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407538" y="1258527"/>
            <a:ext cx="3270353" cy="6269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5999"/>
              </a:lnSpc>
              <a:spcBef>
                <a:spcPts val="58"/>
              </a:spcBef>
              <a:tabLst>
                <a:tab pos="1786697" algn="l"/>
              </a:tabLst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006A6B"/>
                </a:solidFill>
                <a:latin typeface="Calibri"/>
                <a:cs typeface="Calibri"/>
              </a:rPr>
              <a:t>-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006A6B"/>
                </a:solidFill>
                <a:latin typeface="Calibri"/>
                <a:cs typeface="Calibri"/>
              </a:rPr>
              <a:t>Mar</a:t>
            </a:r>
            <a:r>
              <a:rPr sz="1789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89" b="1" spc="146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115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58" dirty="0">
                <a:solidFill>
                  <a:srgbClr val="006A6B"/>
                </a:solidFill>
                <a:latin typeface="Calibri"/>
                <a:cs typeface="Calibri"/>
              </a:rPr>
              <a:t>10,4pp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A6A6A6"/>
                </a:solidFill>
                <a:latin typeface="Calibri"/>
                <a:cs typeface="Calibri"/>
              </a:rPr>
              <a:t>-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A6A6A6"/>
                </a:solidFill>
                <a:latin typeface="Calibri"/>
                <a:cs typeface="Calibri"/>
              </a:rPr>
              <a:t>Mar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89" b="1" spc="179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133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A6A6A6"/>
                </a:solidFill>
                <a:latin typeface="Calibri"/>
                <a:cs typeface="Calibri"/>
              </a:rPr>
              <a:t>-</a:t>
            </a:r>
            <a:r>
              <a:rPr sz="1789" b="1" spc="212" dirty="0">
                <a:solidFill>
                  <a:srgbClr val="A6A6A6"/>
                </a:solidFill>
                <a:latin typeface="Calibri"/>
                <a:cs typeface="Calibri"/>
              </a:rPr>
              <a:t>9,4pp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81481" y="4197827"/>
            <a:ext cx="377363" cy="644190"/>
          </a:xfrm>
          <a:prstGeom prst="rect">
            <a:avLst/>
          </a:prstGeom>
        </p:spPr>
        <p:txBody>
          <a:bodyPr vert="horz" wrap="square" lIns="0" tIns="123991" rIns="0" bIns="0" rtlCol="0">
            <a:spAutoFit/>
          </a:bodyPr>
          <a:lstStyle/>
          <a:p>
            <a:pPr marL="7701">
              <a:spcBef>
                <a:spcPts val="976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  <a:p>
            <a:pPr marL="10397">
              <a:spcBef>
                <a:spcPts val="706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628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96446" y="4248156"/>
            <a:ext cx="427037" cy="585491"/>
          </a:xfrm>
          <a:prstGeom prst="rect">
            <a:avLst/>
          </a:prstGeom>
        </p:spPr>
        <p:txBody>
          <a:bodyPr vert="horz" wrap="square" lIns="0" tIns="91260" rIns="0" bIns="0" rtlCol="0">
            <a:spAutoFit/>
          </a:bodyPr>
          <a:lstStyle/>
          <a:p>
            <a:pPr marL="22719">
              <a:spcBef>
                <a:spcPts val="719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  <a:p>
            <a:pPr marL="7701">
              <a:spcBef>
                <a:spcPts val="512"/>
              </a:spcBef>
            </a:pPr>
            <a:r>
              <a:rPr sz="1182" b="1" spc="88" dirty="0">
                <a:solidFill>
                  <a:srgbClr val="006A6B"/>
                </a:solidFill>
                <a:latin typeface="Calibri"/>
                <a:cs typeface="Calibri"/>
              </a:rPr>
              <a:t>1020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99226" y="4205206"/>
            <a:ext cx="380829" cy="620090"/>
          </a:xfrm>
          <a:prstGeom prst="rect">
            <a:avLst/>
          </a:prstGeom>
        </p:spPr>
        <p:txBody>
          <a:bodyPr vert="horz" wrap="square" lIns="0" tIns="112824" rIns="0" bIns="0" rtlCol="0">
            <a:spAutoFit/>
          </a:bodyPr>
          <a:lstStyle/>
          <a:p>
            <a:pPr marL="7701">
              <a:spcBef>
                <a:spcPts val="888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  <a:p>
            <a:pPr marL="20408">
              <a:spcBef>
                <a:spcPts val="640"/>
              </a:spcBef>
            </a:pPr>
            <a:r>
              <a:rPr sz="1182" b="1" spc="121" dirty="0">
                <a:solidFill>
                  <a:srgbClr val="006A6B"/>
                </a:solidFill>
                <a:latin typeface="Calibri"/>
                <a:cs typeface="Calibri"/>
              </a:rPr>
              <a:t>957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3" name="object 43"/>
          <p:cNvGrpSpPr/>
          <p:nvPr/>
        </p:nvGrpSpPr>
        <p:grpSpPr>
          <a:xfrm>
            <a:off x="10890929" y="12191"/>
            <a:ext cx="1166360" cy="762043"/>
            <a:chOff x="17959243" y="20104"/>
            <a:chExt cx="1923414" cy="1256665"/>
          </a:xfrm>
        </p:grpSpPr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19151" y="274258"/>
              <a:ext cx="663319" cy="66299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9243" y="20104"/>
              <a:ext cx="1257762" cy="1256506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47" name="object 47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48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5285" y="5059116"/>
            <a:ext cx="114210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879486" algn="l"/>
              </a:tabLst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r>
              <a:rPr sz="1182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182" b="1" spc="49" dirty="0">
                <a:solidFill>
                  <a:srgbClr val="A6A6A6"/>
                </a:solidFill>
                <a:latin typeface="Calibri"/>
                <a:cs typeface="Calibri"/>
              </a:rPr>
              <a:t>412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160464" y="5059116"/>
            <a:ext cx="30035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7" dirty="0">
                <a:solidFill>
                  <a:srgbClr val="A6A6A6"/>
                </a:solidFill>
                <a:latin typeface="Calibri"/>
                <a:cs typeface="Calibri"/>
              </a:rPr>
              <a:t>422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034735" y="5059116"/>
            <a:ext cx="26839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45" dirty="0">
                <a:solidFill>
                  <a:srgbClr val="A6A6A6"/>
                </a:solidFill>
                <a:latin typeface="Calibri"/>
                <a:cs typeface="Calibri"/>
              </a:rPr>
              <a:t>616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919672" y="5034417"/>
            <a:ext cx="27108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49" dirty="0">
                <a:solidFill>
                  <a:srgbClr val="A6A6A6"/>
                </a:solidFill>
                <a:latin typeface="Calibri"/>
                <a:cs typeface="Calibri"/>
              </a:rPr>
              <a:t>514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262A96F3-EDA7-41E5-926F-28195FFD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6" y="-42500"/>
            <a:ext cx="12050807" cy="663985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386" y="571404"/>
            <a:ext cx="113730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Isac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 Infraestrutura – Obras e Projetos</a:t>
            </a:r>
          </a:p>
          <a:p>
            <a:pPr>
              <a:defRPr/>
            </a:pPr>
            <a:r>
              <a:rPr lang="pt-BR" dirty="0">
                <a:solidFill>
                  <a:srgbClr val="008080"/>
                </a:solidFill>
                <a:latin typeface="Calibri"/>
              </a:rPr>
              <a:t>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2191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902970" y="581627"/>
            <a:ext cx="102251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 Centro de Comando Operacional - Fluxo do Paciente  </a:t>
            </a:r>
          </a:p>
          <a:p>
            <a:endParaRPr lang="pt-BR" sz="2400" b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Dr. Felipe Ferreira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 de Linha – Eficiência Operacional</a:t>
            </a:r>
          </a:p>
          <a:p>
            <a:pPr algn="ctr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857FFF6-FC96-43FD-B89C-5AB0B2950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1628800"/>
            <a:ext cx="4320480" cy="28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4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Picture 2" descr="A graph of a patient&#10;&#10;AI-generated content may be incorrect.">
            <a:extLst>
              <a:ext uri="{FF2B5EF4-FFF2-40B4-BE49-F238E27FC236}">
                <a16:creationId xmlns:a16="http://schemas.microsoft.com/office/drawing/2014/main" id="{203A906C-6CAB-845E-38F5-CAA1B464B70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667148"/>
            <a:ext cx="9198864" cy="2587752"/>
          </a:xfrm>
          <a:prstGeom prst="rect">
            <a:avLst/>
          </a:prstGeom>
        </p:spPr>
      </p:pic>
      <p:pic>
        <p:nvPicPr>
          <p:cNvPr id="11" name="Picture 10" descr="A graph with numbers and a bar&#10;&#10;AI-generated content may be incorrect.">
            <a:extLst>
              <a:ext uri="{FF2B5EF4-FFF2-40B4-BE49-F238E27FC236}">
                <a16:creationId xmlns:a16="http://schemas.microsoft.com/office/drawing/2014/main" id="{0B2B10EB-87EA-D897-8B15-DD02A8AF5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429000"/>
            <a:ext cx="9194507" cy="2574981"/>
          </a:xfrm>
          <a:prstGeom prst="rect">
            <a:avLst/>
          </a:prstGeom>
        </p:spPr>
      </p:pic>
      <p:pic>
        <p:nvPicPr>
          <p:cNvPr id="4" name="Picture 3" descr="A graph of a number of columns&#10;&#10;AI-generated content may be incorrect.">
            <a:extLst>
              <a:ext uri="{FF2B5EF4-FFF2-40B4-BE49-F238E27FC236}">
                <a16:creationId xmlns:a16="http://schemas.microsoft.com/office/drawing/2014/main" id="{0EDF7371-A98A-A670-E9C2-BDC4D7F3A5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667148"/>
            <a:ext cx="9194506" cy="2574981"/>
          </a:xfrm>
          <a:prstGeom prst="rect">
            <a:avLst/>
          </a:prstGeom>
        </p:spPr>
      </p:pic>
      <p:pic>
        <p:nvPicPr>
          <p:cNvPr id="7" name="Picture 6" descr="A graph of a bar chart&#10;&#10;AI-generated content may be incorrect.">
            <a:extLst>
              <a:ext uri="{FF2B5EF4-FFF2-40B4-BE49-F238E27FC236}">
                <a16:creationId xmlns:a16="http://schemas.microsoft.com/office/drawing/2014/main" id="{3CAC1A4B-251A-0971-0E69-920E1BB6A1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7" y="3429000"/>
            <a:ext cx="9193673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10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826B8-8987-4AA7-D1F1-48CFEF5E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D277565F-AA8A-1222-35BA-E968ABAD5A8F}"/>
              </a:ext>
            </a:extLst>
          </p:cNvPr>
          <p:cNvSpPr txBox="1"/>
          <p:nvPr/>
        </p:nvSpPr>
        <p:spPr>
          <a:xfrm>
            <a:off x="0" y="119698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EE0D58-71B3-57B1-9CF3-1E6267CCC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Picture 5" descr="A graph with numbers and a bar&#10;&#10;AI-generated content may be incorrect.">
            <a:extLst>
              <a:ext uri="{FF2B5EF4-FFF2-40B4-BE49-F238E27FC236}">
                <a16:creationId xmlns:a16="http://schemas.microsoft.com/office/drawing/2014/main" id="{8D415867-6AB7-E131-18C6-18375CAC721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705148"/>
            <a:ext cx="9198864" cy="2587752"/>
          </a:xfrm>
          <a:prstGeom prst="rect">
            <a:avLst/>
          </a:prstGeom>
        </p:spPr>
      </p:pic>
      <p:pic>
        <p:nvPicPr>
          <p:cNvPr id="4" name="Picture 3" descr="A graph of a patient&#10;&#10;AI-generated content may be incorrect.">
            <a:extLst>
              <a:ext uri="{FF2B5EF4-FFF2-40B4-BE49-F238E27FC236}">
                <a16:creationId xmlns:a16="http://schemas.microsoft.com/office/drawing/2014/main" id="{E4954893-71F3-891A-0A56-CE668C71DF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429000"/>
            <a:ext cx="9198864" cy="2589211"/>
          </a:xfrm>
          <a:prstGeom prst="rect">
            <a:avLst/>
          </a:prstGeom>
        </p:spPr>
      </p:pic>
      <p:pic>
        <p:nvPicPr>
          <p:cNvPr id="3" name="Picture 2" descr="A graph of a bar chart&#10;&#10;AI-generated content may be incorrect.">
            <a:extLst>
              <a:ext uri="{FF2B5EF4-FFF2-40B4-BE49-F238E27FC236}">
                <a16:creationId xmlns:a16="http://schemas.microsoft.com/office/drawing/2014/main" id="{F6F7A8F1-1245-5EB0-D66F-5C101FF69A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7" y="705148"/>
            <a:ext cx="9193673" cy="2587752"/>
          </a:xfrm>
          <a:prstGeom prst="rect">
            <a:avLst/>
          </a:prstGeom>
        </p:spPr>
      </p:pic>
      <p:pic>
        <p:nvPicPr>
          <p:cNvPr id="9" name="Picture 8" descr="A graph of a patient&#10;&#10;AI-generated content may be incorrect.">
            <a:extLst>
              <a:ext uri="{FF2B5EF4-FFF2-40B4-BE49-F238E27FC236}">
                <a16:creationId xmlns:a16="http://schemas.microsoft.com/office/drawing/2014/main" id="{13652304-69F7-37C7-3071-A60AF42ABE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98" y="3429000"/>
            <a:ext cx="9193673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2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168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Picture 2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8B7B57C6-3A10-5B9E-36B7-519CB01B5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667202"/>
            <a:ext cx="9198864" cy="2589213"/>
          </a:xfrm>
          <a:prstGeom prst="rect">
            <a:avLst/>
          </a:prstGeom>
        </p:spPr>
      </p:pic>
      <p:pic>
        <p:nvPicPr>
          <p:cNvPr id="6" name="Picture 5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72125EFD-F99E-E8B8-16CE-10D8A2CF70A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872761"/>
            <a:ext cx="9198864" cy="2587752"/>
          </a:xfrm>
          <a:prstGeom prst="rect">
            <a:avLst/>
          </a:prstGeom>
        </p:spPr>
      </p:pic>
      <p:pic>
        <p:nvPicPr>
          <p:cNvPr id="4" name="Picture 3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7B2FD646-CDC8-BD88-E18A-1A621FEE2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7" y="3667202"/>
            <a:ext cx="9193673" cy="2587752"/>
          </a:xfrm>
          <a:prstGeom prst="rect">
            <a:avLst/>
          </a:prstGeom>
        </p:spPr>
      </p:pic>
      <p:pic>
        <p:nvPicPr>
          <p:cNvPr id="9" name="Picture 8" descr="A graph of a number of columns&#10;&#10;AI-generated content may be incorrect.">
            <a:extLst>
              <a:ext uri="{FF2B5EF4-FFF2-40B4-BE49-F238E27FC236}">
                <a16:creationId xmlns:a16="http://schemas.microsoft.com/office/drawing/2014/main" id="{06776AF6-1347-3710-FCE7-062A598289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6" y="871300"/>
            <a:ext cx="9193673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8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7" name="Picture 6" descr="A graph of a patient&#10;&#10;AI-generated content may be incorrect.">
            <a:extLst>
              <a:ext uri="{FF2B5EF4-FFF2-40B4-BE49-F238E27FC236}">
                <a16:creationId xmlns:a16="http://schemas.microsoft.com/office/drawing/2014/main" id="{EDB016F0-3E5C-77D9-35CA-166417A3F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844692"/>
            <a:ext cx="9198864" cy="2589213"/>
          </a:xfrm>
          <a:prstGeom prst="rect">
            <a:avLst/>
          </a:prstGeom>
        </p:spPr>
      </p:pic>
      <p:pic>
        <p:nvPicPr>
          <p:cNvPr id="3" name="Picture 2" descr="A graph of a bar chart&#10;&#10;AI-generated content may be incorrect.">
            <a:extLst>
              <a:ext uri="{FF2B5EF4-FFF2-40B4-BE49-F238E27FC236}">
                <a16:creationId xmlns:a16="http://schemas.microsoft.com/office/drawing/2014/main" id="{2568765D-147F-54C7-5201-2499C9176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5" y="676742"/>
            <a:ext cx="10394925" cy="2925870"/>
          </a:xfrm>
          <a:prstGeom prst="rect">
            <a:avLst/>
          </a:prstGeom>
        </p:spPr>
      </p:pic>
      <p:pic>
        <p:nvPicPr>
          <p:cNvPr id="8" name="Picture 7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BB788562-1A4A-9126-646B-1D576510D3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0" y="3625914"/>
            <a:ext cx="10388200" cy="24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77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142852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7" name="Picture 6" descr="A graph with a bar and text&#10;&#10;AI-generated content may be incorrect.">
            <a:extLst>
              <a:ext uri="{FF2B5EF4-FFF2-40B4-BE49-F238E27FC236}">
                <a16:creationId xmlns:a16="http://schemas.microsoft.com/office/drawing/2014/main" id="{1C07C44A-53CB-81C7-5FDB-292260DE66E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551646"/>
            <a:ext cx="9198864" cy="25877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DA96FAD-6835-40D0-E0C9-B92725E2A389}"/>
              </a:ext>
            </a:extLst>
          </p:cNvPr>
          <p:cNvGrpSpPr/>
          <p:nvPr/>
        </p:nvGrpSpPr>
        <p:grpSpPr>
          <a:xfrm>
            <a:off x="1496568" y="839404"/>
            <a:ext cx="9198864" cy="2587752"/>
            <a:chOff x="1847528" y="1078776"/>
            <a:chExt cx="7772400" cy="2200153"/>
          </a:xfrm>
        </p:grpSpPr>
        <p:pic>
          <p:nvPicPr>
            <p:cNvPr id="3" name="Picture 2" descr="A graph with green columns&#10;&#10;AI-generated content may be incorrect.">
              <a:extLst>
                <a:ext uri="{FF2B5EF4-FFF2-40B4-BE49-F238E27FC236}">
                  <a16:creationId xmlns:a16="http://schemas.microsoft.com/office/drawing/2014/main" id="{2B08E276-6018-FAA2-B693-20C24B4EC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1078776"/>
              <a:ext cx="7772400" cy="22001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13DECB-8668-E163-9090-9908E19D9C7B}"/>
                </a:ext>
              </a:extLst>
            </p:cNvPr>
            <p:cNvSpPr txBox="1"/>
            <p:nvPr/>
          </p:nvSpPr>
          <p:spPr>
            <a:xfrm>
              <a:off x="3003521" y="1183216"/>
              <a:ext cx="57886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Tempo </a:t>
              </a:r>
              <a:r>
                <a:rPr lang="en-US" sz="1600" b="1" dirty="0" err="1"/>
                <a:t>Médio</a:t>
              </a:r>
              <a:r>
                <a:rPr lang="en-US" sz="1600" b="1" dirty="0"/>
                <a:t> entre a </a:t>
              </a:r>
              <a:r>
                <a:rPr lang="en-US" sz="1600" b="1" dirty="0" err="1"/>
                <a:t>solicitação</a:t>
              </a:r>
              <a:r>
                <a:rPr lang="en-US" sz="1600" b="1" dirty="0"/>
                <a:t> e a </a:t>
              </a:r>
              <a:r>
                <a:rPr lang="en-US" sz="1600" b="1" dirty="0" err="1"/>
                <a:t>reserva</a:t>
              </a:r>
              <a:r>
                <a:rPr lang="en-US" sz="1600" b="1" dirty="0"/>
                <a:t> do </a:t>
              </a:r>
              <a:r>
                <a:rPr lang="en-US" sz="1600" b="1" dirty="0" err="1"/>
                <a:t>leito</a:t>
              </a:r>
              <a:r>
                <a:rPr lang="en-US" sz="1600" b="1" dirty="0"/>
                <a:t> – UPA </a:t>
              </a:r>
              <a:r>
                <a:rPr lang="en-US" sz="1600" b="1" dirty="0" err="1"/>
                <a:t>Adulto</a:t>
              </a:r>
              <a:endParaRPr lang="en-US" sz="1600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E4F6D6-E6BD-7697-ACC7-E0C0F842E7F1}"/>
              </a:ext>
            </a:extLst>
          </p:cNvPr>
          <p:cNvSpPr txBox="1"/>
          <p:nvPr/>
        </p:nvSpPr>
        <p:spPr>
          <a:xfrm>
            <a:off x="2783632" y="3630078"/>
            <a:ext cx="66967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Tempo </a:t>
            </a:r>
            <a:r>
              <a:rPr lang="en-US" sz="1600" b="1" dirty="0" err="1"/>
              <a:t>Médio</a:t>
            </a:r>
            <a:r>
              <a:rPr lang="en-US" sz="1600" b="1" dirty="0"/>
              <a:t> entre a </a:t>
            </a:r>
            <a:r>
              <a:rPr lang="en-US" sz="1600" b="1" dirty="0" err="1"/>
              <a:t>solicitação</a:t>
            </a:r>
            <a:r>
              <a:rPr lang="en-US" sz="1600" b="1" dirty="0"/>
              <a:t> e a </a:t>
            </a:r>
            <a:r>
              <a:rPr lang="en-US" sz="1600" b="1" dirty="0" err="1"/>
              <a:t>reserva</a:t>
            </a:r>
            <a:r>
              <a:rPr lang="en-US" sz="1600" b="1" dirty="0"/>
              <a:t> do </a:t>
            </a:r>
            <a:r>
              <a:rPr lang="en-US" sz="1600" b="1" dirty="0" err="1"/>
              <a:t>leito</a:t>
            </a:r>
            <a:r>
              <a:rPr lang="en-US" sz="1600" b="1" dirty="0"/>
              <a:t> – UPA </a:t>
            </a:r>
            <a:r>
              <a:rPr lang="en-US" sz="1600" b="1" dirty="0" err="1"/>
              <a:t>Pediátrica</a:t>
            </a:r>
            <a:endParaRPr lang="en-US" sz="1600" b="1" dirty="0"/>
          </a:p>
        </p:txBody>
      </p:sp>
      <p:pic>
        <p:nvPicPr>
          <p:cNvPr id="4" name="Picture 3" descr="A graph of a number of columns&#10;&#10;AI-generated content may be incorrect.">
            <a:extLst>
              <a:ext uri="{FF2B5EF4-FFF2-40B4-BE49-F238E27FC236}">
                <a16:creationId xmlns:a16="http://schemas.microsoft.com/office/drawing/2014/main" id="{F45A81F7-F510-89E5-851D-7BFB3132A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68" y="839404"/>
            <a:ext cx="9198863" cy="2576201"/>
          </a:xfrm>
          <a:prstGeom prst="rect">
            <a:avLst/>
          </a:prstGeom>
        </p:spPr>
      </p:pic>
      <p:pic>
        <p:nvPicPr>
          <p:cNvPr id="12" name="Picture 11" descr="A graph of a bar chart&#10;&#10;AI-generated content may be incorrect.">
            <a:extLst>
              <a:ext uri="{FF2B5EF4-FFF2-40B4-BE49-F238E27FC236}">
                <a16:creationId xmlns:a16="http://schemas.microsoft.com/office/drawing/2014/main" id="{DA56F685-CB07-DEB5-A4DE-F299455A39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68" y="3539519"/>
            <a:ext cx="9240108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CA1019A-1099-48A3-84A0-0F933B689D42}"/>
              </a:ext>
            </a:extLst>
          </p:cNvPr>
          <p:cNvSpPr txBox="1"/>
          <p:nvPr/>
        </p:nvSpPr>
        <p:spPr>
          <a:xfrm>
            <a:off x="3613827" y="73076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>
                <a:solidFill>
                  <a:srgbClr val="000000"/>
                </a:solidFill>
              </a:rPr>
              <a:t>Obras – Retrofit - Projetos</a:t>
            </a:r>
            <a:endParaRPr lang="pt-BR" sz="2400" dirty="0">
              <a:solidFill>
                <a:srgbClr val="000000"/>
              </a:solidFill>
            </a:endParaRPr>
          </a:p>
        </p:txBody>
      </p:sp>
      <p:grpSp>
        <p:nvGrpSpPr>
          <p:cNvPr id="14" name="Grupo 43">
            <a:extLst>
              <a:ext uri="{FF2B5EF4-FFF2-40B4-BE49-F238E27FC236}">
                <a16:creationId xmlns:a16="http://schemas.microsoft.com/office/drawing/2014/main" id="{3064245C-E6AC-4C2E-A366-FC845D22780B}"/>
              </a:ext>
            </a:extLst>
          </p:cNvPr>
          <p:cNvGrpSpPr/>
          <p:nvPr/>
        </p:nvGrpSpPr>
        <p:grpSpPr>
          <a:xfrm>
            <a:off x="8954424" y="1069407"/>
            <a:ext cx="2267101" cy="2157810"/>
            <a:chOff x="9378767" y="1859412"/>
            <a:chExt cx="1699746" cy="1684254"/>
          </a:xfrm>
          <a:noFill/>
        </p:grpSpPr>
        <p:grpSp>
          <p:nvGrpSpPr>
            <p:cNvPr id="15" name="Grupo 32">
              <a:extLst>
                <a:ext uri="{FF2B5EF4-FFF2-40B4-BE49-F238E27FC236}">
                  <a16:creationId xmlns:a16="http://schemas.microsoft.com/office/drawing/2014/main" id="{A51EF0AC-3E96-4559-A069-101CD5964C4B}"/>
                </a:ext>
              </a:extLst>
            </p:cNvPr>
            <p:cNvGrpSpPr/>
            <p:nvPr/>
          </p:nvGrpSpPr>
          <p:grpSpPr>
            <a:xfrm>
              <a:off x="9378767" y="1859412"/>
              <a:ext cx="1699746" cy="1683888"/>
              <a:chOff x="9378767" y="1859412"/>
              <a:chExt cx="1699746" cy="1683888"/>
            </a:xfrm>
            <a:grpFill/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36F8050-002F-4AA0-A916-247766613529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tx1"/>
                    </a:solidFill>
                  </a:rPr>
                  <a:t>Obra</a:t>
                </a:r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3976D0D-2206-446F-A4AB-D8DAA5492024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404470" cy="447675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tx1"/>
                    </a:solidFill>
                  </a:rPr>
                  <a:t>Substituição do Piso</a:t>
                </a:r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4506B0A-27CF-4120-AA95-7A44DFE2582A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tx1"/>
                    </a:solidFill>
                  </a:rPr>
                  <a:t>Inicio : 05/21</a:t>
                </a:r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E4B088C-0EC6-48AD-8647-09AF3745D4E0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tx1"/>
                    </a:solidFill>
                  </a:rPr>
                  <a:t>Termino :</a:t>
                </a:r>
              </a:p>
              <a:p>
                <a:pPr algn="ctr"/>
                <a:endParaRPr lang="pt-BR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0C2155C-FEB8-4B3F-B713-6A6295E6A7B5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</a:rPr>
                <a:t>11° etapa em andamento</a:t>
              </a:r>
            </a:p>
          </p:txBody>
        </p:sp>
      </p:grpSp>
      <p:grpSp>
        <p:nvGrpSpPr>
          <p:cNvPr id="28" name="Grupo 93">
            <a:extLst>
              <a:ext uri="{FF2B5EF4-FFF2-40B4-BE49-F238E27FC236}">
                <a16:creationId xmlns:a16="http://schemas.microsoft.com/office/drawing/2014/main" id="{01F1DB81-502D-4B96-9DAE-3AD4B3CD6C32}"/>
              </a:ext>
            </a:extLst>
          </p:cNvPr>
          <p:cNvGrpSpPr/>
          <p:nvPr/>
        </p:nvGrpSpPr>
        <p:grpSpPr>
          <a:xfrm>
            <a:off x="627230" y="1054105"/>
            <a:ext cx="2262702" cy="2157810"/>
            <a:chOff x="9378767" y="1859412"/>
            <a:chExt cx="1696448" cy="1684254"/>
          </a:xfrm>
          <a:noFill/>
        </p:grpSpPr>
        <p:grpSp>
          <p:nvGrpSpPr>
            <p:cNvPr id="29" name="Grupo 32">
              <a:extLst>
                <a:ext uri="{FF2B5EF4-FFF2-40B4-BE49-F238E27FC236}">
                  <a16:creationId xmlns:a16="http://schemas.microsoft.com/office/drawing/2014/main" id="{BC300A83-A82A-4A9D-8B69-A567A063B2E8}"/>
                </a:ext>
              </a:extLst>
            </p:cNvPr>
            <p:cNvGrpSpPr/>
            <p:nvPr/>
          </p:nvGrpSpPr>
          <p:grpSpPr>
            <a:xfrm>
              <a:off x="9378767" y="1859412"/>
              <a:ext cx="1692050" cy="1683888"/>
              <a:chOff x="9378767" y="1859412"/>
              <a:chExt cx="1692050" cy="1683888"/>
            </a:xfrm>
            <a:grpFill/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F823318-54FD-4A12-ACA0-229FADCD058A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Obras</a:t>
                </a:r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5D9BF3E2-F358-4BDB-9034-2D164239A536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396774" cy="447675"/>
              </a:xfrm>
              <a:prstGeom prst="rect">
                <a:avLst/>
              </a:prstGeom>
              <a:grp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Deslizamento Talude</a:t>
                </a:r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7F6684E-231E-410A-BCA9-456641D743E0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Inicio : 03/2</a:t>
                </a:r>
                <a:r>
                  <a:rPr lang="pt-BR" sz="1200" dirty="0">
                    <a:solidFill>
                      <a:schemeClr val="bg2">
                        <a:lumMod val="10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20082AC3-72B0-46BA-A7CA-78D270D39BE0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Termino </a:t>
                </a:r>
                <a:r>
                  <a:rPr lang="pt-BR" sz="1200" dirty="0">
                    <a:solidFill>
                      <a:schemeClr val="bg2">
                        <a:lumMod val="10000"/>
                      </a:schemeClr>
                    </a:solidFill>
                  </a:rPr>
                  <a:t>:</a:t>
                </a: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FC59B6C4-B8F4-4DD6-B909-B99BEB3DB3A0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2">
                      <a:lumMod val="10000"/>
                    </a:schemeClr>
                  </a:solidFill>
                </a:rPr>
                <a:t>Realizado contenção física aguardando finalização do projeto</a:t>
              </a:r>
            </a:p>
          </p:txBody>
        </p:sp>
      </p:grpSp>
      <p:grpSp>
        <p:nvGrpSpPr>
          <p:cNvPr id="35" name="Grupo 86">
            <a:extLst>
              <a:ext uri="{FF2B5EF4-FFF2-40B4-BE49-F238E27FC236}">
                <a16:creationId xmlns:a16="http://schemas.microsoft.com/office/drawing/2014/main" id="{5681E997-4DB0-44CF-85D5-845F03D9E4EF}"/>
              </a:ext>
            </a:extLst>
          </p:cNvPr>
          <p:cNvGrpSpPr/>
          <p:nvPr/>
        </p:nvGrpSpPr>
        <p:grpSpPr>
          <a:xfrm>
            <a:off x="3375225" y="3478743"/>
            <a:ext cx="2411552" cy="2157810"/>
            <a:chOff x="9378767" y="1859412"/>
            <a:chExt cx="1699746" cy="1684254"/>
          </a:xfrm>
          <a:noFill/>
        </p:grpSpPr>
        <p:grpSp>
          <p:nvGrpSpPr>
            <p:cNvPr id="36" name="Grupo 32">
              <a:extLst>
                <a:ext uri="{FF2B5EF4-FFF2-40B4-BE49-F238E27FC236}">
                  <a16:creationId xmlns:a16="http://schemas.microsoft.com/office/drawing/2014/main" id="{B648DF37-A6C4-452D-913B-B17C9AFEFA26}"/>
                </a:ext>
              </a:extLst>
            </p:cNvPr>
            <p:cNvGrpSpPr/>
            <p:nvPr/>
          </p:nvGrpSpPr>
          <p:grpSpPr>
            <a:xfrm>
              <a:off x="9378767" y="1859412"/>
              <a:ext cx="1699746" cy="1683888"/>
              <a:chOff x="9378767" y="1859412"/>
              <a:chExt cx="1699746" cy="1683888"/>
            </a:xfrm>
            <a:grpFill/>
          </p:grpSpPr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4D9DCECC-E015-4A3C-A664-5F1834C128A4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Obra</a:t>
                </a:r>
              </a:p>
            </p:txBody>
          </p:sp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9E7DB9D0-CD9C-4EE1-B923-3C51D4ECBDBB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404470" cy="447675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Melhorias na Psiquiatria</a:t>
                </a:r>
              </a:p>
            </p:txBody>
          </p:sp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F814BF6-6A06-4F9A-AD9E-F754EF811989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Inicio: 06/25</a:t>
                </a:r>
              </a:p>
            </p:txBody>
          </p:sp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79420E-3226-46E8-9622-C269C9822AB6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Termino :</a:t>
                </a: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5F3B65B4-C6E2-43AD-A623-A4A04B133734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2">
                      <a:lumMod val="10000"/>
                    </a:schemeClr>
                  </a:solidFill>
                </a:rPr>
                <a:t>Patrocínio Voluntariado</a:t>
              </a:r>
            </a:p>
          </p:txBody>
        </p:sp>
      </p:grpSp>
      <p:grpSp>
        <p:nvGrpSpPr>
          <p:cNvPr id="64" name="Grupo 86">
            <a:extLst>
              <a:ext uri="{FF2B5EF4-FFF2-40B4-BE49-F238E27FC236}">
                <a16:creationId xmlns:a16="http://schemas.microsoft.com/office/drawing/2014/main" id="{A170C156-F276-431F-A2F5-833C912B2D66}"/>
              </a:ext>
            </a:extLst>
          </p:cNvPr>
          <p:cNvGrpSpPr/>
          <p:nvPr/>
        </p:nvGrpSpPr>
        <p:grpSpPr>
          <a:xfrm>
            <a:off x="6185745" y="3505478"/>
            <a:ext cx="2267101" cy="2157810"/>
            <a:chOff x="9378767" y="1859412"/>
            <a:chExt cx="1699746" cy="1684254"/>
          </a:xfrm>
          <a:noFill/>
        </p:grpSpPr>
        <p:grpSp>
          <p:nvGrpSpPr>
            <p:cNvPr id="65" name="Grupo 32">
              <a:extLst>
                <a:ext uri="{FF2B5EF4-FFF2-40B4-BE49-F238E27FC236}">
                  <a16:creationId xmlns:a16="http://schemas.microsoft.com/office/drawing/2014/main" id="{9CDE968D-F391-4D0B-BA37-68AC2DEF1972}"/>
                </a:ext>
              </a:extLst>
            </p:cNvPr>
            <p:cNvGrpSpPr/>
            <p:nvPr/>
          </p:nvGrpSpPr>
          <p:grpSpPr>
            <a:xfrm>
              <a:off x="9378767" y="1859412"/>
              <a:ext cx="1699746" cy="1683888"/>
              <a:chOff x="9378767" y="1859412"/>
              <a:chExt cx="1699746" cy="1683888"/>
            </a:xfrm>
            <a:grpFill/>
          </p:grpSpPr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35CBA5D-14F6-428E-8317-3F1702520F65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Projeto</a:t>
                </a:r>
              </a:p>
            </p:txBody>
          </p:sp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A5BB0C3D-47B4-489D-90B6-DB4AC69016C3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404470" cy="447675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Adequações UTI P.S</a:t>
                </a:r>
              </a:p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Térreo</a:t>
                </a:r>
              </a:p>
            </p:txBody>
          </p:sp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A8D9B3B6-826D-4CF3-A68B-D0D8DE1BD22C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Inicio: 08/24</a:t>
                </a:r>
              </a:p>
            </p:txBody>
          </p:sp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05747661-AE51-4F40-858E-5E34B506C2B9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Termino :</a:t>
                </a: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61A57B59-3AC7-4910-B826-EB2C963EA424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2">
                      <a:lumMod val="10000"/>
                    </a:schemeClr>
                  </a:solidFill>
                </a:rPr>
                <a:t>Contrato doador, projeto executivo, Obras.</a:t>
              </a:r>
            </a:p>
          </p:txBody>
        </p:sp>
      </p:grpSp>
      <p:grpSp>
        <p:nvGrpSpPr>
          <p:cNvPr id="71" name="Grupo 86">
            <a:extLst>
              <a:ext uri="{FF2B5EF4-FFF2-40B4-BE49-F238E27FC236}">
                <a16:creationId xmlns:a16="http://schemas.microsoft.com/office/drawing/2014/main" id="{B92BA820-B2FF-4629-8C36-DA55778D0707}"/>
              </a:ext>
            </a:extLst>
          </p:cNvPr>
          <p:cNvGrpSpPr/>
          <p:nvPr/>
        </p:nvGrpSpPr>
        <p:grpSpPr>
          <a:xfrm>
            <a:off x="6165443" y="1048197"/>
            <a:ext cx="2267101" cy="2157810"/>
            <a:chOff x="9378767" y="1859412"/>
            <a:chExt cx="1699746" cy="1684254"/>
          </a:xfrm>
          <a:noFill/>
        </p:grpSpPr>
        <p:grpSp>
          <p:nvGrpSpPr>
            <p:cNvPr id="72" name="Grupo 32">
              <a:extLst>
                <a:ext uri="{FF2B5EF4-FFF2-40B4-BE49-F238E27FC236}">
                  <a16:creationId xmlns:a16="http://schemas.microsoft.com/office/drawing/2014/main" id="{166353E6-326F-4D5F-947C-2DF7E03B6BB4}"/>
                </a:ext>
              </a:extLst>
            </p:cNvPr>
            <p:cNvGrpSpPr/>
            <p:nvPr/>
          </p:nvGrpSpPr>
          <p:grpSpPr>
            <a:xfrm>
              <a:off x="9378767" y="1859412"/>
              <a:ext cx="1699746" cy="1683888"/>
              <a:chOff x="9378767" y="1859412"/>
              <a:chExt cx="1699746" cy="1683888"/>
            </a:xfrm>
            <a:grpFill/>
          </p:grpSpPr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4BF945C-1633-49DB-A0FC-CB810CDE2F08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Obra</a:t>
                </a:r>
              </a:p>
            </p:txBody>
          </p:sp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59B58A53-C334-4B43-9454-D195880A938B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404470" cy="447675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Adequações/Correções Cozinha - SND</a:t>
                </a:r>
              </a:p>
            </p:txBody>
          </p:sp>
          <p:sp>
            <p:nvSpPr>
              <p:cNvPr id="76" name="Retângulo 75">
                <a:extLst>
                  <a:ext uri="{FF2B5EF4-FFF2-40B4-BE49-F238E27FC236}">
                    <a16:creationId xmlns:a16="http://schemas.microsoft.com/office/drawing/2014/main" id="{58AF297E-6B60-4E0A-9459-7B562C6DA787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Inicio: 11/24</a:t>
                </a:r>
              </a:p>
            </p:txBody>
          </p:sp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5E7ED01F-E6F8-406B-A4F1-4A8D570B687A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Termino :</a:t>
                </a: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4FB0BAAD-DAC1-405D-8F58-0397D61E8885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2">
                      <a:lumMod val="10000"/>
                    </a:schemeClr>
                  </a:solidFill>
                </a:rPr>
                <a:t>Ações de correções, em resposta relatório Zoonoses</a:t>
              </a:r>
            </a:p>
          </p:txBody>
        </p:sp>
      </p:grpSp>
      <p:grpSp>
        <p:nvGrpSpPr>
          <p:cNvPr id="78" name="Grupo 86">
            <a:extLst>
              <a:ext uri="{FF2B5EF4-FFF2-40B4-BE49-F238E27FC236}">
                <a16:creationId xmlns:a16="http://schemas.microsoft.com/office/drawing/2014/main" id="{247F3270-4935-49C0-B9B5-37C757D6AA7F}"/>
              </a:ext>
            </a:extLst>
          </p:cNvPr>
          <p:cNvGrpSpPr/>
          <p:nvPr/>
        </p:nvGrpSpPr>
        <p:grpSpPr>
          <a:xfrm>
            <a:off x="572331" y="3505932"/>
            <a:ext cx="2267101" cy="2157810"/>
            <a:chOff x="9378767" y="1859412"/>
            <a:chExt cx="1699746" cy="1684254"/>
          </a:xfrm>
          <a:noFill/>
        </p:grpSpPr>
        <p:grpSp>
          <p:nvGrpSpPr>
            <p:cNvPr id="79" name="Grupo 32">
              <a:extLst>
                <a:ext uri="{FF2B5EF4-FFF2-40B4-BE49-F238E27FC236}">
                  <a16:creationId xmlns:a16="http://schemas.microsoft.com/office/drawing/2014/main" id="{6349478D-694C-4BE5-97A8-84F157A298EE}"/>
                </a:ext>
              </a:extLst>
            </p:cNvPr>
            <p:cNvGrpSpPr/>
            <p:nvPr/>
          </p:nvGrpSpPr>
          <p:grpSpPr>
            <a:xfrm>
              <a:off x="9378767" y="1859412"/>
              <a:ext cx="1699746" cy="1683888"/>
              <a:chOff x="9378767" y="1859412"/>
              <a:chExt cx="1699746" cy="1683888"/>
            </a:xfrm>
            <a:grpFill/>
          </p:grpSpPr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54924A1-9FD8-4482-BBEC-12DB0CC0F449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Obra</a:t>
                </a:r>
              </a:p>
            </p:txBody>
          </p:sp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42A39F82-F8E9-449E-AA31-77593CDCD57C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404470" cy="447675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Melhorias Prédio Anexo</a:t>
                </a:r>
              </a:p>
            </p:txBody>
          </p:sp>
          <p:sp>
            <p:nvSpPr>
              <p:cNvPr id="83" name="Retângulo 82">
                <a:extLst>
                  <a:ext uri="{FF2B5EF4-FFF2-40B4-BE49-F238E27FC236}">
                    <a16:creationId xmlns:a16="http://schemas.microsoft.com/office/drawing/2014/main" id="{8B3E32D2-EFE2-46BD-96DA-A4705CA2B98D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Inicio: 03/25</a:t>
                </a:r>
              </a:p>
            </p:txBody>
          </p:sp>
          <p:sp>
            <p:nvSpPr>
              <p:cNvPr id="84" name="Retângulo 83">
                <a:extLst>
                  <a:ext uri="{FF2B5EF4-FFF2-40B4-BE49-F238E27FC236}">
                    <a16:creationId xmlns:a16="http://schemas.microsoft.com/office/drawing/2014/main" id="{BDEC0B7E-9398-4C00-BEA4-B1FB73930B2A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Termino :</a:t>
                </a: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3C142CD7-18DC-4901-8D35-564A5BF1DB12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2">
                      <a:lumMod val="10000"/>
                    </a:schemeClr>
                  </a:solidFill>
                </a:rPr>
                <a:t>Obra em andamento/ Garantia BR3</a:t>
              </a:r>
            </a:p>
          </p:txBody>
        </p:sp>
      </p:grpSp>
      <p:grpSp>
        <p:nvGrpSpPr>
          <p:cNvPr id="56" name="Grupo 86">
            <a:extLst>
              <a:ext uri="{FF2B5EF4-FFF2-40B4-BE49-F238E27FC236}">
                <a16:creationId xmlns:a16="http://schemas.microsoft.com/office/drawing/2014/main" id="{ECFF621C-D7AA-4D4D-8CFA-0A1C1BFFA1EE}"/>
              </a:ext>
            </a:extLst>
          </p:cNvPr>
          <p:cNvGrpSpPr/>
          <p:nvPr/>
        </p:nvGrpSpPr>
        <p:grpSpPr>
          <a:xfrm>
            <a:off x="8997065" y="3530975"/>
            <a:ext cx="2267101" cy="2157810"/>
            <a:chOff x="9378767" y="1859412"/>
            <a:chExt cx="1699746" cy="1684254"/>
          </a:xfrm>
          <a:noFill/>
        </p:grpSpPr>
        <p:grpSp>
          <p:nvGrpSpPr>
            <p:cNvPr id="57" name="Grupo 32">
              <a:extLst>
                <a:ext uri="{FF2B5EF4-FFF2-40B4-BE49-F238E27FC236}">
                  <a16:creationId xmlns:a16="http://schemas.microsoft.com/office/drawing/2014/main" id="{D5850D3C-D984-40E5-A28F-A8F3651C2455}"/>
                </a:ext>
              </a:extLst>
            </p:cNvPr>
            <p:cNvGrpSpPr/>
            <p:nvPr/>
          </p:nvGrpSpPr>
          <p:grpSpPr>
            <a:xfrm>
              <a:off x="9378767" y="1859412"/>
              <a:ext cx="1699746" cy="1683888"/>
              <a:chOff x="9378767" y="1859412"/>
              <a:chExt cx="1699746" cy="1683888"/>
            </a:xfrm>
            <a:grpFill/>
          </p:grpSpPr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15E90366-BD13-4E30-9114-3112A9A06479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Obra</a:t>
                </a:r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C9AC0E01-DE87-4F6E-8D2F-B01CD6E9FFDF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404470" cy="447675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Ampliação da Emergência</a:t>
                </a:r>
              </a:p>
            </p:txBody>
          </p:sp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D71EAD1E-3CAE-42AE-84C4-48B0B1986026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Inicio: 03/25</a:t>
                </a:r>
              </a:p>
            </p:txBody>
          </p:sp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08277E21-79B6-4A94-8525-ADDD9EEA2D7C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Termino :</a:t>
                </a: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F81CB245-77BA-479A-8C07-C42557A79882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2">
                      <a:lumMod val="10000"/>
                    </a:schemeClr>
                  </a:solidFill>
                </a:rPr>
                <a:t>Sem recurso e autorização</a:t>
              </a:r>
            </a:p>
          </p:txBody>
        </p:sp>
      </p:grpSp>
      <p:grpSp>
        <p:nvGrpSpPr>
          <p:cNvPr id="63" name="Grupo 86">
            <a:extLst>
              <a:ext uri="{FF2B5EF4-FFF2-40B4-BE49-F238E27FC236}">
                <a16:creationId xmlns:a16="http://schemas.microsoft.com/office/drawing/2014/main" id="{F542F543-5D10-46CC-8B87-377C4E8E0A6F}"/>
              </a:ext>
            </a:extLst>
          </p:cNvPr>
          <p:cNvGrpSpPr/>
          <p:nvPr/>
        </p:nvGrpSpPr>
        <p:grpSpPr>
          <a:xfrm>
            <a:off x="3423805" y="1051151"/>
            <a:ext cx="2267101" cy="2157810"/>
            <a:chOff x="9378767" y="1859412"/>
            <a:chExt cx="1699746" cy="1684254"/>
          </a:xfrm>
          <a:noFill/>
        </p:grpSpPr>
        <p:grpSp>
          <p:nvGrpSpPr>
            <p:cNvPr id="85" name="Grupo 32">
              <a:extLst>
                <a:ext uri="{FF2B5EF4-FFF2-40B4-BE49-F238E27FC236}">
                  <a16:creationId xmlns:a16="http://schemas.microsoft.com/office/drawing/2014/main" id="{D509A87F-0994-4C39-BB24-ABA2E07097A2}"/>
                </a:ext>
              </a:extLst>
            </p:cNvPr>
            <p:cNvGrpSpPr/>
            <p:nvPr/>
          </p:nvGrpSpPr>
          <p:grpSpPr>
            <a:xfrm>
              <a:off x="9378767" y="1859412"/>
              <a:ext cx="1699746" cy="1683888"/>
              <a:chOff x="9378767" y="1859412"/>
              <a:chExt cx="1699746" cy="1683888"/>
            </a:xfrm>
            <a:grpFill/>
          </p:grpSpPr>
          <p:sp>
            <p:nvSpPr>
              <p:cNvPr id="87" name="Retângulo 86">
                <a:extLst>
                  <a:ext uri="{FF2B5EF4-FFF2-40B4-BE49-F238E27FC236}">
                    <a16:creationId xmlns:a16="http://schemas.microsoft.com/office/drawing/2014/main" id="{676B29CB-E32B-49BD-A4C9-A399D99AC1F2}"/>
                  </a:ext>
                </a:extLst>
              </p:cNvPr>
              <p:cNvSpPr/>
              <p:nvPr/>
            </p:nvSpPr>
            <p:spPr>
              <a:xfrm>
                <a:off x="9378767" y="1860605"/>
                <a:ext cx="295275" cy="1680756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Obra</a:t>
                </a:r>
              </a:p>
            </p:txBody>
          </p:sp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08AA530B-9FC0-4A53-A668-C40421CABF40}"/>
                  </a:ext>
                </a:extLst>
              </p:cNvPr>
              <p:cNvSpPr/>
              <p:nvPr/>
            </p:nvSpPr>
            <p:spPr>
              <a:xfrm>
                <a:off x="9674043" y="1859412"/>
                <a:ext cx="1404470" cy="447675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Reforma do pátio da ambulância</a:t>
                </a:r>
              </a:p>
            </p:txBody>
          </p:sp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DA46CB5E-A53D-4BCA-BED9-722F9F3F73BB}"/>
                  </a:ext>
                </a:extLst>
              </p:cNvPr>
              <p:cNvSpPr/>
              <p:nvPr/>
            </p:nvSpPr>
            <p:spPr>
              <a:xfrm>
                <a:off x="9677373" y="2314617"/>
                <a:ext cx="679203" cy="417974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Inicio: 05/25</a:t>
                </a:r>
              </a:p>
            </p:txBody>
          </p:sp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69AF0455-C700-408F-81CF-EB327D98A0C7}"/>
                  </a:ext>
                </a:extLst>
              </p:cNvPr>
              <p:cNvSpPr/>
              <p:nvPr/>
            </p:nvSpPr>
            <p:spPr>
              <a:xfrm>
                <a:off x="9686276" y="2723322"/>
                <a:ext cx="670574" cy="819978"/>
              </a:xfrm>
              <a:prstGeom prst="rect">
                <a:avLst/>
              </a:prstGeom>
              <a:grp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Termino :</a:t>
                </a:r>
              </a:p>
              <a:p>
                <a:pPr algn="ctr"/>
                <a:r>
                  <a:rPr lang="pt-BR" sz="1200" b="1" dirty="0">
                    <a:solidFill>
                      <a:schemeClr val="bg2">
                        <a:lumMod val="10000"/>
                      </a:schemeClr>
                    </a:solidFill>
                  </a:rPr>
                  <a:t>07/25</a:t>
                </a: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endParaRPr lang="pt-BR" sz="1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86" name="Retângulo 85">
              <a:extLst>
                <a:ext uri="{FF2B5EF4-FFF2-40B4-BE49-F238E27FC236}">
                  <a16:creationId xmlns:a16="http://schemas.microsoft.com/office/drawing/2014/main" id="{F7CCEE53-44D4-46EC-8F60-035C4659D167}"/>
                </a:ext>
              </a:extLst>
            </p:cNvPr>
            <p:cNvSpPr/>
            <p:nvPr/>
          </p:nvSpPr>
          <p:spPr>
            <a:xfrm>
              <a:off x="10356851" y="2309274"/>
              <a:ext cx="718364" cy="1234392"/>
            </a:xfrm>
            <a:prstGeom prst="rect">
              <a:avLst/>
            </a:prstGeom>
            <a:grp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2">
                      <a:lumMod val="10000"/>
                    </a:schemeClr>
                  </a:solidFill>
                </a:rPr>
                <a:t>Reforma do piso e revisão do bate rodas da entrada da emergência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Título 41"/>
          <p:cNvSpPr txBox="1">
            <a:spLocks/>
          </p:cNvSpPr>
          <p:nvPr/>
        </p:nvSpPr>
        <p:spPr>
          <a:xfrm>
            <a:off x="995610" y="452837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Adequação Pátio de Estacionamento – Emergência: </a:t>
            </a:r>
            <a:r>
              <a:rPr lang="pt-BR" sz="2400" dirty="0">
                <a:highlight>
                  <a:srgbClr val="008000"/>
                </a:highlight>
                <a:latin typeface="+mj-lt"/>
                <a:ea typeface="+mj-ea"/>
                <a:cs typeface="+mj-cs"/>
              </a:rPr>
              <a:t>ANTES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8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797C2C-F396-4F48-8BFB-71F52BC3F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988840"/>
            <a:ext cx="3024335" cy="2268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AEF5B0-B60C-406F-ADCA-716127CCB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768" y="1988840"/>
            <a:ext cx="3024336" cy="2268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46EE12-F0A3-4ED8-A4F5-A1087F811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018" y="1988840"/>
            <a:ext cx="3024336" cy="2268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545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45º Congresso da Sociedade de Cardiologia de São Paulo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18355" y="5123736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281671" y="5026811"/>
            <a:ext cx="7218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99593"/>
                </a:solidFill>
              </a:rPr>
              <a:t>Farmácia M'Boi no Congresso da SOCESP</a:t>
            </a:r>
            <a:br>
              <a:rPr lang="pt-BR" b="1" dirty="0">
                <a:solidFill>
                  <a:srgbClr val="399593"/>
                </a:solidFill>
              </a:rPr>
            </a:br>
            <a:r>
              <a:rPr lang="pt-BR" b="1" dirty="0">
                <a:solidFill>
                  <a:srgbClr val="399593"/>
                </a:solidFill>
              </a:rPr>
              <a:t>Protocolo do </a:t>
            </a:r>
            <a:r>
              <a:rPr lang="pt-BR" b="1" dirty="0" err="1">
                <a:solidFill>
                  <a:srgbClr val="399593"/>
                </a:solidFill>
              </a:rPr>
              <a:t>IAMcSST</a:t>
            </a:r>
            <a:r>
              <a:rPr lang="pt-BR" b="1" dirty="0">
                <a:solidFill>
                  <a:srgbClr val="399593"/>
                </a:solidFill>
              </a:rPr>
              <a:t>: Experiência de um Hospital Público Municipal de São Paulo</a:t>
            </a:r>
            <a:r>
              <a:rPr lang="pt-BR" b="1" dirty="0"/>
              <a:t> </a:t>
            </a:r>
            <a:br>
              <a:rPr lang="pt-BR" b="1" dirty="0">
                <a:solidFill>
                  <a:srgbClr val="399593"/>
                </a:solidFill>
              </a:rPr>
            </a:br>
            <a:endParaRPr lang="pt-BR" b="1" dirty="0">
              <a:solidFill>
                <a:srgbClr val="399593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C2FE3A6-211E-4F32-AB85-AF8D7D21C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374" y="766793"/>
            <a:ext cx="3123769" cy="4162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62E2AD1-6A54-4793-B5F7-8CE88436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95" t="19798" r="20800" b="2040"/>
          <a:stretch/>
        </p:blipFill>
        <p:spPr>
          <a:xfrm>
            <a:off x="7511177" y="1631788"/>
            <a:ext cx="3761499" cy="2550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7D3A319-1223-4634-B403-876503A88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85" y="755276"/>
            <a:ext cx="3864000" cy="5049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116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Título 41"/>
          <p:cNvSpPr txBox="1">
            <a:spLocks/>
          </p:cNvSpPr>
          <p:nvPr/>
        </p:nvSpPr>
        <p:spPr>
          <a:xfrm>
            <a:off x="1769769" y="403414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Adequação Pátio de Estacionamento – Emergência: </a:t>
            </a:r>
            <a:r>
              <a:rPr lang="pt-BR" sz="2400" dirty="0">
                <a:highlight>
                  <a:srgbClr val="008000"/>
                </a:highlight>
                <a:latin typeface="+mj-lt"/>
                <a:ea typeface="+mj-ea"/>
                <a:cs typeface="+mj-cs"/>
              </a:rPr>
              <a:t>DEPOIS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8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E77D65E-86A6-4C29-A72A-FE56C6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21" y="1380258"/>
            <a:ext cx="2963172" cy="257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2F62D02-C628-4628-809E-C40428B8F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9" y="4145234"/>
            <a:ext cx="2963172" cy="257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6AF85B8-6291-4F70-B53B-A305BD96A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44" y="4155206"/>
            <a:ext cx="2963172" cy="257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ABCA8490-9C26-4A8F-8A03-218B2A4DAF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21" y="4155206"/>
            <a:ext cx="2963172" cy="2579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036C67CE-FD1C-48CA-A4C7-9E8DEE3154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9" y="1380258"/>
            <a:ext cx="2963172" cy="257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A688D51F-4343-48A3-A72D-E4B1272042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44" y="1380258"/>
            <a:ext cx="2963172" cy="257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937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Título 41"/>
          <p:cNvSpPr txBox="1">
            <a:spLocks/>
          </p:cNvSpPr>
          <p:nvPr/>
        </p:nvSpPr>
        <p:spPr>
          <a:xfrm>
            <a:off x="1769769" y="403414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 lvl="0" algn="ctr">
              <a:lnSpc>
                <a:spcPct val="90000"/>
              </a:lnSpc>
              <a:buSzPts val="2400"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Planejamento Última Etapa de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Obra 3° Andar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AD5FE83-0A16-4830-90B9-17FC99DB9096}"/>
              </a:ext>
            </a:extLst>
          </p:cNvPr>
          <p:cNvSpPr/>
          <p:nvPr/>
        </p:nvSpPr>
        <p:spPr>
          <a:xfrm>
            <a:off x="1769769" y="1788736"/>
            <a:ext cx="339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8080"/>
                </a:solidFill>
              </a:rPr>
              <a:t>Hall de elevador Bloco A 3° Andar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C9B1B1C-F3B8-4B0F-9107-21DA09885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6" t="16805" r="36857" b="21789"/>
          <a:stretch/>
        </p:blipFill>
        <p:spPr>
          <a:xfrm>
            <a:off x="7449607" y="1152514"/>
            <a:ext cx="3368813" cy="4837346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6DE67B7-BD53-4FBC-A8E8-9F9C056677E2}"/>
              </a:ext>
            </a:extLst>
          </p:cNvPr>
          <p:cNvGraphicFramePr/>
          <p:nvPr/>
        </p:nvGraphicFramePr>
        <p:xfrm>
          <a:off x="811029" y="1890080"/>
          <a:ext cx="6219826" cy="3129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A249BD5-EAB7-4F53-9031-DA9270EDCB00}"/>
              </a:ext>
            </a:extLst>
          </p:cNvPr>
          <p:cNvCxnSpPr>
            <a:cxnSpLocks/>
          </p:cNvCxnSpPr>
          <p:nvPr/>
        </p:nvCxnSpPr>
        <p:spPr>
          <a:xfrm>
            <a:off x="1250990" y="4123041"/>
            <a:ext cx="0" cy="299197"/>
          </a:xfrm>
          <a:prstGeom prst="straightConnector1">
            <a:avLst/>
          </a:prstGeom>
          <a:ln w="28575">
            <a:solidFill>
              <a:srgbClr val="0086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5B0F72A0-1CDD-4B09-A847-C81D51F6DFA8}"/>
              </a:ext>
            </a:extLst>
          </p:cNvPr>
          <p:cNvCxnSpPr>
            <a:cxnSpLocks/>
          </p:cNvCxnSpPr>
          <p:nvPr/>
        </p:nvCxnSpPr>
        <p:spPr>
          <a:xfrm>
            <a:off x="6283795" y="4123042"/>
            <a:ext cx="0" cy="299197"/>
          </a:xfrm>
          <a:prstGeom prst="straightConnector1">
            <a:avLst/>
          </a:prstGeom>
          <a:ln w="28575">
            <a:solidFill>
              <a:srgbClr val="0086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C544032-C5F9-4D2A-8BA1-5C3CE29FBF73}"/>
              </a:ext>
            </a:extLst>
          </p:cNvPr>
          <p:cNvSpPr txBox="1"/>
          <p:nvPr/>
        </p:nvSpPr>
        <p:spPr>
          <a:xfrm>
            <a:off x="811029" y="4473084"/>
            <a:ext cx="131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2060"/>
                </a:solidFill>
              </a:rPr>
              <a:t>Início contingência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A11AD87-A943-4EBF-939C-E14345AC96AA}"/>
              </a:ext>
            </a:extLst>
          </p:cNvPr>
          <p:cNvSpPr txBox="1"/>
          <p:nvPr/>
        </p:nvSpPr>
        <p:spPr>
          <a:xfrm>
            <a:off x="5572431" y="4442801"/>
            <a:ext cx="1533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2060"/>
                </a:solidFill>
              </a:rPr>
              <a:t>Término contingência </a:t>
            </a:r>
          </a:p>
        </p:txBody>
      </p:sp>
    </p:spTree>
    <p:extLst>
      <p:ext uri="{BB962C8B-B14F-4D97-AF65-F5344CB8AC3E}">
        <p14:creationId xmlns:p14="http://schemas.microsoft.com/office/powerpoint/2010/main" val="129563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ítulo 41">
            <a:extLst>
              <a:ext uri="{FF2B5EF4-FFF2-40B4-BE49-F238E27FC236}">
                <a16:creationId xmlns:a16="http://schemas.microsoft.com/office/drawing/2014/main" id="{5B2D85EC-28CD-4CEF-AC5F-58ABF4850157}"/>
              </a:ext>
            </a:extLst>
          </p:cNvPr>
          <p:cNvSpPr txBox="1">
            <a:spLocks/>
          </p:cNvSpPr>
          <p:nvPr/>
        </p:nvSpPr>
        <p:spPr>
          <a:xfrm>
            <a:off x="1571674" y="393549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Retrofit e Correções Prédio Anexo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C4AABFE-658C-4124-A6FB-93BCB65A5744}"/>
              </a:ext>
            </a:extLst>
          </p:cNvPr>
          <p:cNvSpPr txBox="1"/>
          <p:nvPr/>
        </p:nvSpPr>
        <p:spPr>
          <a:xfrm>
            <a:off x="996076" y="1720864"/>
            <a:ext cx="1068792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8685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8685"/>
                </a:solidFill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Regularização da base e substituição de piso Vinílico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8685"/>
                </a:solidFill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pt-BR" sz="1800" dirty="0">
                <a:solidFill>
                  <a:srgbClr val="008685"/>
                </a:solidFill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mpermeabilização das pias dos lavabos </a:t>
            </a:r>
            <a:endParaRPr lang="pt-BR" dirty="0">
              <a:solidFill>
                <a:srgbClr val="008685"/>
              </a:solidFill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8685"/>
                </a:solidFill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Verificação de vazamentos e Impermeabilização de cobertura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008685"/>
              </a:solidFill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8685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dirty="0">
              <a:solidFill>
                <a:srgbClr val="008685"/>
              </a:solidFill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dirty="0">
              <a:solidFill>
                <a:srgbClr val="008685"/>
              </a:solidFill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dirty="0">
                <a:solidFill>
                  <a:srgbClr val="008685"/>
                </a:solidFill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Cronograma de intervenções Brasil ao cubo 16/06/2025 – 30/06/2025 </a:t>
            </a:r>
            <a:r>
              <a:rPr lang="pt-BR" b="1" dirty="0">
                <a:solidFill>
                  <a:srgbClr val="008685"/>
                </a:solidFill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2° Etapa </a:t>
            </a:r>
            <a:endParaRPr lang="pt-BR" sz="1800" b="1" dirty="0">
              <a:solidFill>
                <a:srgbClr val="008685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1800" dirty="0">
              <a:solidFill>
                <a:srgbClr val="000080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b="1" dirty="0">
              <a:solidFill>
                <a:srgbClr val="FF0000"/>
              </a:solidFill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b="1" dirty="0">
              <a:solidFill>
                <a:srgbClr val="FF0000"/>
              </a:solidFill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rgbClr val="FF0000"/>
                </a:solidFill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Conclusão da BR3 12/07/2025 ----------------------------Previsão Termino de Intervenção total  08/08/2025</a:t>
            </a:r>
          </a:p>
          <a:p>
            <a:endParaRPr lang="pt-BR" sz="1800" dirty="0"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D8F468C-6DAA-49E9-911D-850523D90424}"/>
              </a:ext>
            </a:extLst>
          </p:cNvPr>
          <p:cNvSpPr txBox="1"/>
          <p:nvPr/>
        </p:nvSpPr>
        <p:spPr>
          <a:xfrm>
            <a:off x="1065056" y="1351532"/>
            <a:ext cx="7409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008685"/>
                </a:solidFill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Itens Cobertos pela Garantia Brasil ao Cubo</a:t>
            </a:r>
            <a:endParaRPr lang="pt-BR" dirty="0">
              <a:solidFill>
                <a:srgbClr val="008685"/>
              </a:solidFill>
            </a:endParaRPr>
          </a:p>
        </p:txBody>
      </p:sp>
      <p:pic>
        <p:nvPicPr>
          <p:cNvPr id="22" name="Gráfico 21" descr="Ferramentas com preenchimento sólido">
            <a:extLst>
              <a:ext uri="{FF2B5EF4-FFF2-40B4-BE49-F238E27FC236}">
                <a16:creationId xmlns:a16="http://schemas.microsoft.com/office/drawing/2014/main" id="{8C7CCD74-DCFF-43DF-AB8C-E8730D256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8900" y="301871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5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48" name="Título 41"/>
          <p:cNvSpPr txBox="1">
            <a:spLocks/>
          </p:cNvSpPr>
          <p:nvPr/>
        </p:nvSpPr>
        <p:spPr>
          <a:xfrm>
            <a:off x="1769769" y="403414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Doação do Serviço de Voluntariado Einstein para </a:t>
            </a:r>
            <a:r>
              <a:rPr lang="pt-BR" sz="2400" dirty="0" err="1">
                <a:latin typeface="+mj-lt"/>
                <a:ea typeface="+mj-ea"/>
                <a:cs typeface="+mj-cs"/>
              </a:rPr>
              <a:t>Retrofit</a:t>
            </a:r>
            <a:r>
              <a:rPr lang="pt-BR" sz="2400" dirty="0">
                <a:latin typeface="+mj-lt"/>
                <a:ea typeface="+mj-ea"/>
                <a:cs typeface="+mj-cs"/>
              </a:rPr>
              <a:t> da Psiquiatria –   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5712E3B-B191-4F74-97AD-218771D3A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681067"/>
              </p:ext>
            </p:extLst>
          </p:nvPr>
        </p:nvGraphicFramePr>
        <p:xfrm>
          <a:off x="1127448" y="1340768"/>
          <a:ext cx="9326040" cy="4039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7E83396-31C4-425C-9D78-73183FDDD112}"/>
              </a:ext>
            </a:extLst>
          </p:cNvPr>
          <p:cNvCxnSpPr>
            <a:cxnSpLocks/>
          </p:cNvCxnSpPr>
          <p:nvPr/>
        </p:nvCxnSpPr>
        <p:spPr>
          <a:xfrm>
            <a:off x="6306331" y="3842193"/>
            <a:ext cx="0" cy="299197"/>
          </a:xfrm>
          <a:prstGeom prst="straightConnector1">
            <a:avLst/>
          </a:prstGeom>
          <a:ln w="28575">
            <a:solidFill>
              <a:srgbClr val="0086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CCBD7276-0174-4867-A7DC-7F1A48808B7D}"/>
              </a:ext>
            </a:extLst>
          </p:cNvPr>
          <p:cNvCxnSpPr>
            <a:cxnSpLocks/>
          </p:cNvCxnSpPr>
          <p:nvPr/>
        </p:nvCxnSpPr>
        <p:spPr>
          <a:xfrm>
            <a:off x="9690809" y="3842194"/>
            <a:ext cx="0" cy="299197"/>
          </a:xfrm>
          <a:prstGeom prst="straightConnector1">
            <a:avLst/>
          </a:prstGeom>
          <a:ln w="28575">
            <a:solidFill>
              <a:srgbClr val="0086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676F86F-71F2-4D9F-8062-92D4493BD667}"/>
              </a:ext>
            </a:extLst>
          </p:cNvPr>
          <p:cNvSpPr txBox="1"/>
          <p:nvPr/>
        </p:nvSpPr>
        <p:spPr>
          <a:xfrm>
            <a:off x="5950594" y="4168172"/>
            <a:ext cx="131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Início contingência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9407B09-C6AC-4332-A482-B069521FE31E}"/>
              </a:ext>
            </a:extLst>
          </p:cNvPr>
          <p:cNvSpPr txBox="1"/>
          <p:nvPr/>
        </p:nvSpPr>
        <p:spPr>
          <a:xfrm>
            <a:off x="9063670" y="4137889"/>
            <a:ext cx="116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Término contingência </a:t>
            </a:r>
          </a:p>
        </p:txBody>
      </p:sp>
      <p:sp>
        <p:nvSpPr>
          <p:cNvPr id="5" name="Chave Direita 4">
            <a:extLst>
              <a:ext uri="{FF2B5EF4-FFF2-40B4-BE49-F238E27FC236}">
                <a16:creationId xmlns:a16="http://schemas.microsoft.com/office/drawing/2014/main" id="{FFCD9CD1-2022-4B73-A830-C3B2A55690F7}"/>
              </a:ext>
            </a:extLst>
          </p:cNvPr>
          <p:cNvSpPr/>
          <p:nvPr/>
        </p:nvSpPr>
        <p:spPr>
          <a:xfrm rot="5400000">
            <a:off x="7841706" y="2978078"/>
            <a:ext cx="531146" cy="4022558"/>
          </a:xfrm>
          <a:prstGeom prst="rightBrace">
            <a:avLst>
              <a:gd name="adj1" fmla="val 8333"/>
              <a:gd name="adj2" fmla="val 48907"/>
            </a:avLst>
          </a:prstGeom>
          <a:ln w="25400">
            <a:solidFill>
              <a:srgbClr val="008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559E70F-A951-4437-B91D-0BB173123A20}"/>
              </a:ext>
            </a:extLst>
          </p:cNvPr>
          <p:cNvSpPr/>
          <p:nvPr/>
        </p:nvSpPr>
        <p:spPr>
          <a:xfrm>
            <a:off x="5949438" y="2620399"/>
            <a:ext cx="1105602" cy="299197"/>
          </a:xfrm>
          <a:prstGeom prst="rect">
            <a:avLst/>
          </a:prstGeom>
          <a:noFill/>
          <a:ln w="12700">
            <a:solidFill>
              <a:srgbClr val="87C4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002060"/>
                </a:solidFill>
              </a:rPr>
              <a:t>A Definir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9B542BD-D7E6-45E1-B000-7A9C859B7ADC}"/>
              </a:ext>
            </a:extLst>
          </p:cNvPr>
          <p:cNvSpPr/>
          <p:nvPr/>
        </p:nvSpPr>
        <p:spPr>
          <a:xfrm>
            <a:off x="8835901" y="2620399"/>
            <a:ext cx="1105602" cy="281270"/>
          </a:xfrm>
          <a:prstGeom prst="rect">
            <a:avLst/>
          </a:prstGeom>
          <a:noFill/>
          <a:ln w="12700">
            <a:solidFill>
              <a:srgbClr val="87C4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002060"/>
                </a:solidFill>
              </a:rPr>
              <a:t>A Definir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DEFAA0-FE92-41D4-AEB5-4A536C940136}"/>
              </a:ext>
            </a:extLst>
          </p:cNvPr>
          <p:cNvSpPr txBox="1"/>
          <p:nvPr/>
        </p:nvSpPr>
        <p:spPr>
          <a:xfrm>
            <a:off x="5802693" y="5359675"/>
            <a:ext cx="472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8685"/>
                </a:solidFill>
              </a:rPr>
              <a:t>Previsão de Duração aproximadamente 50 dias</a:t>
            </a:r>
          </a:p>
        </p:txBody>
      </p:sp>
    </p:spTree>
    <p:extLst>
      <p:ext uri="{BB962C8B-B14F-4D97-AF65-F5344CB8AC3E}">
        <p14:creationId xmlns:p14="http://schemas.microsoft.com/office/powerpoint/2010/main" val="4270576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7" name="Título 41">
            <a:extLst>
              <a:ext uri="{FF2B5EF4-FFF2-40B4-BE49-F238E27FC236}">
                <a16:creationId xmlns:a16="http://schemas.microsoft.com/office/drawing/2014/main" id="{89A00693-506E-4408-AE55-5B4563EC76F7}"/>
              </a:ext>
            </a:extLst>
          </p:cNvPr>
          <p:cNvSpPr txBox="1">
            <a:spLocks/>
          </p:cNvSpPr>
          <p:nvPr/>
        </p:nvSpPr>
        <p:spPr>
          <a:xfrm>
            <a:off x="1769768" y="469907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Reforma e Adequação UTI Adulto Térreo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ECB337-BD71-4E0E-B6D3-F49E4B89A69A}"/>
              </a:ext>
            </a:extLst>
          </p:cNvPr>
          <p:cNvSpPr txBox="1"/>
          <p:nvPr/>
        </p:nvSpPr>
        <p:spPr>
          <a:xfrm>
            <a:off x="8398420" y="1357491"/>
            <a:ext cx="2242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8685"/>
                </a:solidFill>
              </a:rPr>
              <a:t>Planta Layout inicial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4FF6578-E229-484D-8D39-EA5D07456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13" y="1917543"/>
            <a:ext cx="5532474" cy="2667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93B749-1DA8-49B7-BDE6-0937D6EC1BA4}"/>
              </a:ext>
            </a:extLst>
          </p:cNvPr>
          <p:cNvSpPr txBox="1"/>
          <p:nvPr/>
        </p:nvSpPr>
        <p:spPr>
          <a:xfrm>
            <a:off x="1410790" y="1357491"/>
            <a:ext cx="2242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8685"/>
                </a:solidFill>
              </a:rPr>
              <a:t>Planejamento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32ABCA4-D99E-4A85-B67D-711EFD3BF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56" y="1917543"/>
            <a:ext cx="5532474" cy="2667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61D81DF-CC45-4522-9AC0-03081280B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812" y="5198372"/>
            <a:ext cx="2359407" cy="1393039"/>
          </a:xfrm>
          <a:custGeom>
            <a:avLst/>
            <a:gdLst>
              <a:gd name="connsiteX0" fmla="*/ 303034 w 3095269"/>
              <a:gd name="connsiteY0" fmla="*/ 0 h 1818167"/>
              <a:gd name="connsiteX1" fmla="*/ 2792235 w 3095269"/>
              <a:gd name="connsiteY1" fmla="*/ 0 h 1818167"/>
              <a:gd name="connsiteX2" fmla="*/ 3095269 w 3095269"/>
              <a:gd name="connsiteY2" fmla="*/ 303034 h 1818167"/>
              <a:gd name="connsiteX3" fmla="*/ 3095269 w 3095269"/>
              <a:gd name="connsiteY3" fmla="*/ 1515133 h 1818167"/>
              <a:gd name="connsiteX4" fmla="*/ 2792235 w 3095269"/>
              <a:gd name="connsiteY4" fmla="*/ 1818167 h 1818167"/>
              <a:gd name="connsiteX5" fmla="*/ 303034 w 3095269"/>
              <a:gd name="connsiteY5" fmla="*/ 1818167 h 1818167"/>
              <a:gd name="connsiteX6" fmla="*/ 0 w 3095269"/>
              <a:gd name="connsiteY6" fmla="*/ 1515133 h 1818167"/>
              <a:gd name="connsiteX7" fmla="*/ 0 w 3095269"/>
              <a:gd name="connsiteY7" fmla="*/ 303034 h 1818167"/>
              <a:gd name="connsiteX8" fmla="*/ 303034 w 3095269"/>
              <a:gd name="connsiteY8" fmla="*/ 0 h 181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269" h="1818167">
                <a:moveTo>
                  <a:pt x="303034" y="0"/>
                </a:moveTo>
                <a:lnTo>
                  <a:pt x="2792235" y="0"/>
                </a:lnTo>
                <a:cubicBezTo>
                  <a:pt x="2959596" y="0"/>
                  <a:pt x="3095269" y="135673"/>
                  <a:pt x="3095269" y="303034"/>
                </a:cubicBezTo>
                <a:lnTo>
                  <a:pt x="3095269" y="1515133"/>
                </a:lnTo>
                <a:cubicBezTo>
                  <a:pt x="3095269" y="1682494"/>
                  <a:pt x="2959596" y="1818167"/>
                  <a:pt x="2792235" y="1818167"/>
                </a:cubicBezTo>
                <a:lnTo>
                  <a:pt x="303034" y="1818167"/>
                </a:lnTo>
                <a:cubicBezTo>
                  <a:pt x="135673" y="1818167"/>
                  <a:pt x="0" y="1682494"/>
                  <a:pt x="0" y="1515133"/>
                </a:cubicBezTo>
                <a:lnTo>
                  <a:pt x="0" y="303034"/>
                </a:lnTo>
                <a:cubicBezTo>
                  <a:pt x="0" y="135673"/>
                  <a:pt x="135673" y="0"/>
                  <a:pt x="303034" y="0"/>
                </a:cubicBezTo>
                <a:close/>
              </a:path>
            </a:pathLst>
          </a:cu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5374877-9453-4431-B4A6-A94CBDAFA0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951" y="5198372"/>
            <a:ext cx="2169621" cy="1393039"/>
          </a:xfrm>
          <a:custGeom>
            <a:avLst/>
            <a:gdLst>
              <a:gd name="connsiteX0" fmla="*/ 303034 w 3095269"/>
              <a:gd name="connsiteY0" fmla="*/ 0 h 1818167"/>
              <a:gd name="connsiteX1" fmla="*/ 2792235 w 3095269"/>
              <a:gd name="connsiteY1" fmla="*/ 0 h 1818167"/>
              <a:gd name="connsiteX2" fmla="*/ 3095269 w 3095269"/>
              <a:gd name="connsiteY2" fmla="*/ 303034 h 1818167"/>
              <a:gd name="connsiteX3" fmla="*/ 3095269 w 3095269"/>
              <a:gd name="connsiteY3" fmla="*/ 1515133 h 1818167"/>
              <a:gd name="connsiteX4" fmla="*/ 2792235 w 3095269"/>
              <a:gd name="connsiteY4" fmla="*/ 1818167 h 1818167"/>
              <a:gd name="connsiteX5" fmla="*/ 303034 w 3095269"/>
              <a:gd name="connsiteY5" fmla="*/ 1818167 h 1818167"/>
              <a:gd name="connsiteX6" fmla="*/ 0 w 3095269"/>
              <a:gd name="connsiteY6" fmla="*/ 1515133 h 1818167"/>
              <a:gd name="connsiteX7" fmla="*/ 0 w 3095269"/>
              <a:gd name="connsiteY7" fmla="*/ 303034 h 1818167"/>
              <a:gd name="connsiteX8" fmla="*/ 303034 w 3095269"/>
              <a:gd name="connsiteY8" fmla="*/ 0 h 181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269" h="1818167">
                <a:moveTo>
                  <a:pt x="303034" y="0"/>
                </a:moveTo>
                <a:lnTo>
                  <a:pt x="2792235" y="0"/>
                </a:lnTo>
                <a:cubicBezTo>
                  <a:pt x="2959596" y="0"/>
                  <a:pt x="3095269" y="135673"/>
                  <a:pt x="3095269" y="303034"/>
                </a:cubicBezTo>
                <a:lnTo>
                  <a:pt x="3095269" y="1515133"/>
                </a:lnTo>
                <a:cubicBezTo>
                  <a:pt x="3095269" y="1682494"/>
                  <a:pt x="2959596" y="1818167"/>
                  <a:pt x="2792235" y="1818167"/>
                </a:cubicBezTo>
                <a:lnTo>
                  <a:pt x="303034" y="1818167"/>
                </a:lnTo>
                <a:cubicBezTo>
                  <a:pt x="135673" y="1818167"/>
                  <a:pt x="0" y="1682494"/>
                  <a:pt x="0" y="1515133"/>
                </a:cubicBezTo>
                <a:lnTo>
                  <a:pt x="0" y="303034"/>
                </a:lnTo>
                <a:cubicBezTo>
                  <a:pt x="0" y="135673"/>
                  <a:pt x="135673" y="0"/>
                  <a:pt x="303034" y="0"/>
                </a:cubicBezTo>
                <a:close/>
              </a:path>
            </a:pathLst>
          </a:cu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5A94D2B-987A-4D37-944F-0FC42B27B6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832" b="40128"/>
          <a:stretch/>
        </p:blipFill>
        <p:spPr>
          <a:xfrm>
            <a:off x="9778416" y="5164772"/>
            <a:ext cx="2161576" cy="1427414"/>
          </a:xfrm>
          <a:custGeom>
            <a:avLst/>
            <a:gdLst>
              <a:gd name="connsiteX0" fmla="*/ 303034 w 3095269"/>
              <a:gd name="connsiteY0" fmla="*/ 0 h 1818167"/>
              <a:gd name="connsiteX1" fmla="*/ 2792235 w 3095269"/>
              <a:gd name="connsiteY1" fmla="*/ 0 h 1818167"/>
              <a:gd name="connsiteX2" fmla="*/ 3095269 w 3095269"/>
              <a:gd name="connsiteY2" fmla="*/ 303034 h 1818167"/>
              <a:gd name="connsiteX3" fmla="*/ 3095269 w 3095269"/>
              <a:gd name="connsiteY3" fmla="*/ 1515133 h 1818167"/>
              <a:gd name="connsiteX4" fmla="*/ 2792235 w 3095269"/>
              <a:gd name="connsiteY4" fmla="*/ 1818167 h 1818167"/>
              <a:gd name="connsiteX5" fmla="*/ 303034 w 3095269"/>
              <a:gd name="connsiteY5" fmla="*/ 1818167 h 1818167"/>
              <a:gd name="connsiteX6" fmla="*/ 0 w 3095269"/>
              <a:gd name="connsiteY6" fmla="*/ 1515133 h 1818167"/>
              <a:gd name="connsiteX7" fmla="*/ 0 w 3095269"/>
              <a:gd name="connsiteY7" fmla="*/ 303034 h 1818167"/>
              <a:gd name="connsiteX8" fmla="*/ 303034 w 3095269"/>
              <a:gd name="connsiteY8" fmla="*/ 0 h 181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269" h="1818167">
                <a:moveTo>
                  <a:pt x="303034" y="0"/>
                </a:moveTo>
                <a:lnTo>
                  <a:pt x="2792235" y="0"/>
                </a:lnTo>
                <a:cubicBezTo>
                  <a:pt x="2959596" y="0"/>
                  <a:pt x="3095269" y="135673"/>
                  <a:pt x="3095269" y="303034"/>
                </a:cubicBezTo>
                <a:lnTo>
                  <a:pt x="3095269" y="1515133"/>
                </a:lnTo>
                <a:cubicBezTo>
                  <a:pt x="3095269" y="1682494"/>
                  <a:pt x="2959596" y="1818167"/>
                  <a:pt x="2792235" y="1818167"/>
                </a:cubicBezTo>
                <a:lnTo>
                  <a:pt x="303034" y="1818167"/>
                </a:lnTo>
                <a:cubicBezTo>
                  <a:pt x="135673" y="1818167"/>
                  <a:pt x="0" y="1682494"/>
                  <a:pt x="0" y="1515133"/>
                </a:cubicBezTo>
                <a:lnTo>
                  <a:pt x="0" y="303034"/>
                </a:lnTo>
                <a:cubicBezTo>
                  <a:pt x="0" y="135673"/>
                  <a:pt x="135673" y="0"/>
                  <a:pt x="303034" y="0"/>
                </a:cubicBezTo>
                <a:close/>
              </a:path>
            </a:pathLst>
          </a:custGeom>
        </p:spPr>
      </p:pic>
      <p:pic>
        <p:nvPicPr>
          <p:cNvPr id="3" name="Gráfico 2" descr="Marca de seleção com preenchimento sólido">
            <a:extLst>
              <a:ext uri="{FF2B5EF4-FFF2-40B4-BE49-F238E27FC236}">
                <a16:creationId xmlns:a16="http://schemas.microsoft.com/office/drawing/2014/main" id="{D48EB88D-46D3-4B9C-BA3F-6104FD6E4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29669" y="2668766"/>
            <a:ext cx="329167" cy="32916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83F5250-240B-4422-B3FA-6AC670A62190}"/>
              </a:ext>
            </a:extLst>
          </p:cNvPr>
          <p:cNvSpPr/>
          <p:nvPr/>
        </p:nvSpPr>
        <p:spPr>
          <a:xfrm>
            <a:off x="463213" y="3214064"/>
            <a:ext cx="5532474" cy="329167"/>
          </a:xfrm>
          <a:prstGeom prst="rect">
            <a:avLst/>
          </a:prstGeom>
          <a:noFill/>
          <a:ln w="25400">
            <a:solidFill>
              <a:srgbClr val="008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Gráfico 19" descr="Marca de seleção com preenchimento sólido">
            <a:extLst>
              <a:ext uri="{FF2B5EF4-FFF2-40B4-BE49-F238E27FC236}">
                <a16:creationId xmlns:a16="http://schemas.microsoft.com/office/drawing/2014/main" id="{4421EC3E-0D4D-4BCE-9A18-AE9AFAABB6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28737" y="2900094"/>
            <a:ext cx="329167" cy="3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76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7" name="Título 41">
            <a:extLst>
              <a:ext uri="{FF2B5EF4-FFF2-40B4-BE49-F238E27FC236}">
                <a16:creationId xmlns:a16="http://schemas.microsoft.com/office/drawing/2014/main" id="{89A00693-506E-4408-AE55-5B4563EC76F7}"/>
              </a:ext>
            </a:extLst>
          </p:cNvPr>
          <p:cNvSpPr txBox="1">
            <a:spLocks/>
          </p:cNvSpPr>
          <p:nvPr/>
        </p:nvSpPr>
        <p:spPr>
          <a:xfrm>
            <a:off x="1769768" y="469907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Reforma e Adequação UTI Adulto Térreo – ATUAL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30 leitos – fora RDC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51ACE0-A34F-44C2-AB28-A94852074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" y="1419225"/>
            <a:ext cx="1185862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0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7" name="Título 41">
            <a:extLst>
              <a:ext uri="{FF2B5EF4-FFF2-40B4-BE49-F238E27FC236}">
                <a16:creationId xmlns:a16="http://schemas.microsoft.com/office/drawing/2014/main" id="{89A00693-506E-4408-AE55-5B4563EC76F7}"/>
              </a:ext>
            </a:extLst>
          </p:cNvPr>
          <p:cNvSpPr txBox="1">
            <a:spLocks/>
          </p:cNvSpPr>
          <p:nvPr/>
        </p:nvSpPr>
        <p:spPr>
          <a:xfrm>
            <a:off x="1769768" y="469907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Reforma e Adequação UTI Adulto Térreo – ATUAL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30 leitos – fora RDC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89E11FB-CC06-403D-9729-4F88D2723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33" y="1052512"/>
            <a:ext cx="106013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86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7" name="Título 41">
            <a:extLst>
              <a:ext uri="{FF2B5EF4-FFF2-40B4-BE49-F238E27FC236}">
                <a16:creationId xmlns:a16="http://schemas.microsoft.com/office/drawing/2014/main" id="{89A00693-506E-4408-AE55-5B4563EC76F7}"/>
              </a:ext>
            </a:extLst>
          </p:cNvPr>
          <p:cNvSpPr txBox="1">
            <a:spLocks/>
          </p:cNvSpPr>
          <p:nvPr/>
        </p:nvSpPr>
        <p:spPr>
          <a:xfrm>
            <a:off x="1769768" y="469907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Reforma e Adequação UTI Adulto Térreo – ATUAL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30 leitos – fora RDC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753A37-5F6D-4BFB-A969-CD5E3D89C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87" y="1152525"/>
            <a:ext cx="101822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3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7" name="Título 41">
            <a:extLst>
              <a:ext uri="{FF2B5EF4-FFF2-40B4-BE49-F238E27FC236}">
                <a16:creationId xmlns:a16="http://schemas.microsoft.com/office/drawing/2014/main" id="{89A00693-506E-4408-AE55-5B4563EC76F7}"/>
              </a:ext>
            </a:extLst>
          </p:cNvPr>
          <p:cNvSpPr txBox="1">
            <a:spLocks/>
          </p:cNvSpPr>
          <p:nvPr/>
        </p:nvSpPr>
        <p:spPr>
          <a:xfrm>
            <a:off x="1703512" y="313056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Reforma e Adequação UTI Adulto Térreo – ATUAL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30 leitos – contemplando RDC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44DABD0-8788-4065-BDDF-B5E23F6B2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97" y="909541"/>
            <a:ext cx="9993006" cy="50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58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7" name="Título 41">
            <a:extLst>
              <a:ext uri="{FF2B5EF4-FFF2-40B4-BE49-F238E27FC236}">
                <a16:creationId xmlns:a16="http://schemas.microsoft.com/office/drawing/2014/main" id="{89A00693-506E-4408-AE55-5B4563EC76F7}"/>
              </a:ext>
            </a:extLst>
          </p:cNvPr>
          <p:cNvSpPr txBox="1">
            <a:spLocks/>
          </p:cNvSpPr>
          <p:nvPr/>
        </p:nvSpPr>
        <p:spPr>
          <a:xfrm>
            <a:off x="1703512" y="313056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Reforma e Adequação UTI Adulto Térreo – ATUAL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30 leitos – contemplando RDC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ECD5C9-982F-4AD7-84C5-3055BE423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1700808"/>
            <a:ext cx="5305152" cy="35709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AE872A0-045F-4763-B26B-AE4DC26E6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513" y="1636156"/>
            <a:ext cx="5421549" cy="36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42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75729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Semana do Meio Ambiente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-147451" y="4717885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799856" y="49001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b="1" dirty="0">
              <a:solidFill>
                <a:srgbClr val="399593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0F6CF2-B21D-4BC5-9A72-7C9A438C8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30" y="872671"/>
            <a:ext cx="3773854" cy="53435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320465-8229-4A1F-85FD-C94D31711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804" y="900708"/>
            <a:ext cx="3528392" cy="2194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3185EA8-F45D-42F8-9D92-6A79D05CA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803" y="3241693"/>
            <a:ext cx="3528392" cy="264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C23A565-E1E3-456E-8369-DFD0F29A8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213" y="899612"/>
            <a:ext cx="3504192" cy="2277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208A8F3-7CB8-4DBA-84BB-061FE42C2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9372" y="3241693"/>
            <a:ext cx="3504193" cy="2628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1027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1120633" y="8703781"/>
            <a:ext cx="355057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733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39" name="Google Shape;190;p23"/>
          <p:cNvSpPr txBox="1">
            <a:spLocks/>
          </p:cNvSpPr>
          <p:nvPr/>
        </p:nvSpPr>
        <p:spPr>
          <a:xfrm>
            <a:off x="1487488" y="-9988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2400"/>
              <a:defRPr/>
            </a:pPr>
            <a:endParaRPr lang="pt-BR" sz="3200" kern="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Google Shape;191;p23">
            <a:extLst>
              <a:ext uri="{FF2B5EF4-FFF2-40B4-BE49-F238E27FC236}">
                <a16:creationId xmlns:a16="http://schemas.microsoft.com/office/drawing/2014/main" id="{D963815E-E13B-415D-A049-0FBC8F81C7F1}"/>
              </a:ext>
            </a:extLst>
          </p:cNvPr>
          <p:cNvSpPr txBox="1">
            <a:spLocks/>
          </p:cNvSpPr>
          <p:nvPr/>
        </p:nvSpPr>
        <p:spPr>
          <a:xfrm>
            <a:off x="58056" y="0"/>
            <a:ext cx="793200" cy="9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730" b="1" dirty="0">
                <a:solidFill>
                  <a:schemeClr val="bg1"/>
                </a:solidFill>
                <a:latin typeface="Reboto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104" name="CaixaDeTexto 10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D54082B-43B8-4569-8DBE-722817893CDD}"/>
              </a:ext>
            </a:extLst>
          </p:cNvPr>
          <p:cNvSpPr txBox="1"/>
          <p:nvPr/>
        </p:nvSpPr>
        <p:spPr>
          <a:xfrm>
            <a:off x="7647621" y="6961740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667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CaixaDeTexto 10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145183A-FE49-419C-8794-63E0A3A7ABED}"/>
              </a:ext>
            </a:extLst>
          </p:cNvPr>
          <p:cNvSpPr txBox="1"/>
          <p:nvPr/>
        </p:nvSpPr>
        <p:spPr>
          <a:xfrm>
            <a:off x="7620642" y="4642437"/>
            <a:ext cx="3744416" cy="19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sz="667" dirty="0">
              <a:solidFill>
                <a:schemeClr val="bg1"/>
              </a:solidFill>
            </a:endParaRPr>
          </a:p>
        </p:txBody>
      </p:sp>
      <p:sp>
        <p:nvSpPr>
          <p:cNvPr id="7" name="Título 41">
            <a:extLst>
              <a:ext uri="{FF2B5EF4-FFF2-40B4-BE49-F238E27FC236}">
                <a16:creationId xmlns:a16="http://schemas.microsoft.com/office/drawing/2014/main" id="{89A00693-506E-4408-AE55-5B4563EC76F7}"/>
              </a:ext>
            </a:extLst>
          </p:cNvPr>
          <p:cNvSpPr txBox="1">
            <a:spLocks/>
          </p:cNvSpPr>
          <p:nvPr/>
        </p:nvSpPr>
        <p:spPr>
          <a:xfrm>
            <a:off x="1703512" y="313056"/>
            <a:ext cx="9048651" cy="74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Reforma e Adequação UTI Adulto Térreo – ATUAL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30 leitos – contemplando RDC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4B59B2-0E87-47AF-8092-200071D31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986" y="845403"/>
            <a:ext cx="7671701" cy="51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08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227687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27648" y="4005064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2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dirty="0"/>
              <a:t> </a:t>
            </a: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Mês do Orgulho LGBTI+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63352" y="5177597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07368" y="58316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b="1" dirty="0">
                <a:solidFill>
                  <a:srgbClr val="399593"/>
                </a:solidFill>
              </a:rPr>
              <a:t>Vamos juntos promover respeito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DF3E9A-8752-43DF-82EE-9E23A1B76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154" y="766793"/>
            <a:ext cx="3447674" cy="4876618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DA678978-4690-4C02-8230-6B4DA75B9D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FF8D141-DB31-4644-BC95-D919C0773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766793"/>
            <a:ext cx="3447675" cy="488166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1F37C4C-739C-414C-8B8D-F8D929AFA6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5335" y="766793"/>
            <a:ext cx="3645548" cy="237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EB972D2-1F7C-4704-895D-2F0284673C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7778"/>
          <a:stretch/>
        </p:blipFill>
        <p:spPr>
          <a:xfrm>
            <a:off x="7355334" y="3276600"/>
            <a:ext cx="3645547" cy="2366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62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Isac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 Infraestrutura – Obras e Projetos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r>
              <a:rPr lang="pt-BR" dirty="0">
                <a:solidFill>
                  <a:srgbClr val="008080"/>
                </a:solidFill>
                <a:latin typeface="Calibri"/>
              </a:rPr>
              <a:t>   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448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952AB8B-0BC4-4BAD-83C9-E05A2B4A1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68" y="781943"/>
            <a:ext cx="9084946" cy="24882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5E93203-FC3D-42AA-A807-F39F46B43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576" y="3423785"/>
            <a:ext cx="9081638" cy="24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5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_wE9r3IlIAG16zcwIIW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zFV.jIC.grJ5z7YpCy1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i13bwfJPZ796KB3cmvD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RtFivXmxXfF0tgNBqr2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nnZ4nj7q_SqvWB.oNGX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_i2005TImSBEHVauaJR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a_FJdt9z13iiM35EG53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bR93FIc32z0X9JPwFwD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SNP1cT2VczLtesSOwia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1Yp8CuHdERVrsYO_X76_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e.0ZzkjHBXNJPWRSf2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eGdnRXkyBLIQtTyZCVP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GfyekC3IVESLUols.l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SSzdPvQPmf0TI7w92Es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MBzxV5XO3MgdCDGSnp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mjdSVf9ISGxgHCc5LSF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ZNANWlMjhTlRJqgNeos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w9Wxah63Cevhf.hpLsf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o7a8N7TEEzxVlL1hBxd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ymBpjpF5YKb8DeSq0Zu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CktlXz1_pgFCp74jn1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jj6w0AEmfYQHWe3xcL6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nIEE2_lJwLHh4Irnai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XnbaLTDJn8lc0KDggw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YvIa5cSCVX_WohNfD5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3j3prmp7X0Kg2ytwegLt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eSRT_hxeLDQG2bRDBtJ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rnBhd6deaaWZm0WaJqt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aisG93lcuhf5tJhKYRv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2CEq4WObIsLHuLgbUXv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K_ZJuXczr5i4Jy6847F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1AtRcy6NOAB1EktaglBW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0MsAtExHK2GLOSirxkI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TlTtWZkQQH4n2048g3a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JSSDGNqFdEJq2Rwyyfz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tlBVwNDAbxRQwbL07Vx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eCcgk1rCliks8AeHomo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vrb_JwxIfAH7E2NJvW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yhWxbEyGvKDM4Dl5oXg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iSuZOg1vts7Pbf_e9FJ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QpaFgZsqTQHb5YJZRVm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df8YKdMQQCK4Rfm18rc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95jUxtAjyXe_onLWJxP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M3l7DA4bZeySouEygtx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_QVCGIa9gRalDKvS7zo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nxvEMyh9rj5KfdIQ6Fo8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fG4wD0C4.PKw.Ru5c9U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qJxlQLxj36jiRGRfmcE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2ueGg4RFfI7AG0yDCM.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P7SrqRLVC0L0pMQuOin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1h0RQ6iMBBsG9h75B9d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i.EySMYv4Dc4LM.GyL4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EvNuXqJvYOzC6dSUK_K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eCkhHnz6ai2WHwP_AIU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4g88b3OugIMcmwOVPg7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K5YWGRSdDlB6CDylIsP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SF_VfFVBnTO6u5QkqRi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8D.NIR38TpbiVElLK4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oXBzSmSarWlU8r_srtv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IT0z8bt6x2PZvmMKswP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3q7xGWNAvQveBpDNmAC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iHXvj_Q5C8FRKd9mi4w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rPbm1q1DA9Lcag8..VI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.Ay8WNgtVZN3Y5X6URK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XmEftj4uQibIgq777Dq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lD0CKrRkMnE_Wt29V1o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pGkIM8avwuBLt2D6Z7.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4TiG9V9GvJlhjOen5aJ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opDY.tA6oBt8dSJDhYq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tDTcA8TXcVanUhFj5Jq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Xxz_EdYARt9sN.HyapJ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Yz7kFNBxBo5BqWFMyLw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hwbXWnOZ.9f0SpIqiQ0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5nWHat58BEybm8qns09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N6.tuNHlI8utPqia8z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Lz31C6eKUVxKE5uNBul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YOqrKSPV5WHQRWnH_mK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S.xtDW_.f7o3CHdab.Y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6ZRsCSCvgZ1bRRszBoT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BkCvb3cyL6nBwDSi5y3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Ssg03oeds1ySlZt8nN4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r5NRFX1VQm4Xq6oUr9L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.OTgTpfhmiCY2Yn9k24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GRxu6YwdJHmxyj0rbd9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hk2CewYhBQnnGG3gjqM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SB6mLmKlLqb3.6ykivw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dkdjqvK3qgLqLXR9ImV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X1ESKDQGjTLkuIzu6Q7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JgpFYXVoQyXVcCRMzXb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.5dE5pSzMN4KmJ81Byh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3pgQa0PsZmj0x7uqrE0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D2QXchrLrSE1zLupUD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n65gV.HyXRQ_Uxikk43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e1OCJHTJrYMtGbsbFgd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R3wQTV.GJIAV9yR1fZL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jqLhQOs2BTGDPKM3RO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shIRUQSP5SVoG05J7M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2GcmdjbdiYTO4L7pN39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U3FdhKF4mm5GVMJfzXu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yRvNqARCem02lHc6jNX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slrjxz6HLyJIPJ9byeS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cvZBVcSE77aPnHFwjNi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0JPVIzop.R18Lcz6wwH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7RrSf9VPErL0aIYnVXx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hURcNqn2sf6DPrF5vSi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E1WcuRvokYEmrIxPUEl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iO50P4gH.GcIn2TzIVZQ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16367</TotalTime>
  <Words>2026</Words>
  <Application>Microsoft Office PowerPoint</Application>
  <PresentationFormat>Widescreen</PresentationFormat>
  <Paragraphs>677</Paragraphs>
  <Slides>61</Slides>
  <Notes>24</Notes>
  <HiddenSlides>0</HiddenSlides>
  <MMClips>0</MMClips>
  <ScaleCrop>false</ScaleCrop>
  <HeadingPairs>
    <vt:vector size="10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Vínculos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8" baseType="lpstr">
      <vt:lpstr>Aptos</vt:lpstr>
      <vt:lpstr>Arial</vt:lpstr>
      <vt:lpstr>Bahnschrift Light SemiCondensed</vt:lpstr>
      <vt:lpstr>Calibri</vt:lpstr>
      <vt:lpstr>Dosis</vt:lpstr>
      <vt:lpstr>Eurostile</vt:lpstr>
      <vt:lpstr>Reboto</vt:lpstr>
      <vt:lpstr>Segoe UI</vt:lpstr>
      <vt:lpstr>Symbol</vt:lpstr>
      <vt:lpstr>Times New Roman</vt:lpstr>
      <vt:lpstr>Trebuchet MS</vt:lpstr>
      <vt:lpstr>Wingdings 3</vt:lpstr>
      <vt:lpstr>Tema do Office</vt:lpstr>
      <vt:lpstr>file:///\\arqsv0\FIN\ContPlanFinanceiro\PlanejamentoFinanceiro\PFInvestimentos\Business%20Control\3.IIRS%20e%20Cuidado%20Público\0.%20Relatório%20Mensal_Saúde%20Pública\3.%20HMMD_Mboi\06.%2025\06.%2025%20-%20Relatório%20Financeiro%20(HMMD).xlsx!Tabelas!L2C3:L26C23</vt:lpstr>
      <vt:lpstr>file:///\\arqsv0\FIN\ContPlanFinanceiro\PlanejamentoFinanceiro\PFInvestimentos\Business%20Control\3.IIRS%20e%20Cuidado%20Público\0.%20Relatório%20Mensal_Saúde%20Pública\3.%20HMMD_Mboi\06.%2025\06.%2025%20-%20Relatório%20Financeiro%20(HMMD).xlsx!P&amp;L%20HMMD!L3C3:L56C65</vt:lpstr>
      <vt:lpstr>file:///\\arqsv0\FIN\ContPlanFinanceiro\PlanejamentoFinanceiro\PFInvestimentos\Business%20Control\3.IIRS%20e%20Cuidado%20Público\0.%20Relatório%20Mensal_Saúde%20Pública\3.%20HMMD_Mboi\06.%2025\06.%2025%20-%20Relatório%20Financeiro%20(HMMD).xlsx!Tabelas!L29C3:L40C23</vt:lpstr>
      <vt:lpstr>Slide do think-cell</vt:lpstr>
      <vt:lpstr>Relatório Gerencial Conselho Gestor Junho de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Evolutivo NPS Internação 2024 vs. 2025:</vt:lpstr>
      <vt:lpstr>Evolutivo NPS Ambulatório 2025:</vt:lpstr>
      <vt:lpstr>Evolutivo NPS Ambulatório 2024 vs. 2025:</vt:lpstr>
      <vt:lpstr>Evolutivo NPS Pronto Socorro - 2025:</vt:lpstr>
      <vt:lpstr>Evolutivo NPS UPA 2024 vs. 2025: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Danubia Nascimento Brandao</cp:lastModifiedBy>
  <cp:revision>1336</cp:revision>
  <cp:lastPrinted>2018-08-09T22:48:05Z</cp:lastPrinted>
  <dcterms:created xsi:type="dcterms:W3CDTF">2016-01-13T11:44:51Z</dcterms:created>
  <dcterms:modified xsi:type="dcterms:W3CDTF">2025-07-24T16:55:37Z</dcterms:modified>
</cp:coreProperties>
</file>