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entation.xml" ContentType="application/vnd.openxmlformats-officedocument.presentationml.presentation.main+xml"/>
  <Override PartName="/ppt/embeddings/oleObject1.bin" ContentType="application/vnd.openxmlformats-officedocument.oleObject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39.wmf" ContentType="image/x-wmf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40.wmf" ContentType="image/x-wmf"/>
  <Override PartName="/ppt/media/image5.png" ContentType="image/png"/>
  <Override PartName="/ppt/media/image4.png" ContentType="image/png"/>
  <Override PartName="/ppt/media/image11.png" ContentType="image/png"/>
  <Override PartName="/ppt/media/image37.png" ContentType="image/png"/>
  <Override PartName="/ppt/media/image42.png" ContentType="image/png"/>
  <Override PartName="/ppt/media/image8.png" ContentType="image/png"/>
  <Override PartName="/ppt/media/image43.png" ContentType="image/png"/>
  <Override PartName="/ppt/media/image9.png" ContentType="image/png"/>
  <Override PartName="/ppt/media/image45.png" ContentType="image/png"/>
  <Override PartName="/ppt/media/image41.png" ContentType="image/png"/>
  <Override PartName="/ppt/media/image7.png" ContentType="image/png"/>
  <Override PartName="/ppt/media/image51.jpeg" ContentType="image/jpeg"/>
  <Override PartName="/ppt/media/image38.wmf" ContentType="image/x-wmf"/>
  <Override PartName="/ppt/media/image36.png" ContentType="image/png"/>
  <Override PartName="/ppt/media/image52.png" ContentType="image/png"/>
  <Override PartName="/ppt/media/image44.png" ContentType="image/png"/>
  <Override PartName="/ppt/media/image50.jpeg" ContentType="image/jpeg"/>
  <Override PartName="/ppt/media/image35.png" ContentType="image/png"/>
  <Override PartName="/ppt/media/image48.png" ContentType="image/png"/>
  <Override PartName="/ppt/media/image49.png" ContentType="image/png"/>
  <Override PartName="/ppt/media/image47.png" ContentType="image/png"/>
  <Override PartName="/ppt/media/image10.png" ContentType="image/png"/>
  <Override PartName="/ppt/media/image26.png" ContentType="image/png"/>
  <Override PartName="/ppt/media/image6.png" ContentType="image/png"/>
  <Override PartName="/ppt/media/image14.png" ContentType="image/png"/>
  <Override PartName="/ppt/media/image13.png" ContentType="image/png"/>
  <Override PartName="/ppt/media/hdphoto2.wdp" ContentType="image/vnd.ms-photo"/>
  <Override PartName="/ppt/media/image27.png" ContentType="image/png"/>
  <Override PartName="/ppt/media/image1.png" ContentType="image/png"/>
  <Override PartName="/ppt/media/image12.png" ContentType="image/png"/>
  <Override PartName="/ppt/media/image2.png" ContentType="image/png"/>
  <Override PartName="/ppt/media/image53.jpeg" ContentType="image/jpeg"/>
  <Override PartName="/ppt/media/image28.png" ContentType="image/png"/>
  <Override PartName="/ppt/media/hdphoto1.wdp" ContentType="image/vnd.ms-photo"/>
  <Override PartName="/ppt/media/image19.png" ContentType="image/png"/>
  <Override PartName="/ppt/media/image29.png" ContentType="image/png"/>
  <Override PartName="/ppt/media/image46.jpeg" ContentType="image/jpeg"/>
  <Override PartName="/ppt/media/image3.png" ContentType="image/png"/>
  <Override PartName="/ppt/presProps.xml" ContentType="application/vnd.openxmlformats-officedocument.presentationml.presProps+xml"/>
  <Override PartName="/ppt/notesSlides/_rels/notesSlide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5.xml.rels" ContentType="application/vnd.openxmlformats-package.relationships+xml"/>
  <Override PartName="/ppt/notesSlides/notesSlide2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41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31.xml.rels" ContentType="application/vnd.openxmlformats-package.relationships+xml"/>
  <Override PartName="/ppt/slides/_rels/slide23.xml.rels" ContentType="application/vnd.openxmlformats-package.relationships+xml"/>
  <Override PartName="/ppt/slides/_rels/slide39.xml.rels" ContentType="application/vnd.openxmlformats-package.relationships+xml"/>
  <Override PartName="/ppt/slides/_rels/slide3.xml.rels" ContentType="application/vnd.openxmlformats-package.relationships+xml"/>
  <Override PartName="/ppt/slides/_rels/slide34.xml.rels" ContentType="application/vnd.openxmlformats-package.relationships+xml"/>
  <Override PartName="/ppt/slides/_rels/slide22.xml.rels" ContentType="application/vnd.openxmlformats-package.relationships+xml"/>
  <Override PartName="/ppt/slides/_rels/slide38.xml.rels" ContentType="application/vnd.openxmlformats-package.relationships+xml"/>
  <Override PartName="/ppt/slides/_rels/slide2.xml.rels" ContentType="application/vnd.openxmlformats-package.relationships+xml"/>
  <Override PartName="/ppt/slides/_rels/slide35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37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44.xml.rels" ContentType="application/vnd.openxmlformats-package.relationships+xml"/>
  <Override PartName="/ppt/slides/_rels/slide15.xml.rels" ContentType="application/vnd.openxmlformats-package.relationshi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17.xml" ContentType="application/vnd.openxmlformats-officedocument.drawingml.chart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8.xml" ContentType="application/vnd.openxmlformats-officedocument.drawingml.chart+xml"/>
  <Override PartName="/ppt/charts/chart11.xml" ContentType="application/vnd.openxmlformats-officedocument.drawingml.chart+xml"/>
  <Override PartName="/ppt/charts/chart9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2.xml" ContentType="application/vnd.openxmlformats-officedocument.drawingml.chart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2192000" cy="6858000"/>
  <p:notesSz cx="6724650" cy="977423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4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pt-BR" sz="1400" spc="-1" strike="noStrike">
                <a:solidFill>
                  <a:srgbClr val="000000"/>
                </a:solidFill>
                <a:latin typeface="Calibri"/>
              </a:rPr>
              <a:t>HEADCOUNT POR GERÊNCIA</a:t>
            </a:r>
          </a:p>
        </c:rich>
      </c:tx>
      <c:layout>
        <c:manualLayout>
          <c:xMode val="edge"/>
          <c:yMode val="edge"/>
          <c:x val="0.371692476527253"/>
          <c:y val="0.131057162201373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0106694305572491"/>
          <c:y val="0.264338910919818"/>
          <c:w val="0.996616266308987"/>
          <c:h val="0.623948157462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Assistencial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003300"/>
                  </a:gs>
                  <a:gs pos="50000">
                    <a:srgbClr val="008080"/>
                  </a:gs>
                  <a:gs pos="100000">
                    <a:srgbClr val="003300"/>
                  </a:gs>
                </a:gsLst>
                <a:lin ang="108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75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360">
                <a:solidFill>
                  <a:srgbClr val="006666"/>
                </a:solidFill>
                <a:round/>
              </a:ln>
            </c:spPr>
            <c:trendlineType val="poly"/>
            <c:order val="6"/>
            <c:forward val="0"/>
            <c:backward val="0"/>
            <c:dispRSqr val="0"/>
            <c:dispEq val="0"/>
          </c:trendline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0</c:f>
              <c:numCache>
                <c:formatCode>General</c:formatCode>
                <c:ptCount val="13"/>
                <c:pt idx="0">
                  <c:v>1503</c:v>
                </c:pt>
                <c:pt idx="1">
                  <c:v>1488</c:v>
                </c:pt>
                <c:pt idx="2">
                  <c:v>1518</c:v>
                </c:pt>
                <c:pt idx="3">
                  <c:v>1546</c:v>
                </c:pt>
                <c:pt idx="4">
                  <c:v>1560</c:v>
                </c:pt>
                <c:pt idx="5">
                  <c:v>1571</c:v>
                </c:pt>
                <c:pt idx="6">
                  <c:v>1558</c:v>
                </c:pt>
                <c:pt idx="7">
                  <c:v>1543</c:v>
                </c:pt>
                <c:pt idx="8">
                  <c:v>1532</c:v>
                </c:pt>
                <c:pt idx="9">
                  <c:v>1496</c:v>
                </c:pt>
                <c:pt idx="10">
                  <c:v>1491</c:v>
                </c:pt>
                <c:pt idx="11">
                  <c:v>1474</c:v>
                </c:pt>
                <c:pt idx="12">
                  <c:v>1449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Médica</c:v>
                </c:pt>
              </c:strCache>
            </c:strRef>
          </c:tx>
          <c:spPr>
            <a:gradFill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3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4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5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6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7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8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9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0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1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2"/>
            <c:invertIfNegative val="0"/>
            <c:spPr>
              <a:gradFill>
                <a:gsLst>
                  <a:gs pos="0">
                    <a:srgbClr val="17375e"/>
                  </a:gs>
                  <a:gs pos="50000">
                    <a:srgbClr val="3a6ba5"/>
                  </a:gs>
                  <a:gs pos="100000">
                    <a:srgbClr val="17375e"/>
                  </a:gs>
                </a:gsLst>
                <a:lin ang="108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0014668283153987"/>
                  <c:y val="0.0031951922092850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056689017020238"/>
                  <c:y val="-0.0096604039642126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269981443558891"/>
                  <c:y val="-0.0057347371786174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02366766460595"/>
                  <c:y val="-0.0017723281720037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0416667281104179"/>
                  <c:y val="-0.00150971986715712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.00531687984362374"/>
                  <c:y val="-0.019445767968556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.00301637650436159"/>
                  <c:y val="-0.0093295244011478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.00186612483473053"/>
                  <c:y val="-0.0182743170703621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.00186612483473057"/>
                  <c:y val="-0.00393148288815382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.0041666281739926"/>
                  <c:y val="0.00054091344645326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.00301637650436163"/>
                  <c:y val="-0.0052420358770704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.00416662817399277"/>
                  <c:y val="-0.003931482888153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.00179987629039261"/>
                  <c:y val="-0.011180992805251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360">
                <a:solidFill>
                  <a:srgbClr val="10243e"/>
                </a:solidFill>
                <a:round/>
              </a:ln>
            </c:spPr>
            <c:trendlineType val="poly"/>
            <c:order val="6"/>
            <c:forward val="0"/>
            <c:backward val="0"/>
            <c:dispRSqr val="0"/>
            <c:dispEq val="0"/>
          </c:trendline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1</c:f>
              <c:numCache>
                <c:formatCode>General</c:formatCode>
                <c:ptCount val="13"/>
                <c:pt idx="0">
                  <c:v>339</c:v>
                </c:pt>
                <c:pt idx="1">
                  <c:v>334</c:v>
                </c:pt>
                <c:pt idx="2">
                  <c:v>336</c:v>
                </c:pt>
                <c:pt idx="3">
                  <c:v>335</c:v>
                </c:pt>
                <c:pt idx="4">
                  <c:v>334</c:v>
                </c:pt>
                <c:pt idx="5">
                  <c:v>325</c:v>
                </c:pt>
                <c:pt idx="6">
                  <c:v>323</c:v>
                </c:pt>
                <c:pt idx="7">
                  <c:v>319</c:v>
                </c:pt>
                <c:pt idx="8">
                  <c:v>318</c:v>
                </c:pt>
                <c:pt idx="9">
                  <c:v>315</c:v>
                </c:pt>
                <c:pt idx="10">
                  <c:v>306</c:v>
                </c:pt>
                <c:pt idx="11">
                  <c:v>295</c:v>
                </c:pt>
                <c:pt idx="12">
                  <c:v>293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Operações</c:v>
                </c:pt>
              </c:strCache>
            </c:strRef>
          </c:tx>
          <c:spPr>
            <a:gradFill>
              <a:gsLst>
                <a:gs pos="0">
                  <a:srgbClr val="392b49"/>
                </a:gs>
                <a:gs pos="50000">
                  <a:srgbClr val="604a7b"/>
                </a:gs>
                <a:gs pos="100000">
                  <a:srgbClr val="392b49"/>
                </a:gs>
              </a:gsLst>
              <a:lin ang="108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3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4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5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6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7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8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9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0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1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2"/>
            <c:invertIfNegative val="0"/>
            <c:spPr>
              <a:gradFill>
                <a:gsLst>
                  <a:gs pos="0">
                    <a:srgbClr val="392b49"/>
                  </a:gs>
                  <a:gs pos="50000">
                    <a:srgbClr val="604a7b"/>
                  </a:gs>
                  <a:gs pos="100000">
                    <a:srgbClr val="392b49"/>
                  </a:gs>
                </a:gsLst>
                <a:lin ang="108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00416668490969841"/>
                  <c:y val="-0.0094913801444828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686645718657652"/>
                  <c:y val="-0.0069096901109375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539962887117779"/>
                  <c:y val="-0.053499886219330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109552234004326"/>
                  <c:y val="-0.021013861883297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0776639533177283"/>
                  <c:y val="-0.012142807471635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.00866633347696913"/>
                  <c:y val="0.001286484641206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.00646713151325479"/>
                  <c:y val="-0.0307658608957963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.00761738318288581"/>
                  <c:y val="-0.032076413884712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.00531687984362374"/>
                  <c:y val="-0.03654881021932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.00301637650436163"/>
                  <c:y val="-0.024057266393885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.00301637650436163"/>
                  <c:y val="-0.030765860895796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.00531687984362374"/>
                  <c:y val="-0.018659224880891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.00998414053887574"/>
                  <c:y val="-0.041878225729841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360">
                <a:solidFill>
                  <a:srgbClr val="7030a0"/>
                </a:solidFill>
                <a:round/>
              </a:ln>
            </c:spPr>
            <c:trendlineType val="poly"/>
            <c:order val="6"/>
            <c:forward val="0"/>
            <c:backward val="0"/>
            <c:dispRSqr val="0"/>
            <c:dispEq val="0"/>
          </c:trendline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2</c:f>
              <c:numCache>
                <c:formatCode>General</c:formatCode>
                <c:ptCount val="13"/>
                <c:pt idx="0">
                  <c:v>361</c:v>
                </c:pt>
                <c:pt idx="1">
                  <c:v>341</c:v>
                </c:pt>
                <c:pt idx="2">
                  <c:v>342</c:v>
                </c:pt>
                <c:pt idx="3">
                  <c:v>351</c:v>
                </c:pt>
                <c:pt idx="4">
                  <c:v>350</c:v>
                </c:pt>
                <c:pt idx="5">
                  <c:v>345</c:v>
                </c:pt>
                <c:pt idx="6">
                  <c:v>343</c:v>
                </c:pt>
                <c:pt idx="7">
                  <c:v>339</c:v>
                </c:pt>
                <c:pt idx="8">
                  <c:v>334</c:v>
                </c:pt>
                <c:pt idx="9">
                  <c:v>319</c:v>
                </c:pt>
                <c:pt idx="10">
                  <c:v>327</c:v>
                </c:pt>
                <c:pt idx="11">
                  <c:v>330</c:v>
                </c:pt>
                <c:pt idx="12">
                  <c:v>337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RH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50000">
                  <a:srgbClr val="ffffcc"/>
                </a:gs>
                <a:gs pos="100000">
                  <a:srgbClr val="ffff00"/>
                </a:gs>
              </a:gsLst>
              <a:lin ang="108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ffff00"/>
                  </a:gs>
                  <a:gs pos="50000">
                    <a:srgbClr val="ffffcc"/>
                  </a:gs>
                  <a:gs pos="100000">
                    <a:srgbClr val="ffff00"/>
                  </a:gs>
                </a:gsLst>
                <a:lin ang="108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00226388888888889"/>
                  <c:y val="-0.00342885997525372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3</c:f>
              <c:numCache>
                <c:formatCode>General</c:formatCode>
                <c:ptCount val="13"/>
                <c:pt idx="0">
                  <c:v>61</c:v>
                </c:pt>
                <c:pt idx="1">
                  <c:v>59</c:v>
                </c:pt>
                <c:pt idx="2">
                  <c:v>59</c:v>
                </c:pt>
                <c:pt idx="3">
                  <c:v>58</c:v>
                </c:pt>
                <c:pt idx="4">
                  <c:v>57</c:v>
                </c:pt>
                <c:pt idx="5">
                  <c:v>57</c:v>
                </c:pt>
                <c:pt idx="6">
                  <c:v>50</c:v>
                </c:pt>
                <c:pt idx="7">
                  <c:v>51</c:v>
                </c:pt>
                <c:pt idx="8">
                  <c:v>48</c:v>
                </c:pt>
                <c:pt idx="9">
                  <c:v>49</c:v>
                </c:pt>
                <c:pt idx="10">
                  <c:v>51</c:v>
                </c:pt>
                <c:pt idx="11">
                  <c:v>48</c:v>
                </c:pt>
                <c:pt idx="12">
                  <c:v>49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Diretoria</c:v>
                </c:pt>
              </c:strCache>
            </c:strRef>
          </c:tx>
          <c:spPr>
            <a:gradFill>
              <a:gsLst>
                <a:gs pos="0">
                  <a:srgbClr val="984807"/>
                </a:gs>
                <a:gs pos="50000">
                  <a:srgbClr val="e46c0a"/>
                </a:gs>
                <a:gs pos="100000">
                  <a:srgbClr val="984807"/>
                </a:gs>
              </a:gsLst>
              <a:lin ang="108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3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4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5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6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7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8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9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0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1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Pt>
            <c:idx val="12"/>
            <c:invertIfNegative val="0"/>
            <c:spPr>
              <a:gradFill>
                <a:gsLst>
                  <a:gs pos="0">
                    <a:srgbClr val="984807"/>
                  </a:gs>
                  <a:gs pos="50000">
                    <a:srgbClr val="e46c0a"/>
                  </a:gs>
                  <a:gs pos="100000">
                    <a:srgbClr val="984807"/>
                  </a:gs>
                </a:gsLst>
                <a:lin ang="10800000"/>
              </a:gra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-2.54626688160401E-017"/>
                  <c:y val="0.00953807088690873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0.0086424953361638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8.93482064741398E-005"/>
                  <c:y val="0.0140406014085231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5.09253376320803E-017"/>
                  <c:y val="0.018543556977859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-5.09253376320803E-017"/>
                  <c:y val="0.0131454509055003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0.012177192194253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0.012177192194253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0.0166066145076438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-1.01850675264161E-016"/>
                  <c:y val="0.017575298266612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1.01850675264161E-016"/>
                  <c:y val="0.0131454509055003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-1.31989403209276E-016"/>
                  <c:y val="0.0093776976142391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0.014444997946147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1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4</c:f>
              <c:numCache>
                <c:formatCode>General</c:formatCode>
                <c:ptCount val="13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10</c:v>
                </c:pt>
                <c:pt idx="8">
                  <c:v>10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2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Financeira</c:v>
                </c:pt>
              </c:strCache>
            </c:strRef>
          </c:tx>
          <c:spPr>
            <a:solidFill>
              <a:srgbClr val="4bacc6"/>
            </a:solidFill>
            <a:ln w="0">
              <a:noFill/>
            </a:ln>
          </c:spPr>
          <c:invertIfNegative val="0"/>
          <c:dPt>
            <c:idx val="12"/>
            <c:invertIfNegative val="0"/>
            <c:spPr>
              <a:solidFill>
                <a:srgbClr val="4bacc6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12"/>
              <c:layout>
                <c:manualLayout>
                  <c:x val="0.00208333333333334"/>
                  <c:y val="0.0107962121447184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5</c:f>
              <c:numCache>
                <c:formatCode>General</c:formatCode>
                <c:ptCount val="13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9</c:v>
                </c:pt>
                <c:pt idx="5">
                  <c:v>9</c:v>
                </c:pt>
                <c:pt idx="6">
                  <c:v>8</c:v>
                </c:pt>
                <c:pt idx="7">
                  <c:v>8</c:v>
                </c:pt>
                <c:pt idx="8">
                  <c:v>7</c:v>
                </c:pt>
                <c:pt idx="9">
                  <c:v>7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</c:numCache>
            </c:numRef>
          </c:val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Pratica, Qualidade e Segurança</c:v>
                </c:pt>
              </c:strCache>
            </c:strRef>
          </c:tx>
          <c:spPr>
            <a:gradFill>
              <a:gsLst>
                <a:gs pos="0">
                  <a:srgbClr val="a26766"/>
                </a:gs>
                <a:gs pos="80000">
                  <a:srgbClr val="d28685"/>
                </a:gs>
                <a:gs pos="100000">
                  <a:srgbClr val="d48685"/>
                </a:gs>
              </a:gsLst>
              <a:lin ang="16200000"/>
            </a:gra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6</c:f>
              <c:numCache>
                <c:formatCode>General</c:formatCode>
                <c:ptCount val="13"/>
                <c:pt idx="0">
                  <c:v>91</c:v>
                </c:pt>
                <c:pt idx="1">
                  <c:v>86</c:v>
                </c:pt>
                <c:pt idx="2">
                  <c:v>88</c:v>
                </c:pt>
                <c:pt idx="3">
                  <c:v>91</c:v>
                </c:pt>
                <c:pt idx="4">
                  <c:v>88</c:v>
                </c:pt>
                <c:pt idx="5">
                  <c:v>88</c:v>
                </c:pt>
                <c:pt idx="6">
                  <c:v>81</c:v>
                </c:pt>
                <c:pt idx="7">
                  <c:v>79</c:v>
                </c:pt>
                <c:pt idx="8">
                  <c:v>79</c:v>
                </c:pt>
                <c:pt idx="9">
                  <c:v>76</c:v>
                </c:pt>
                <c:pt idx="10">
                  <c:v>84</c:v>
                </c:pt>
                <c:pt idx="11">
                  <c:v>85</c:v>
                </c:pt>
                <c:pt idx="12">
                  <c:v>87</c:v>
                </c:pt>
              </c:numCache>
            </c:numRef>
          </c:val>
        </c:ser>
        <c:gapWidth val="0"/>
        <c:overlap val="0"/>
        <c:axId val="956729"/>
        <c:axId val="4614002"/>
      </c:barChart>
      <c:dateAx>
        <c:axId val="956729"/>
        <c:scaling>
          <c:orientation val="minMax"/>
        </c:scaling>
        <c:delete val="0"/>
        <c:axPos val="b"/>
        <c:numFmt formatCode="mmm\-yy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614002"/>
        <c:crosses val="autoZero"/>
        <c:auto val="1"/>
        <c:lblOffset val="100"/>
        <c:baseTimeUnit val="months"/>
        <c:noMultiLvlLbl val="0"/>
      </c:dateAx>
      <c:valAx>
        <c:axId val="461400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56729"/>
        <c:crossBetween val="between"/>
      </c:valAx>
      <c:spPr>
        <a:noFill/>
        <a:ln w="0">
          <a:noFill/>
        </a:ln>
      </c:spPr>
    </c:plotArea>
    <c:legend>
      <c:legendPos val="t"/>
      <c:layout>
        <c:manualLayout>
          <c:xMode val="edge"/>
          <c:yMode val="edge"/>
          <c:x val="0.0787164008451889"/>
          <c:y val="0.217593781194608"/>
          <c:w val="0.890993652875029"/>
          <c:h val="0.0712392805128293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400" spc="117" strike="noStrike">
                <a:solidFill>
                  <a:srgbClr val="595959"/>
                </a:solidFill>
                <a:latin typeface="Calibri"/>
              </a:defRPr>
            </a:pPr>
            <a:r>
              <a:rPr b="1" lang="pt-BR" sz="1400" spc="117" strike="noStrike">
                <a:solidFill>
                  <a:srgbClr val="595959"/>
                </a:solidFill>
                <a:latin typeface="Calibri"/>
              </a:rPr>
              <a:t>Total de acionamentos por mês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42126655303527"/>
          <c:y val="0.253340388940336"/>
          <c:w val="0.890061623180805"/>
          <c:h val="0.562243683026856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rgbClr val="487b78"/>
            </a:solidFill>
            <a:ln cap="rnd" w="22320">
              <a:solidFill>
                <a:srgbClr val="487b78"/>
              </a:solidFill>
              <a:round/>
            </a:ln>
          </c:spPr>
          <c:marker>
            <c:symbol val="none"/>
          </c:marker>
          <c:dLbls>
            <c:numFmt formatCode="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1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1"/>
                <c:pt idx="0">
                  <c:v>69</c:v>
                </c:pt>
                <c:pt idx="1">
                  <c:v>86</c:v>
                </c:pt>
                <c:pt idx="2">
                  <c:v>103</c:v>
                </c:pt>
                <c:pt idx="3">
                  <c:v>110</c:v>
                </c:pt>
                <c:pt idx="4">
                  <c:v>80</c:v>
                </c:pt>
                <c:pt idx="5">
                  <c:v>70</c:v>
                </c:pt>
                <c:pt idx="6">
                  <c:v>82</c:v>
                </c:pt>
                <c:pt idx="7">
                  <c:v>74</c:v>
                </c:pt>
                <c:pt idx="8">
                  <c:v>48</c:v>
                </c:pt>
                <c:pt idx="9">
                  <c:v>99</c:v>
                </c:pt>
                <c:pt idx="10">
                  <c:v>85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55039798"/>
        <c:axId val="62270048"/>
      </c:lineChart>
      <c:catAx>
        <c:axId val="5503979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200" spc="117" strike="noStrike">
                <a:solidFill>
                  <a:srgbClr val="595959"/>
                </a:solidFill>
                <a:latin typeface="Calibri"/>
              </a:defRPr>
            </a:pPr>
          </a:p>
        </c:txPr>
        <c:crossAx val="62270048"/>
        <c:crosses val="autoZero"/>
        <c:auto val="1"/>
        <c:lblAlgn val="ctr"/>
        <c:lblOffset val="100"/>
        <c:noMultiLvlLbl val="0"/>
      </c:catAx>
      <c:valAx>
        <c:axId val="62270048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55039798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936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Taxa de Ocupação Hospitalar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73907018637844"/>
          <c:y val="0.203468208092486"/>
          <c:w val="0.965772881590799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Taxa de Ocupação Instalada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5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5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5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0.0%" sourceLinked="0"/>
            <c:dLbl>
              <c:idx val="0"/>
              <c:numFmt formatCode="0.0%" sourceLinked="0"/>
              <c:txPr>
                <a:bodyPr wrap="square"/>
                <a:lstStyle/>
                <a:p>
                  <a:pPr>
                    <a:defRPr b="1" lang="pt-BR" sz="105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0.0%" sourceLinked="0"/>
              <c:txPr>
                <a:bodyPr wrap="square"/>
                <a:lstStyle/>
                <a:p>
                  <a:pPr>
                    <a:defRPr b="1" lang="pt-BR" sz="105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lang="pt-BR" sz="105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1.154</c:v>
                </c:pt>
                <c:pt idx="1">
                  <c:v>1.107</c:v>
                </c:pt>
                <c:pt idx="2">
                  <c:v>1.03168202764977</c:v>
                </c:pt>
                <c:pt idx="3">
                  <c:v>1.13977465986395</c:v>
                </c:pt>
                <c:pt idx="4">
                  <c:v>1.14900153609831</c:v>
                </c:pt>
                <c:pt idx="5">
                  <c:v>1.17579365079365</c:v>
                </c:pt>
                <c:pt idx="6">
                  <c:v>1.17540322580645</c:v>
                </c:pt>
                <c:pt idx="7">
                  <c:v>1.1031746031746</c:v>
                </c:pt>
                <c:pt idx="8">
                  <c:v>1.12106374807988</c:v>
                </c:pt>
                <c:pt idx="9">
                  <c:v>1.114</c:v>
                </c:pt>
                <c:pt idx="10">
                  <c:v>1.074</c:v>
                </c:pt>
                <c:pt idx="11">
                  <c:v>1.057</c:v>
                </c:pt>
                <c:pt idx="12">
                  <c:v>1.033</c:v>
                </c:pt>
                <c:pt idx="13">
                  <c:v>0</c:v>
                </c:pt>
              </c:numCache>
            </c:numRef>
          </c:val>
        </c:ser>
        <c:gapWidth val="50"/>
        <c:overlap val="0"/>
        <c:axId val="38886745"/>
        <c:axId val="40202102"/>
      </c:barChart>
      <c:catAx>
        <c:axId val="3888674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0202102"/>
        <c:crosses val="autoZero"/>
        <c:auto val="1"/>
        <c:lblAlgn val="ctr"/>
        <c:lblOffset val="100"/>
        <c:noMultiLvlLbl val="0"/>
      </c:catAx>
      <c:valAx>
        <c:axId val="4020210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38886745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Atendimentos UPA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07046352109749"/>
          <c:y val="0.203468208092486"/>
          <c:w val="0.965772881590799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Atendimentos Pronto Socorro 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5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5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5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lang="pt-BR" sz="11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16089</c:v>
                </c:pt>
                <c:pt idx="1">
                  <c:v>15250</c:v>
                </c:pt>
                <c:pt idx="2">
                  <c:v>14935</c:v>
                </c:pt>
                <c:pt idx="3">
                  <c:v>14325</c:v>
                </c:pt>
                <c:pt idx="4">
                  <c:v>16777</c:v>
                </c:pt>
                <c:pt idx="5">
                  <c:v>16166</c:v>
                </c:pt>
                <c:pt idx="6">
                  <c:v>16397</c:v>
                </c:pt>
                <c:pt idx="7">
                  <c:v>14248</c:v>
                </c:pt>
                <c:pt idx="8">
                  <c:v>13802</c:v>
                </c:pt>
                <c:pt idx="9">
                  <c:v>15509</c:v>
                </c:pt>
                <c:pt idx="10">
                  <c:v>15583</c:v>
                </c:pt>
                <c:pt idx="11">
                  <c:v>15639</c:v>
                </c:pt>
                <c:pt idx="12">
                  <c:v>14373</c:v>
                </c:pt>
              </c:numCache>
            </c:numRef>
          </c:val>
        </c:ser>
        <c:gapWidth val="50"/>
        <c:overlap val="0"/>
        <c:axId val="16606926"/>
        <c:axId val="40613852"/>
      </c:barChart>
      <c:catAx>
        <c:axId val="1660692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0613852"/>
        <c:crosses val="autoZero"/>
        <c:auto val="1"/>
        <c:lblAlgn val="ctr"/>
        <c:lblOffset val="100"/>
        <c:noMultiLvlLbl val="0"/>
      </c:catAx>
      <c:valAx>
        <c:axId val="40613852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6606926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Entradas Internação (S/ H.D e Melhor casa)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07142857142857"/>
          <c:y val="0.203468208092486"/>
          <c:w val="0.965776699029126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Entradas Internação (S/ H.D e Melhor casa) 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5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5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5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lang="pt-BR" sz="11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2295</c:v>
                </c:pt>
                <c:pt idx="1">
                  <c:v>2387</c:v>
                </c:pt>
                <c:pt idx="2">
                  <c:v>2299</c:v>
                </c:pt>
                <c:pt idx="3">
                  <c:v>2219</c:v>
                </c:pt>
                <c:pt idx="4">
                  <c:v>2538</c:v>
                </c:pt>
                <c:pt idx="5">
                  <c:v>2496</c:v>
                </c:pt>
                <c:pt idx="6">
                  <c:v>2420</c:v>
                </c:pt>
                <c:pt idx="7">
                  <c:v>2330</c:v>
                </c:pt>
                <c:pt idx="8">
                  <c:v>2390</c:v>
                </c:pt>
                <c:pt idx="9">
                  <c:v>2465</c:v>
                </c:pt>
                <c:pt idx="10">
                  <c:v>2300</c:v>
                </c:pt>
                <c:pt idx="11">
                  <c:v>2423</c:v>
                </c:pt>
                <c:pt idx="12">
                  <c:v>2379</c:v>
                </c:pt>
                <c:pt idx="13">
                  <c:v>0</c:v>
                </c:pt>
              </c:numCache>
            </c:numRef>
          </c:val>
        </c:ser>
        <c:gapWidth val="50"/>
        <c:overlap val="0"/>
        <c:axId val="55254286"/>
        <c:axId val="46791394"/>
      </c:barChart>
      <c:catAx>
        <c:axId val="5525428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6791394"/>
        <c:crosses val="autoZero"/>
        <c:auto val="1"/>
        <c:lblAlgn val="ctr"/>
        <c:lblOffset val="100"/>
        <c:noMultiLvlLbl val="0"/>
      </c:catAx>
      <c:valAx>
        <c:axId val="46791394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5254286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Paciente - Dia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07292423770463"/>
          <c:y val="0.203468208092486"/>
          <c:w val="0.965770255771294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Paciente - Dia 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5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5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5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lang="pt-BR" sz="11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lang="pt-BR" sz="11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11780</c:v>
                </c:pt>
                <c:pt idx="1">
                  <c:v>11290</c:v>
                </c:pt>
                <c:pt idx="2">
                  <c:v>10746</c:v>
                </c:pt>
                <c:pt idx="3">
                  <c:v>10723</c:v>
                </c:pt>
                <c:pt idx="4">
                  <c:v>11968</c:v>
                </c:pt>
                <c:pt idx="5">
                  <c:v>11852</c:v>
                </c:pt>
                <c:pt idx="6">
                  <c:v>12243</c:v>
                </c:pt>
                <c:pt idx="7">
                  <c:v>11120</c:v>
                </c:pt>
                <c:pt idx="8">
                  <c:v>11677</c:v>
                </c:pt>
                <c:pt idx="9">
                  <c:v>11604</c:v>
                </c:pt>
                <c:pt idx="10">
                  <c:v>10828</c:v>
                </c:pt>
                <c:pt idx="11">
                  <c:v>11010</c:v>
                </c:pt>
                <c:pt idx="12">
                  <c:v>10415</c:v>
                </c:pt>
              </c:numCache>
            </c:numRef>
          </c:val>
        </c:ser>
        <c:gapWidth val="50"/>
        <c:overlap val="0"/>
        <c:axId val="97501761"/>
        <c:axId val="12824528"/>
      </c:barChart>
      <c:catAx>
        <c:axId val="9750176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12824528"/>
        <c:crosses val="autoZero"/>
        <c:auto val="1"/>
        <c:lblAlgn val="ctr"/>
        <c:lblOffset val="100"/>
        <c:noMultiLvlLbl val="0"/>
      </c:catAx>
      <c:valAx>
        <c:axId val="12824528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7501761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Tempo Médio de Permanência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69429465415086"/>
          <c:y val="0.198554913294798"/>
          <c:w val="0.965714666134079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0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0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#,##0.0" sourceLinked="0"/>
            <c:dLbl>
              <c:idx val="0"/>
              <c:numFmt formatCode="#,##0.0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.0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4.94917942512347</c:v>
                </c:pt>
                <c:pt idx="1">
                  <c:v>4.6</c:v>
                </c:pt>
                <c:pt idx="2">
                  <c:v>4.65</c:v>
                </c:pt>
                <c:pt idx="3">
                  <c:v>4.68</c:v>
                </c:pt>
                <c:pt idx="4">
                  <c:v>4.59</c:v>
                </c:pt>
                <c:pt idx="5">
                  <c:v>4.61</c:v>
                </c:pt>
                <c:pt idx="6">
                  <c:v>4.76</c:v>
                </c:pt>
                <c:pt idx="7">
                  <c:v>4.71</c:v>
                </c:pt>
                <c:pt idx="8">
                  <c:v>4.66</c:v>
                </c:pt>
                <c:pt idx="9">
                  <c:v>4.54</c:v>
                </c:pt>
                <c:pt idx="10">
                  <c:v>4.73</c:v>
                </c:pt>
                <c:pt idx="11">
                  <c:v>4.5</c:v>
                </c:pt>
                <c:pt idx="12">
                  <c:v>4.4</c:v>
                </c:pt>
              </c:numCache>
            </c:numRef>
          </c:val>
        </c:ser>
        <c:gapWidth val="50"/>
        <c:overlap val="0"/>
        <c:axId val="46555280"/>
        <c:axId val="81593544"/>
      </c:barChart>
      <c:catAx>
        <c:axId val="4655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1593544"/>
        <c:crosses val="autoZero"/>
        <c:auto val="1"/>
        <c:lblAlgn val="ctr"/>
        <c:lblOffset val="100"/>
        <c:noMultiLvlLbl val="0"/>
      </c:catAx>
      <c:valAx>
        <c:axId val="81593544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655528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Saídas Hospitalares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1618842746199"/>
          <c:y val="0.203468208092486"/>
          <c:w val="0.965763663543224"/>
          <c:h val="0.568930635838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5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3b3838"/>
                  </a:gs>
                  <a:gs pos="55000">
                    <a:srgbClr val="767171"/>
                  </a:gs>
                  <a:gs pos="100000">
                    <a:srgbClr val="3b3838"/>
                  </a:gs>
                </a:gsLst>
                <a:lin ang="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404040"/>
                  </a:gs>
                  <a:gs pos="55000">
                    <a:srgbClr val="767171"/>
                  </a:gs>
                  <a:gs pos="100000">
                    <a:srgbClr val="404040"/>
                  </a:gs>
                </a:gsLst>
                <a:lin ang="0"/>
              </a:gra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lang="pt-BR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2411</c:v>
                </c:pt>
                <c:pt idx="1">
                  <c:v>2442</c:v>
                </c:pt>
                <c:pt idx="2">
                  <c:v>2309</c:v>
                </c:pt>
                <c:pt idx="3">
                  <c:v>2291</c:v>
                </c:pt>
                <c:pt idx="4">
                  <c:v>2610</c:v>
                </c:pt>
                <c:pt idx="5">
                  <c:v>2569</c:v>
                </c:pt>
                <c:pt idx="6">
                  <c:v>2572</c:v>
                </c:pt>
                <c:pt idx="7">
                  <c:v>2361</c:v>
                </c:pt>
                <c:pt idx="8">
                  <c:v>2506</c:v>
                </c:pt>
                <c:pt idx="9">
                  <c:v>2555</c:v>
                </c:pt>
                <c:pt idx="10">
                  <c:v>2288</c:v>
                </c:pt>
                <c:pt idx="11">
                  <c:v>2428</c:v>
                </c:pt>
                <c:pt idx="12">
                  <c:v>2368</c:v>
                </c:pt>
                <c:pt idx="13">
                  <c:v>0</c:v>
                </c:pt>
              </c:numCache>
            </c:numRef>
          </c:val>
        </c:ser>
        <c:gapWidth val="50"/>
        <c:overlap val="0"/>
        <c:axId val="53367188"/>
        <c:axId val="98676217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Meta 100%</c:v>
                </c:pt>
              </c:strCache>
            </c:strRef>
          </c:tx>
          <c:spPr>
            <a:solidFill>
              <a:srgbClr val="ff0000"/>
            </a:solidFill>
            <a:ln cap="sq" w="28440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Pt>
            <c:idx val="0"/>
            <c:marker>
              <c:symbol val="none"/>
            </c:marker>
          </c:dPt>
          <c:dPt>
            <c:idx val="1"/>
            <c:marker>
              <c:symbol val="none"/>
            </c:marker>
          </c:dPt>
          <c:dPt>
            <c:idx val="2"/>
            <c:marker>
              <c:symbol val="none"/>
            </c:marker>
          </c:dPt>
          <c:dPt>
            <c:idx val="3"/>
            <c:marker>
              <c:symbol val="none"/>
            </c:marker>
          </c:dPt>
          <c:dPt>
            <c:idx val="4"/>
            <c:marker>
              <c:symbol val="none"/>
            </c:marker>
          </c:dPt>
          <c:dPt>
            <c:idx val="5"/>
            <c:marker>
              <c:symbol val="none"/>
            </c:marker>
          </c:dPt>
          <c:dPt>
            <c:idx val="6"/>
            <c:marker>
              <c:symbol val="none"/>
            </c:marker>
          </c:dPt>
          <c:dPt>
            <c:idx val="7"/>
            <c:marker>
              <c:symbol val="none"/>
            </c:marker>
          </c:dPt>
          <c:dPt>
            <c:idx val="8"/>
            <c:marker>
              <c:symbol val="none"/>
            </c:marker>
          </c:dPt>
          <c:dPt>
            <c:idx val="9"/>
            <c:marker>
              <c:symbol val="none"/>
            </c:marker>
          </c:dPt>
          <c:dPt>
            <c:idx val="10"/>
            <c:marker>
              <c:symbol val="none"/>
            </c:marker>
          </c:dPt>
          <c:dPt>
            <c:idx val="11"/>
            <c:marker>
              <c:symbol val="none"/>
            </c:marker>
          </c:dPt>
          <c:dPt>
            <c:idx val="12"/>
            <c:marker>
              <c:symbol val="none"/>
            </c:marker>
          </c:dPt>
          <c:dPt>
            <c:idx val="13"/>
            <c:marker>
              <c:symbol val="none"/>
            </c:marker>
          </c:dPt>
          <c:dLbls>
            <c:numFmt formatCode="General" sourceLinked="0"/>
            <c:dLbl>
              <c:idx val="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3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4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5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6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7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8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9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1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.0313537796734516"/>
                  <c:y val="0"/>
                </c:manualLayout>
              </c:layout>
              <c:numFmt formatCode="General" sourceLinked="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lang="pt-BR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eparator>; </c:separator>
            </c:dLbl>
            <c:spPr>
              <a:solidFill>
                <a:srgbClr val="FF0000"/>
              </a:solidFill>
            </c:spPr>
            <c:txPr>
              <a:bodyPr wrap="square"/>
              <a:lstStyle/>
              <a:p>
                <a:pPr>
                  <a:defRPr b="1" lang="pt-BR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2024</c:v>
                </c:pt>
                <c:pt idx="1">
                  <c:v>2025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  <c:pt idx="13">
                  <c:v>45992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4"/>
                <c:pt idx="0">
                  <c:v>1620</c:v>
                </c:pt>
                <c:pt idx="2">
                  <c:v>1620</c:v>
                </c:pt>
                <c:pt idx="3">
                  <c:v>1620</c:v>
                </c:pt>
                <c:pt idx="4">
                  <c:v>1620</c:v>
                </c:pt>
                <c:pt idx="5">
                  <c:v>1620</c:v>
                </c:pt>
                <c:pt idx="6">
                  <c:v>1620</c:v>
                </c:pt>
                <c:pt idx="7">
                  <c:v>1620</c:v>
                </c:pt>
                <c:pt idx="8">
                  <c:v>1620</c:v>
                </c:pt>
                <c:pt idx="9">
                  <c:v>1620</c:v>
                </c:pt>
                <c:pt idx="10">
                  <c:v>1620</c:v>
                </c:pt>
                <c:pt idx="11">
                  <c:v>1620</c:v>
                </c:pt>
                <c:pt idx="12">
                  <c:v>1620</c:v>
                </c:pt>
                <c:pt idx="13">
                  <c:v>1620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53367188"/>
        <c:axId val="98676217"/>
      </c:lineChart>
      <c:catAx>
        <c:axId val="533671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8676217"/>
        <c:crosses val="autoZero"/>
        <c:auto val="1"/>
        <c:lblAlgn val="ctr"/>
        <c:lblOffset val="100"/>
        <c:noMultiLvlLbl val="0"/>
      </c:catAx>
      <c:valAx>
        <c:axId val="98676217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lang="pt-BR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3367188"/>
        <c:crossBetween val="between"/>
      </c:valAx>
      <c:spPr>
        <a:noFill/>
        <a:ln w="0">
          <a:noFill/>
        </a:ln>
      </c:spPr>
    </c:plotArea>
    <c:legend>
      <c:legendPos val="b"/>
      <c:legendEntry>
        <c:idx val="0"/>
        <c:delete val="1"/>
      </c:legendEntry>
      <c:overlay val="0"/>
      <c:spPr>
        <a:noFill/>
        <a:ln w="0">
          <a:noFill/>
        </a:ln>
      </c:spPr>
      <c:txPr>
        <a:bodyPr/>
        <a:lstStyle/>
        <a:p>
          <a:pPr>
            <a:defRPr b="1" lang="pt-BR" sz="1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0">
      <a:solidFill>
        <a:srgbClr val="d0cece"/>
      </a:solidFill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pt-BR" sz="1800" spc="-1" strike="noStrike">
                <a:solidFill>
                  <a:srgbClr val="000000"/>
                </a:solidFill>
                <a:latin typeface="Calibri"/>
              </a:rPr>
              <a:t>Desocupação de leitos 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426303410427283"/>
          <c:y val="0.200160021336178"/>
          <c:w val="0.897719848425454"/>
          <c:h val="0.610881450860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Desocupação 1h </c:v>
                </c:pt>
              </c:strCache>
            </c:strRef>
          </c:tx>
          <c:spPr>
            <a:gradFill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0"/>
            </a:gradFill>
            <a:ln w="0">
              <a:noFill/>
            </a:ln>
          </c:spPr>
          <c:invertIfNegative val="0"/>
          <c:dLbls>
            <c:numFmt formatCode="0%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Média 2024</c:v>
                </c:pt>
                <c:pt idx="1">
                  <c:v>Média 2025</c:v>
                </c:pt>
                <c:pt idx="2">
                  <c:v>jan/25</c:v>
                </c:pt>
                <c:pt idx="3">
                  <c:v>fev/25</c:v>
                </c:pt>
                <c:pt idx="4">
                  <c:v>mar/25</c:v>
                </c:pt>
                <c:pt idx="5">
                  <c:v>abr/25</c:v>
                </c:pt>
                <c:pt idx="6">
                  <c:v>mai/25</c:v>
                </c:pt>
                <c:pt idx="7">
                  <c:v>jun/25</c:v>
                </c:pt>
                <c:pt idx="8">
                  <c:v>jul/25</c:v>
                </c:pt>
                <c:pt idx="9">
                  <c:v>ago/25</c:v>
                </c:pt>
                <c:pt idx="10">
                  <c:v>set/25</c:v>
                </c:pt>
                <c:pt idx="11">
                  <c:v>out/25</c:v>
                </c:pt>
                <c:pt idx="12">
                  <c:v>nov/25</c:v>
                </c:pt>
                <c:pt idx="13">
                  <c:v>dez/25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0.34</c:v>
                </c:pt>
                <c:pt idx="1">
                  <c:v>0.346363636363636</c:v>
                </c:pt>
                <c:pt idx="2">
                  <c:v>0.33</c:v>
                </c:pt>
                <c:pt idx="3">
                  <c:v>0.32</c:v>
                </c:pt>
                <c:pt idx="4">
                  <c:v>0.37</c:v>
                </c:pt>
                <c:pt idx="5">
                  <c:v>0.35</c:v>
                </c:pt>
                <c:pt idx="6">
                  <c:v>0.35</c:v>
                </c:pt>
                <c:pt idx="7">
                  <c:v>0.34</c:v>
                </c:pt>
                <c:pt idx="8">
                  <c:v>0.36</c:v>
                </c:pt>
                <c:pt idx="9">
                  <c:v>0.36</c:v>
                </c:pt>
                <c:pt idx="10">
                  <c:v>0.36</c:v>
                </c:pt>
                <c:pt idx="11">
                  <c:v>0.33</c:v>
                </c:pt>
                <c:pt idx="12">
                  <c:v>0.34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Desocupação 2h </c:v>
                </c:pt>
              </c:strCache>
            </c:strRef>
          </c:tx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0"/>
            </a:gradFill>
            <a:ln w="0">
              <a:noFill/>
            </a:ln>
          </c:spPr>
          <c:invertIfNegative val="0"/>
          <c:dLbls>
            <c:numFmt formatCode="0%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Média 2024</c:v>
                </c:pt>
                <c:pt idx="1">
                  <c:v>Média 2025</c:v>
                </c:pt>
                <c:pt idx="2">
                  <c:v>jan/25</c:v>
                </c:pt>
                <c:pt idx="3">
                  <c:v>fev/25</c:v>
                </c:pt>
                <c:pt idx="4">
                  <c:v>mar/25</c:v>
                </c:pt>
                <c:pt idx="5">
                  <c:v>abr/25</c:v>
                </c:pt>
                <c:pt idx="6">
                  <c:v>mai/25</c:v>
                </c:pt>
                <c:pt idx="7">
                  <c:v>jun/25</c:v>
                </c:pt>
                <c:pt idx="8">
                  <c:v>jul/25</c:v>
                </c:pt>
                <c:pt idx="9">
                  <c:v>ago/25</c:v>
                </c:pt>
                <c:pt idx="10">
                  <c:v>set/25</c:v>
                </c:pt>
                <c:pt idx="11">
                  <c:v>out/25</c:v>
                </c:pt>
                <c:pt idx="12">
                  <c:v>nov/25</c:v>
                </c:pt>
                <c:pt idx="13">
                  <c:v>dez/25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4"/>
                <c:pt idx="0">
                  <c:v>0.485</c:v>
                </c:pt>
                <c:pt idx="1">
                  <c:v>0.500909090909091</c:v>
                </c:pt>
                <c:pt idx="2">
                  <c:v>0.46</c:v>
                </c:pt>
                <c:pt idx="3">
                  <c:v>0.46</c:v>
                </c:pt>
                <c:pt idx="4">
                  <c:v>0.55</c:v>
                </c:pt>
                <c:pt idx="5">
                  <c:v>0.5</c:v>
                </c:pt>
                <c:pt idx="6">
                  <c:v>0.51</c:v>
                </c:pt>
                <c:pt idx="7">
                  <c:v>0.51</c:v>
                </c:pt>
                <c:pt idx="8">
                  <c:v>0.5</c:v>
                </c:pt>
                <c:pt idx="9">
                  <c:v>0.5</c:v>
                </c:pt>
                <c:pt idx="10">
                  <c:v>0.51</c:v>
                </c:pt>
                <c:pt idx="11">
                  <c:v>0.52</c:v>
                </c:pt>
                <c:pt idx="12">
                  <c:v>0.49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Desocupação 3h </c:v>
                </c:pt>
              </c:strCache>
            </c:strRef>
          </c:tx>
          <c:spPr>
            <a:gradFill>
              <a:gsLst>
                <a:gs pos="0">
                  <a:srgbClr val="494949"/>
                </a:gs>
                <a:gs pos="50000">
                  <a:srgbClr val="686868"/>
                </a:gs>
                <a:gs pos="100000">
                  <a:srgbClr val="7b7b7b"/>
                </a:gs>
              </a:gsLst>
              <a:lin ang="10800000"/>
            </a:gradFill>
            <a:ln w="0">
              <a:noFill/>
            </a:ln>
          </c:spPr>
          <c:invertIfNegative val="0"/>
          <c:dLbls>
            <c:numFmt formatCode="0%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Média 2024</c:v>
                </c:pt>
                <c:pt idx="1">
                  <c:v>Média 2025</c:v>
                </c:pt>
                <c:pt idx="2">
                  <c:v>jan/25</c:v>
                </c:pt>
                <c:pt idx="3">
                  <c:v>fev/25</c:v>
                </c:pt>
                <c:pt idx="4">
                  <c:v>mar/25</c:v>
                </c:pt>
                <c:pt idx="5">
                  <c:v>abr/25</c:v>
                </c:pt>
                <c:pt idx="6">
                  <c:v>mai/25</c:v>
                </c:pt>
                <c:pt idx="7">
                  <c:v>jun/25</c:v>
                </c:pt>
                <c:pt idx="8">
                  <c:v>jul/25</c:v>
                </c:pt>
                <c:pt idx="9">
                  <c:v>ago/25</c:v>
                </c:pt>
                <c:pt idx="10">
                  <c:v>set/25</c:v>
                </c:pt>
                <c:pt idx="11">
                  <c:v>out/25</c:v>
                </c:pt>
                <c:pt idx="12">
                  <c:v>nov/25</c:v>
                </c:pt>
                <c:pt idx="13">
                  <c:v>dez/25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4"/>
                <c:pt idx="0">
                  <c:v>0.600833333333333</c:v>
                </c:pt>
                <c:pt idx="1">
                  <c:v>0.618181818181818</c:v>
                </c:pt>
                <c:pt idx="2">
                  <c:v>0.57</c:v>
                </c:pt>
                <c:pt idx="3">
                  <c:v>0.59</c:v>
                </c:pt>
                <c:pt idx="4">
                  <c:v>0.66</c:v>
                </c:pt>
                <c:pt idx="5">
                  <c:v>0.61</c:v>
                </c:pt>
                <c:pt idx="6">
                  <c:v>0.64</c:v>
                </c:pt>
                <c:pt idx="7">
                  <c:v>0.64</c:v>
                </c:pt>
                <c:pt idx="8">
                  <c:v>0.63</c:v>
                </c:pt>
                <c:pt idx="9">
                  <c:v>0.62</c:v>
                </c:pt>
                <c:pt idx="10">
                  <c:v>0.63</c:v>
                </c:pt>
                <c:pt idx="11">
                  <c:v>0.62</c:v>
                </c:pt>
                <c:pt idx="12">
                  <c:v>0.59</c:v>
                </c:pt>
              </c:numCache>
            </c:numRef>
          </c:val>
        </c:ser>
        <c:gapWidth val="150"/>
        <c:overlap val="0"/>
        <c:axId val="68251346"/>
        <c:axId val="68963077"/>
      </c:barChart>
      <c:lineChart>
        <c:grouping val="standard"/>
        <c:varyColors val="0"/>
        <c:ser>
          <c:idx val="3"/>
          <c:order val="3"/>
          <c:tx>
            <c:strRef>
              <c:f>label 3</c:f>
              <c:strCache>
                <c:ptCount val="1"/>
                <c:pt idx="0">
                  <c:v>Tempo Médio de Desocupação </c:v>
                </c:pt>
              </c:strCache>
            </c:strRef>
          </c:tx>
          <c:spPr>
            <a:solidFill>
              <a:srgbClr val="ff0000"/>
            </a:solidFill>
            <a:ln w="28440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Pt>
            <c:idx val="11"/>
            <c:marker>
              <c:symbol val="none"/>
            </c:marker>
          </c:dPt>
          <c:dLbls>
            <c:numFmt formatCode="h:mm;@" sourceLinked="0"/>
            <c:dLbl>
              <c:idx val="11"/>
              <c:layout>
                <c:manualLayout>
                  <c:x val="0.00230481129357534"/>
                  <c:y val="0.0329320488476006"/>
                </c:manualLayout>
              </c:layout>
              <c:numFmt formatCode="h:mm;@" sourceLinked="0"/>
              <c:txPr>
                <a:bodyPr wrap="square"/>
                <a:lstStyle/>
                <a:p>
                  <a:pPr>
                    <a:defRPr b="1" sz="9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9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Média 2024</c:v>
                </c:pt>
                <c:pt idx="1">
                  <c:v>Média 2025</c:v>
                </c:pt>
                <c:pt idx="2">
                  <c:v>jan/25</c:v>
                </c:pt>
                <c:pt idx="3">
                  <c:v>fev/25</c:v>
                </c:pt>
                <c:pt idx="4">
                  <c:v>mar/25</c:v>
                </c:pt>
                <c:pt idx="5">
                  <c:v>abr/25</c:v>
                </c:pt>
                <c:pt idx="6">
                  <c:v>mai/25</c:v>
                </c:pt>
                <c:pt idx="7">
                  <c:v>jun/25</c:v>
                </c:pt>
                <c:pt idx="8">
                  <c:v>jul/25</c:v>
                </c:pt>
                <c:pt idx="9">
                  <c:v>ago/25</c:v>
                </c:pt>
                <c:pt idx="10">
                  <c:v>set/25</c:v>
                </c:pt>
                <c:pt idx="11">
                  <c:v>out/25</c:v>
                </c:pt>
                <c:pt idx="12">
                  <c:v>nov/25</c:v>
                </c:pt>
                <c:pt idx="13">
                  <c:v>dez/25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4"/>
                <c:pt idx="0">
                  <c:v>0.371180555555556</c:v>
                </c:pt>
                <c:pt idx="1">
                  <c:v>0.280176767676768</c:v>
                </c:pt>
                <c:pt idx="2">
                  <c:v>0.263888888888889</c:v>
                </c:pt>
                <c:pt idx="3">
                  <c:v>0.299305555555556</c:v>
                </c:pt>
                <c:pt idx="4">
                  <c:v>0.252083333333333</c:v>
                </c:pt>
                <c:pt idx="5">
                  <c:v>0.240972222222222</c:v>
                </c:pt>
                <c:pt idx="6">
                  <c:v>0.343055555555556</c:v>
                </c:pt>
                <c:pt idx="7">
                  <c:v>0.231944444444444</c:v>
                </c:pt>
                <c:pt idx="8">
                  <c:v>0.277083333333333</c:v>
                </c:pt>
                <c:pt idx="9">
                  <c:v>0.273611111111111</c:v>
                </c:pt>
                <c:pt idx="10">
                  <c:v>0.376388888888889</c:v>
                </c:pt>
                <c:pt idx="11">
                  <c:v>0.261111111111111</c:v>
                </c:pt>
                <c:pt idx="12">
                  <c:v>0.2625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68251346"/>
        <c:axId val="68963077"/>
      </c:lineChart>
      <c:catAx>
        <c:axId val="6825134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8963077"/>
        <c:crosses val="autoZero"/>
        <c:auto val="1"/>
        <c:lblAlgn val="ctr"/>
        <c:lblOffset val="100"/>
        <c:noMultiLvlLbl val="0"/>
      </c:catAx>
      <c:valAx>
        <c:axId val="6896307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8251346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44442432779022"/>
          <c:y val="0.91434296295419"/>
          <c:w val="0.55061847835254"/>
          <c:h val="0.0850724838469967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solidFill>
        <a:srgbClr val="e7e6e6"/>
      </a:solidFill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en-US" sz="14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HEADCOUNT GERAL</a:t>
            </a:r>
          </a:p>
        </c:rich>
      </c:tx>
      <c:layout>
        <c:manualLayout>
          <c:xMode val="edge"/>
          <c:yMode val="edge"/>
          <c:x val="0.407023533715401"/>
          <c:y val="0.000250815149235014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0167662480185343"/>
          <c:y val="0.325307248557813"/>
          <c:w val="0.99829289111084"/>
          <c:h val="0.50739904690243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/>
            </a:gradFill>
            <a:ln w="0">
              <a:noFill/>
            </a:ln>
          </c:spPr>
          <c:invertIfNegative val="0"/>
          <c:dLbls>
            <c:numFmt formatCode="0" sourceLinked="0"/>
            <c:txPr>
              <a:bodyPr wrap="square"/>
              <a:lstStyle/>
              <a:p>
                <a:pPr>
                  <a:defRPr b="1" sz="9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9360">
                <a:solidFill>
                  <a:srgbClr val="006666"/>
                </a:solidFill>
                <a:round/>
              </a:ln>
            </c:spPr>
            <c:trendlineType val="poly"/>
            <c:order val="6"/>
            <c:forward val="0"/>
            <c:backward val="0"/>
            <c:dispRSqr val="0"/>
            <c:dispEq val="0"/>
          </c:trendline>
          <c:cat>
            <c:numRef>
              <c:f>categories</c:f>
              <c:numCache>
                <c:formatCode>mmm\-yy</c:formatCode>
                <c:ptCount val="13"/>
                <c:pt idx="0">
                  <c:v>45597</c:v>
                </c:pt>
                <c:pt idx="1">
                  <c:v>45627</c:v>
                </c:pt>
                <c:pt idx="2">
                  <c:v>45658</c:v>
                </c:pt>
                <c:pt idx="3">
                  <c:v>45689</c:v>
                </c:pt>
                <c:pt idx="4">
                  <c:v>45717</c:v>
                </c:pt>
                <c:pt idx="5">
                  <c:v>45748</c:v>
                </c:pt>
                <c:pt idx="6">
                  <c:v>45778</c:v>
                </c:pt>
                <c:pt idx="7">
                  <c:v>45809</c:v>
                </c:pt>
                <c:pt idx="8">
                  <c:v>45839</c:v>
                </c:pt>
                <c:pt idx="9">
                  <c:v>45870</c:v>
                </c:pt>
                <c:pt idx="10">
                  <c:v>45901</c:v>
                </c:pt>
                <c:pt idx="11">
                  <c:v>45931</c:v>
                </c:pt>
                <c:pt idx="12">
                  <c:v>45962</c:v>
                </c:pt>
              </c:numCache>
            </c:numRef>
          </c:cat>
          <c:val>
            <c:numRef>
              <c:f>0</c:f>
              <c:numCache>
                <c:formatCode>General</c:formatCode>
                <c:ptCount val="13"/>
                <c:pt idx="0">
                  <c:v>2373</c:v>
                </c:pt>
                <c:pt idx="1">
                  <c:v>2326</c:v>
                </c:pt>
                <c:pt idx="2">
                  <c:v>2362</c:v>
                </c:pt>
                <c:pt idx="3">
                  <c:v>2400</c:v>
                </c:pt>
                <c:pt idx="4">
                  <c:v>2409</c:v>
                </c:pt>
                <c:pt idx="5">
                  <c:v>2406</c:v>
                </c:pt>
                <c:pt idx="6">
                  <c:v>2374</c:v>
                </c:pt>
                <c:pt idx="7">
                  <c:v>2349</c:v>
                </c:pt>
                <c:pt idx="8">
                  <c:v>2328</c:v>
                </c:pt>
                <c:pt idx="9">
                  <c:v>2270</c:v>
                </c:pt>
                <c:pt idx="10">
                  <c:v>2276</c:v>
                </c:pt>
                <c:pt idx="11">
                  <c:v>2249</c:v>
                </c:pt>
                <c:pt idx="12">
                  <c:v>2226</c:v>
                </c:pt>
              </c:numCache>
            </c:numRef>
          </c:val>
        </c:ser>
        <c:gapWidth val="63"/>
        <c:overlap val="-25"/>
        <c:axId val="52440058"/>
        <c:axId val="81653426"/>
      </c:barChart>
      <c:dateAx>
        <c:axId val="52440058"/>
        <c:scaling>
          <c:orientation val="minMax"/>
        </c:scaling>
        <c:delete val="0"/>
        <c:axPos val="b"/>
        <c:numFmt formatCode="mmm\-yy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9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1653426"/>
        <c:crosses val="autoZero"/>
        <c:auto val="1"/>
        <c:lblOffset val="100"/>
        <c:baseTimeUnit val="months"/>
        <c:noMultiLvlLbl val="0"/>
      </c:dateAx>
      <c:valAx>
        <c:axId val="81653426"/>
        <c:scaling>
          <c:orientation val="minMax"/>
          <c:min val="1200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2440058"/>
        <c:crossBetween val="between"/>
        <c:majorUnit val="20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9457759810056"/>
          <c:y val="0.38891454965358"/>
          <c:w val="0.986010844803799"/>
          <c:h val="0.3842956120092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6f8db9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364d6e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6f8db9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9db1cf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0047846889952153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28.348621</c:v>
                </c:pt>
                <c:pt idx="1">
                  <c:v>28.348621</c:v>
                </c:pt>
                <c:pt idx="2">
                  <c:v>28.348621</c:v>
                </c:pt>
                <c:pt idx="3">
                  <c:v>28.348621</c:v>
                </c:pt>
                <c:pt idx="4">
                  <c:v>28.348621</c:v>
                </c:pt>
                <c:pt idx="5">
                  <c:v>28.348621</c:v>
                </c:pt>
                <c:pt idx="6">
                  <c:v>28.348621</c:v>
                </c:pt>
                <c:pt idx="7">
                  <c:v>28.348621</c:v>
                </c:pt>
                <c:pt idx="8">
                  <c:v>28.348621</c:v>
                </c:pt>
                <c:pt idx="9">
                  <c:v>28.348621</c:v>
                </c:pt>
                <c:pt idx="10">
                  <c:v>28.348621</c:v>
                </c:pt>
                <c:pt idx="11">
                  <c:v>28.41800229</c:v>
                </c:pt>
                <c:pt idx="12">
                  <c:v>32.8</c:v>
                </c:pt>
                <c:pt idx="13">
                  <c:v>38.5</c:v>
                </c:pt>
              </c:numCache>
            </c:numRef>
          </c:val>
        </c:ser>
        <c:gapWidth val="0"/>
        <c:overlap val="100"/>
        <c:axId val="97992706"/>
        <c:axId val="98966016"/>
      </c:barChart>
      <c:lineChart>
        <c:grouping val="stacked"/>
        <c:varyColors val="0"/>
        <c:ser>
          <c:idx val="1"/>
          <c:order val="1"/>
          <c:spPr>
            <a:solidFill>
              <a:srgbClr val="000000"/>
            </a:solidFill>
            <a:ln w="19080">
              <a:solidFill>
                <a:srgbClr val="000000"/>
              </a:solidFill>
              <a:prstDash val="dash"/>
              <a:round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Pt>
            <c:idx val="13"/>
            <c:marker>
              <c:symbol val="circle"/>
              <c:size val="5"/>
              <c:spPr>
                <a:solidFill>
                  <a:srgbClr val="000000"/>
                </a:solidFill>
              </c:spPr>
            </c:marker>
          </c:dPt>
          <c:dLbls>
            <c:dLbl>
              <c:idx val="0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"/>
                  <c:y val="-0.1626794258373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4"/>
                <c:pt idx="0">
                  <c:v>31.51932035</c:v>
                </c:pt>
                <c:pt idx="1">
                  <c:v>29.45709868</c:v>
                </c:pt>
                <c:pt idx="2">
                  <c:v>29.41272485</c:v>
                </c:pt>
                <c:pt idx="3">
                  <c:v>31.23758375</c:v>
                </c:pt>
                <c:pt idx="4">
                  <c:v>30.19742636</c:v>
                </c:pt>
                <c:pt idx="5">
                  <c:v>31.59122922</c:v>
                </c:pt>
                <c:pt idx="6">
                  <c:v>30.2851783</c:v>
                </c:pt>
                <c:pt idx="7">
                  <c:v>30.81118838</c:v>
                </c:pt>
                <c:pt idx="8">
                  <c:v>29.45887152</c:v>
                </c:pt>
                <c:pt idx="9">
                  <c:v>30.59730883</c:v>
                </c:pt>
                <c:pt idx="10">
                  <c:v>31.25068439</c:v>
                </c:pt>
                <c:pt idx="11">
                  <c:v>31.16587711</c:v>
                </c:pt>
                <c:pt idx="12">
                  <c:v>29.7</c:v>
                </c:pt>
                <c:pt idx="13">
                  <c:v>30.9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7992706"/>
        <c:axId val="98966016"/>
      </c:lineChart>
      <c:catAx>
        <c:axId val="97992706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8966016"/>
        <c:crosses val="min"/>
        <c:auto val="1"/>
        <c:lblAlgn val="ctr"/>
        <c:lblOffset val="100"/>
        <c:noMultiLvlLbl val="0"/>
      </c:catAx>
      <c:valAx>
        <c:axId val="98966016"/>
        <c:scaling>
          <c:orientation val="minMax"/>
          <c:max val="31.59122922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7992706"/>
        <c:crossBetween val="between"/>
      </c:valAx>
      <c:spPr>
        <a:noFill/>
        <a:ln w="2556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96338606681"/>
          <c:y val="0.270225646670336"/>
          <c:w val="0.986009049192953"/>
          <c:h val="0.45899834892680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c0c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969696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c0c0c0"/>
              </a:solidFill>
              <a:ln w="0"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-0.00761904761904762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01358465297897"/>
                  <c:y val="-0.005714364355333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0181128706386267"/>
                  <c:y val="-0.00761966218427258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-0.0226410882982833"/>
                  <c:y val="-0.0057143643553335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0.0215090338833692"/>
                  <c:y val="-0.0445543040463877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-0.0294334147877683"/>
                  <c:y val="-0.0270396320297997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-0.0350936868623392"/>
                  <c:y val="-0.0639742738919149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-0.0396219045219958"/>
                  <c:y val="-0.0833942437374421"/>
                </c:manualLayout>
              </c:layout>
              <c:numFmt formatCode="#,##0.0;\-#,##0.0" sourceLinked="0"/>
              <c:txPr>
                <a:bodyPr wrap="none"/>
                <a:lstStyle/>
                <a:p>
                  <a:pPr>
                    <a:defRPr b="1" sz="1000" spc="-1" strike="noStrike">
                      <a:solidFill>
                        <a:srgbClr val="595959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3"/>
                <c:pt idx="0">
                  <c:v>11.7</c:v>
                </c:pt>
                <c:pt idx="1">
                  <c:v>11.76238604</c:v>
                </c:pt>
                <c:pt idx="2">
                  <c:v>12.36188789</c:v>
                </c:pt>
                <c:pt idx="3">
                  <c:v>10.46340924</c:v>
                </c:pt>
                <c:pt idx="4">
                  <c:v>10.3019401</c:v>
                </c:pt>
                <c:pt idx="5">
                  <c:v>9.35156145000001</c:v>
                </c:pt>
                <c:pt idx="6">
                  <c:v>8.07318280000001</c:v>
                </c:pt>
                <c:pt idx="7">
                  <c:v>7.61718280000001</c:v>
                </c:pt>
                <c:pt idx="8">
                  <c:v>6.85618280000001</c:v>
                </c:pt>
                <c:pt idx="9">
                  <c:v>6.27718280000001</c:v>
                </c:pt>
                <c:pt idx="10">
                  <c:v>6.80618280000001</c:v>
                </c:pt>
                <c:pt idx="11">
                  <c:v>6.3</c:v>
                </c:pt>
                <c:pt idx="12">
                  <c:v>9.1</c:v>
                </c:pt>
              </c:numCache>
            </c:numRef>
          </c:val>
        </c:ser>
        <c:gapWidth val="0"/>
        <c:overlap val="100"/>
        <c:axId val="9984202"/>
        <c:axId val="27980502"/>
      </c:barChart>
      <c:catAx>
        <c:axId val="9984202"/>
        <c:scaling>
          <c:orientation val="minMax"/>
        </c:scaling>
        <c:delete val="0"/>
        <c:axPos val="b"/>
        <c:numFmt formatCode="[$-416]dd/mm/yyyy" sourceLinked="1"/>
        <c:majorTickMark val="none"/>
        <c:minorTickMark val="none"/>
        <c:tickLblPos val="none"/>
        <c:spPr>
          <a:ln w="936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27980502"/>
        <c:crossesAt val="0"/>
        <c:auto val="1"/>
        <c:lblAlgn val="ctr"/>
        <c:lblOffset val="100"/>
        <c:noMultiLvlLbl val="0"/>
      </c:catAx>
      <c:valAx>
        <c:axId val="27980502"/>
        <c:scaling>
          <c:orientation val="minMax"/>
          <c:max val="21.5880992200003"/>
          <c:min val="-8.16961854863778"/>
        </c:scaling>
        <c:delete val="1"/>
        <c:axPos val="l"/>
        <c:numFmt formatCode="General" sourceLinked="1"/>
        <c:majorTickMark val="out"/>
        <c:minorTickMark val="none"/>
        <c:tickLblPos val="none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9984202"/>
        <c:crossBetween val="between"/>
      </c:valAx>
      <c:spPr>
        <a:noFill/>
        <a:ln w="0">
          <a:noFill/>
        </a:ln>
      </c:spPr>
    </c:plotArea>
    <c:plotVisOnly val="0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4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pt-BR" sz="1400" spc="-1" strike="noStrike">
                <a:solidFill>
                  <a:srgbClr val="000000"/>
                </a:solidFill>
                <a:latin typeface="Calibri"/>
              </a:rPr>
              <a:t>Queixas por mil passagens</a:t>
            </a:r>
          </a:p>
        </c:rich>
      </c:tx>
      <c:layout>
        <c:manualLayout>
          <c:xMode val="edge"/>
          <c:yMode val="edge"/>
          <c:x val="0.387457846021382"/>
          <c:y val="0.00012331976815883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62359187773552"/>
          <c:y val="0.225428536194352"/>
          <c:w val="0.847097653727488"/>
          <c:h val="0.516586508817364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 Queixas </c:v>
                </c:pt>
              </c:strCache>
            </c:strRef>
          </c:tx>
          <c:spPr>
            <a:solidFill>
              <a:srgbClr val="000000"/>
            </a:solidFill>
            <a:ln w="25560">
              <a:solidFill>
                <a:srgbClr val="000000"/>
              </a:solidFill>
              <a:round/>
            </a:ln>
          </c:spPr>
          <c:marker>
            <c:symbol val="none"/>
          </c:marker>
          <c:dPt>
            <c:idx val="7"/>
            <c:marker>
              <c:symbol val="none"/>
            </c:marker>
          </c:dPt>
          <c:dLbls>
            <c:numFmt formatCode="0.00" sourceLinked="0"/>
            <c:dLbl>
              <c:idx val="7"/>
              <c:layout>
                <c:manualLayout>
                  <c:x val="-0.00253112821127443"/>
                  <c:y val="0.0110231181272929"/>
                </c:manualLayout>
              </c:layout>
              <c:numFmt formatCode="0.00" sourceLinked="0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4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0</c:f>
              <c:numCache>
                <c:formatCode>General</c:formatCode>
                <c:ptCount val="12"/>
                <c:pt idx="0">
                  <c:v>1.92329449032696</c:v>
                </c:pt>
                <c:pt idx="1">
                  <c:v>1.82026562394661</c:v>
                </c:pt>
                <c:pt idx="2">
                  <c:v>1.67616493462957</c:v>
                </c:pt>
                <c:pt idx="3">
                  <c:v>1.97968220890857</c:v>
                </c:pt>
                <c:pt idx="4">
                  <c:v>1.7294056609212</c:v>
                </c:pt>
                <c:pt idx="5">
                  <c:v>1.99733688415446</c:v>
                </c:pt>
                <c:pt idx="6">
                  <c:v>2.47592847317744</c:v>
                </c:pt>
                <c:pt idx="7">
                  <c:v>1.80389125112743</c:v>
                </c:pt>
                <c:pt idx="8">
                  <c:v>1.04590994164923</c:v>
                </c:pt>
                <c:pt idx="9">
                  <c:v>1.20061122025759</c:v>
                </c:pt>
                <c:pt idx="10">
                  <c:v>0.00149682672733804</c:v>
                </c:pt>
                <c:pt idx="11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Meta Queixas/1000</c:v>
                </c:pt>
              </c:strCache>
            </c:strRef>
          </c:tx>
          <c:spPr>
            <a:solidFill>
              <a:srgbClr val="ff0000"/>
            </a:solidFill>
            <a:ln w="38160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Pt>
            <c:idx val="11"/>
            <c:marker>
              <c:symbol val="none"/>
            </c:marker>
          </c:dPt>
          <c:dLbls>
            <c:dLbl>
              <c:idx val="11"/>
              <c:layout>
                <c:manualLayout>
                  <c:x val="-0.010498687664042"/>
                  <c:y val="-0.0382165732873843"/>
                </c:manualLayout>
              </c:layout>
              <c:numFmt formatCode="0.00" sourceLinked="0"/>
              <c:spPr>
                <a:solidFill>
                  <a:srgbClr val="FF0000"/>
                </a:solidFill>
              </c:spPr>
              <c:txPr>
                <a:bodyPr wrap="square"/>
                <a:lstStyle/>
                <a:p>
                  <a:pPr>
                    <a:defRPr b="1" sz="10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categories</c:f>
              <c:numCache>
                <c:formatCode>mmm/yy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1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25424888"/>
        <c:axId val="61638380"/>
      </c:lineChart>
      <c:dateAx>
        <c:axId val="25424888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105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1638380"/>
        <c:crossesAt val="0"/>
        <c:auto val="1"/>
        <c:lblOffset val="100"/>
        <c:baseTimeUnit val="months"/>
        <c:noMultiLvlLbl val="0"/>
      </c:dateAx>
      <c:valAx>
        <c:axId val="61638380"/>
        <c:scaling>
          <c:orientation val="minMax"/>
          <c:max val="5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lang="pt-BR" sz="800" spc="-1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b="1" lang="pt-BR" sz="800" spc="-1" strike="noStrike">
                    <a:solidFill>
                      <a:srgbClr val="000000"/>
                    </a:solidFill>
                    <a:latin typeface="Calibri"/>
                  </a:rPr>
                  <a:t>Manifestação</a:t>
                </a:r>
              </a:p>
            </c:rich>
          </c:tx>
          <c:layout>
            <c:manualLayout>
              <c:xMode val="edge"/>
              <c:yMode val="edge"/>
              <c:x val="0.00523785606658535"/>
              <c:y val="0.383154519669503"/>
            </c:manualLayout>
          </c:layout>
          <c:overlay val="0"/>
          <c:spPr>
            <a:noFill/>
            <a:ln w="0"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1" sz="9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25424888"/>
        <c:crosses val="autoZero"/>
        <c:crossBetween val="between"/>
        <c:majorUnit val="1"/>
      </c:valAx>
      <c:spPr>
        <a:noFill/>
        <a:ln w="25560">
          <a:noFill/>
        </a:ln>
      </c:spPr>
    </c:plotArea>
    <c:legend>
      <c:legendPos val="b"/>
      <c:layout>
        <c:manualLayout>
          <c:xMode val="edge"/>
          <c:yMode val="edge"/>
          <c:x val="0.208472693955006"/>
          <c:y val="0.929202866800522"/>
          <c:w val="0.537980263591167"/>
          <c:h val="0.070612777777777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1" sz="10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800" spc="-1" strike="noStrike">
                <a:solidFill>
                  <a:srgbClr val="000000"/>
                </a:solidFill>
                <a:latin typeface="Cambria"/>
              </a:defRPr>
            </a:pPr>
            <a:r>
              <a:rPr b="1" lang="pt-BR" sz="1800" spc="-1" strike="noStrike">
                <a:solidFill>
                  <a:srgbClr val="000000"/>
                </a:solidFill>
                <a:latin typeface="Cambria"/>
              </a:rPr>
              <a:t>SLA</a:t>
            </a:r>
          </a:p>
        </c:rich>
      </c:tx>
      <c:layout>
        <c:manualLayout>
          <c:xMode val="edge"/>
          <c:yMode val="edge"/>
          <c:x val="0.48183590820459"/>
          <c:y val="0.0259917920656635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288585570721464"/>
          <c:y val="0.168536251709986"/>
          <c:w val="0.830268486575671"/>
          <c:h val="0.415595075239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rgbClr val="3f6d6a"/>
            </a:solidFill>
            <a:ln w="0">
              <a:noFill/>
            </a:ln>
          </c:spPr>
          <c:invertIfNegative val="0"/>
          <c:dLbls>
            <c:numFmt formatCode="0" sourceLinked="0"/>
            <c:txPr>
              <a:bodyPr wrap="square"/>
              <a:lstStyle/>
              <a:p>
                <a:pPr>
                  <a:defRPr b="1" sz="14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15</c:v>
                </c:pt>
                <c:pt idx="1">
                  <c:v>10</c:v>
                </c:pt>
                <c:pt idx="2">
                  <c:v>11</c:v>
                </c:pt>
                <c:pt idx="3">
                  <c:v>14</c:v>
                </c:pt>
                <c:pt idx="4">
                  <c:v>7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</c:ser>
        <c:gapWidth val="150"/>
        <c:overlap val="0"/>
        <c:axId val="62440370"/>
        <c:axId val="47541916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Média do tempo de resposta</c:v>
                </c:pt>
              </c:strCache>
            </c:strRef>
          </c:tx>
          <c:spPr>
            <a:solidFill>
              <a:srgbClr val="8ca3a1"/>
            </a:solidFill>
            <a:ln cap="rnd" w="28440">
              <a:solidFill>
                <a:srgbClr val="8ca3a1"/>
              </a:solidFill>
              <a:round/>
            </a:ln>
          </c:spPr>
          <c:marker>
            <c:symbol val="none"/>
          </c:marker>
          <c:dPt>
            <c:idx val="0"/>
            <c:marker>
              <c:symbol val="none"/>
            </c:marker>
          </c:dPt>
          <c:dPt>
            <c:idx val="2"/>
            <c:marker>
              <c:symbol val="none"/>
            </c:marker>
          </c:dPt>
          <c:dPt>
            <c:idx val="3"/>
            <c:marker>
              <c:symbol val="none"/>
            </c:marker>
          </c:dPt>
          <c:dPt>
            <c:idx val="4"/>
            <c:marker>
              <c:symbol val="none"/>
            </c:marker>
          </c:dPt>
          <c:dLbls>
            <c:numFmt formatCode="[$-F400]h:mm:ss\ AM/PM" sourceLinked="0"/>
            <c:dLbl>
              <c:idx val="0"/>
              <c:layout>
                <c:manualLayout>
                  <c:x val="-0.0235268996613988"/>
                  <c:y val="-0.0461520147246904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0216893062703643"/>
                  <c:y val="-0.0133633280730618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-0.0235268996613987"/>
                  <c:y val="0.0141494859958412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0.0192878897352369"/>
                  <c:y val="0.0684744229048027"/>
                </c:manualLayout>
              </c:layout>
              <c:numFmt formatCode="[$-F400]h:mm:ss\ AM/PM" sourceLinked="0"/>
              <c:spPr>
                <a:solidFill>
                  <a:srgbClr val="808080"/>
                </a:solidFill>
              </c:spPr>
              <c:txPr>
                <a:bodyPr wrap="square"/>
                <a:lstStyle/>
                <a:p>
                  <a:pPr>
                    <a:defRPr b="0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eparator>; </c:separator>
            </c:dLbl>
            <c:spPr>
              <a:solidFill>
                <a:srgbClr val="808080"/>
              </a:solidFill>
            </c:spPr>
            <c:txPr>
              <a:bodyPr wrap="square"/>
              <a:lstStyle/>
              <a:p>
                <a:pPr>
                  <a:defRPr b="0" sz="12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0.0144907407407407</c:v>
                </c:pt>
                <c:pt idx="1">
                  <c:v>0.0473611111111111</c:v>
                </c:pt>
                <c:pt idx="2">
                  <c:v>0.00713383838383839</c:v>
                </c:pt>
                <c:pt idx="3">
                  <c:v>0.0119543650793651</c:v>
                </c:pt>
                <c:pt idx="4">
                  <c:v>0.0294642857142857</c:v>
                </c:pt>
                <c:pt idx="5">
                  <c:v>0.0151785714285715</c:v>
                </c:pt>
                <c:pt idx="6">
                  <c:v>0.069593253968254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78548366"/>
        <c:axId val="62714047"/>
      </c:lineChart>
      <c:catAx>
        <c:axId val="62440370"/>
        <c:scaling>
          <c:orientation val="minMax"/>
        </c:scaling>
        <c:delete val="1"/>
        <c:axPos val="b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47541916"/>
        <c:auto val="1"/>
        <c:lblAlgn val="ctr"/>
        <c:lblOffset val="100"/>
        <c:noMultiLvlLbl val="0"/>
      </c:catAx>
      <c:valAx>
        <c:axId val="47541916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62440370"/>
        <c:crosses val="max"/>
        <c:crossBetween val="between"/>
      </c:valAx>
      <c:catAx>
        <c:axId val="78548366"/>
        <c:scaling>
          <c:orientation val="minMax"/>
        </c:scaling>
        <c:delete val="1"/>
        <c:axPos val="t"/>
        <c:numFmt formatCode="[$-416]dd/mm/yyyy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62714047"/>
        <c:auto val="1"/>
        <c:lblAlgn val="ctr"/>
        <c:lblOffset val="100"/>
        <c:noMultiLvlLbl val="0"/>
      </c:catAx>
      <c:valAx>
        <c:axId val="62714047"/>
        <c:scaling>
          <c:orientation val="minMax"/>
        </c:scaling>
        <c:delete val="0"/>
        <c:axPos val="r"/>
        <c:numFmt formatCode="[$-F400]h:mm:ss\ AM/PM" sourceLinked="0"/>
        <c:majorTickMark val="out"/>
        <c:minorTickMark val="none"/>
        <c:tickLblPos val="nextTo"/>
        <c:spPr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7854836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36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Calibri"/>
              </a:defRPr>
            </a:pPr>
          </a:p>
        </c:txPr>
      </c:dTable>
      <c:spPr>
        <a:noFill/>
        <a:ln w="25560">
          <a:noFill/>
        </a:ln>
      </c:spPr>
    </c:plotArea>
    <c:plotVisOnly val="1"/>
    <c:dispBlanksAs val="gap"/>
  </c:chart>
  <c:spPr>
    <a:noFill/>
    <a:ln w="936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pt-BR" sz="1400" spc="-1" strike="noStrike">
                <a:solidFill>
                  <a:srgbClr val="595959"/>
                </a:solidFill>
                <a:latin typeface="Calibri"/>
              </a:defRPr>
            </a:pPr>
            <a:r>
              <a:rPr b="0" lang="pt-BR" sz="1400" spc="-1" strike="noStrike">
                <a:solidFill>
                  <a:srgbClr val="595959"/>
                </a:solidFill>
                <a:latin typeface="Calibri"/>
              </a:rPr>
              <a:t>Comparativo SLA
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3191878543991"/>
          <c:y val="0.194375"/>
          <c:w val="0.821657216023413"/>
          <c:h val="0.60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Outubro</c:v>
                </c:pt>
              </c:strCache>
            </c:strRef>
          </c:tx>
          <c:spPr>
            <a:solidFill>
              <a:srgbClr val="b0d0cf"/>
            </a:solidFill>
            <a:ln w="0">
              <a:noFill/>
            </a:ln>
          </c:spPr>
          <c:invertIfNegative val="0"/>
          <c:dLbls>
            <c:numFmt formatCode="h:mm:ss" sourceLinked="0"/>
            <c:txPr>
              <a:bodyPr wrap="square"/>
              <a:lstStyle/>
              <a:p>
                <a:pPr>
                  <a:defRPr b="0" sz="11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0.0109767025089606</c:v>
                </c:pt>
                <c:pt idx="1">
                  <c:v>0.0112654320987654</c:v>
                </c:pt>
                <c:pt idx="2">
                  <c:v>0.0203125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Novembro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Lbls>
            <c:numFmt formatCode="h:mm:ss" sourceLinked="0"/>
            <c:txPr>
              <a:bodyPr wrap="square"/>
              <a:lstStyle/>
              <a:p>
                <a:pPr>
                  <a:defRPr b="0" sz="1100" spc="-1" strike="noStrike">
                    <a:solidFill>
                      <a:srgbClr val="40404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0.0485745614035088</c:v>
                </c:pt>
                <c:pt idx="1">
                  <c:v>0.0152994791666667</c:v>
                </c:pt>
                <c:pt idx="2">
                  <c:v>0.0201086956521739</c:v>
                </c:pt>
              </c:numCache>
            </c:numRef>
          </c:val>
        </c:ser>
        <c:gapWidth val="219"/>
        <c:overlap val="-27"/>
        <c:axId val="46041254"/>
        <c:axId val="76224342"/>
      </c:barChart>
      <c:catAx>
        <c:axId val="4604125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76224342"/>
        <c:crosses val="autoZero"/>
        <c:auto val="1"/>
        <c:lblAlgn val="ctr"/>
        <c:lblOffset val="100"/>
        <c:noMultiLvlLbl val="0"/>
      </c:catAx>
      <c:valAx>
        <c:axId val="76224342"/>
        <c:scaling>
          <c:orientation val="minMax"/>
          <c:max val="0.06"/>
          <c:min val="0"/>
        </c:scaling>
        <c:delete val="0"/>
        <c:axPos val="l"/>
        <c:numFmt formatCode="h:mm:ss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600" spc="-1" strike="noStrike">
                <a:solidFill>
                  <a:srgbClr val="ffffff"/>
                </a:solidFill>
                <a:latin typeface="Calibri"/>
              </a:defRPr>
            </a:pPr>
          </a:p>
        </c:txPr>
        <c:crossAx val="46041254"/>
        <c:crosses val="autoZero"/>
        <c:crossBetween val="between"/>
        <c:majorUnit val="0.03"/>
      </c:valAx>
      <c:spPr>
        <a:noFill/>
        <a:ln w="0">
          <a:noFill/>
        </a:ln>
      </c:spPr>
    </c:plotArea>
    <c:legend>
      <c:legendPos val="l"/>
      <c:layout>
        <c:manualLayout>
          <c:xMode val="edge"/>
          <c:yMode val="edge"/>
          <c:x val="0.0103698046530212"/>
          <c:y val="0.247380736848648"/>
          <c:w val="0.131880223569701"/>
          <c:h val="0.28553918121832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200" spc="-1" strike="noStrike">
              <a:solidFill>
                <a:srgbClr val="595959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20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2000" spc="-1" strike="noStrike">
                <a:solidFill>
                  <a:srgbClr val="808080"/>
                </a:solidFill>
                <a:latin typeface="Cambria"/>
              </a:rPr>
              <a:t>Canal de Comunicação</a:t>
            </a:r>
          </a:p>
        </c:rich>
      </c:tx>
      <c:layout>
        <c:manualLayout>
          <c:xMode val="edge"/>
          <c:yMode val="edge"/>
          <c:x val="0.300366558578881"/>
          <c:y val="0.00346212435950699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1215282673058"/>
          <c:y val="0.15856529566542"/>
          <c:w val="0.4371915973495"/>
          <c:h val="0.785763744633707"/>
        </c:manualLayout>
      </c:layout>
      <c:doughnutChart>
        <c:varyColors val="1"/>
        <c:ser>
          <c:idx val="0"/>
          <c:order val="0"/>
          <c:spPr>
            <a:solidFill>
              <a:srgbClr val="91a6a5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87b78"/>
              </a:solidFill>
              <a:ln w="0"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 wrap="square"/>
                <a:lstStyle/>
                <a:p>
                  <a:pPr>
                    <a:defRPr b="1" sz="14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1"/>
              <c:separator>
</c:separator>
            </c:dLbl>
            <c:txPr>
              <a:bodyPr wrap="square"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1"/>
            <c:separator>
</c:separator>
            <c:showLeaderLines val="1"/>
          </c:dLbls>
          <c:cat>
            <c:strRef>
              <c:f>categories</c:f>
              <c:strCache>
                <c:ptCount val="1"/>
                <c:pt idx="0">
                  <c:v>Telefone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42582714132564"/>
          <c:y val="0.454360942223994"/>
          <c:w val="0.179952497135041"/>
          <c:h val="0.11005448686002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4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pt-BR" sz="1600" spc="-1" strike="noStrike">
                <a:solidFill>
                  <a:srgbClr val="808080"/>
                </a:solidFill>
                <a:latin typeface="Cambria"/>
              </a:defRPr>
            </a:pPr>
            <a:r>
              <a:rPr b="1" lang="pt-BR" sz="1600" spc="-1" strike="noStrike">
                <a:solidFill>
                  <a:srgbClr val="808080"/>
                </a:solidFill>
                <a:latin typeface="Cambria"/>
              </a:rPr>
              <a:t>Principais Motivos - Novembro 2025</a:t>
            </a:r>
          </a:p>
        </c:rich>
      </c:tx>
      <c:layout>
        <c:manualLayout>
          <c:xMode val="edge"/>
          <c:yMode val="edge"/>
          <c:x val="0.335159086713029"/>
          <c:y val="0.036421548262013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57615853283279"/>
          <c:y val="0.142362553662928"/>
          <c:w val="0.72441381008062"/>
          <c:h val="0.83575682038498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487b78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1" sz="1600" spc="-1" strike="noStrike">
                    <a:solidFill>
                      <a:srgbClr val="ffffff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Solicitação de visita</c:v>
                </c:pt>
                <c:pt idx="1">
                  <c:v>Solicitação CROSS</c:v>
                </c:pt>
                <c:pt idx="2">
                  <c:v>Informações sobre Pacientes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81</c:v>
                </c:pt>
              </c:numCache>
            </c:numRef>
          </c:val>
        </c:ser>
        <c:gapWidth val="150"/>
        <c:overlap val="100"/>
        <c:axId val="9004051"/>
        <c:axId val="53935085"/>
      </c:barChart>
      <c:catAx>
        <c:axId val="9004051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53935085"/>
        <c:crosses val="autoZero"/>
        <c:auto val="1"/>
        <c:lblAlgn val="ctr"/>
        <c:lblOffset val="100"/>
        <c:noMultiLvlLbl val="0"/>
      </c:catAx>
      <c:valAx>
        <c:axId val="53935085"/>
        <c:scaling>
          <c:orientation val="minMax"/>
          <c:max val="60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Calibri"/>
              </a:defRPr>
            </a:pPr>
          </a:p>
        </c:txPr>
        <c:crossAx val="9004051"/>
        <c:crosses val="autoZero"/>
        <c:crossBetween val="between"/>
        <c:majorUnit val="0.1"/>
      </c:valAx>
      <c:spPr>
        <a:pattFill prst="ltDnDiag">
          <a:fgClr>
            <a:srgbClr val="d9d9d9"/>
          </a:fgClr>
          <a:bgClr>
            <a:srgbClr val="ffffff"/>
          </a:bgClr>
        </a:pattFill>
        <a:ln w="0">
          <a:noFill/>
        </a:ln>
      </c:spPr>
    </c:plotArea>
    <c:plotVisOnly val="1"/>
    <c:dispBlanksAs val="gap"/>
  </c:chart>
  <c:spPr>
    <a:solidFill>
      <a:srgbClr val="ffffff"/>
    </a:solidFill>
    <a:ln w="9360">
      <a:solidFill>
        <a:srgbClr val="d9d9d9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mover o slide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Clique para editar o formato de notas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&lt;cabeçalho&gt;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4E0C1FB8-1930-4FFE-A3CB-5552F1E739E1}" type="slidenum">
              <a:rPr b="0" lang="pt-BR" sz="14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sldNum" idx="10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D54C71-5557-4334-9978-6C1A5692F3F8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Verificar Marcapassos</a:t>
            </a: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pt-B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sldNum" idx="12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15475C6-8A43-48C6-937D-0B7627099D49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sldNum" idx="13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523614-7796-42EE-B2BA-81F03F011DB9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sldNum" idx="14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2E93DB1-CF84-4682-8155-0F7F0E858B38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15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651B6F-B48E-4900-AB38-11FE3DA3BC75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 idx="16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35F314E-F691-4887-9075-DB8FB1C63566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sldNum" idx="17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F091699-229F-48FE-8603-AF37DB551193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sldNum" idx="18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C006A46-395A-4A11-8BA9-45C3C1D87B69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sldNum" idx="19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B3C7D4-C756-4A07-9992-79C7D9C2ADD2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20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64ABD9F-68AD-4643-9C12-9011F5DA5740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21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556FFE-DDD9-4D4F-AE06-895826011F22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sldNum" idx="11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8FF2806-1C8F-45A7-9275-25155FBC23DB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22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EF11561-8EC1-4A1D-8B51-A836E7A68043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104760" y="733320"/>
            <a:ext cx="6514920" cy="3665160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72480" y="4642920"/>
            <a:ext cx="5379480" cy="439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23"/>
          </p:nvPr>
        </p:nvSpPr>
        <p:spPr>
          <a:xfrm>
            <a:off x="3809160" y="9283680"/>
            <a:ext cx="2913480" cy="48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t-BR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FEB4701-0DA3-46B5-AC3D-0A05CEDAFCD4}" type="slidenum">
              <a:rPr b="0" lang="pt-BR" sz="1200" spc="-1" strike="noStrike">
                <a:solidFill>
                  <a:srgbClr val="000000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3184BD-CC4C-409A-9E82-F82B14C05BB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D4970AF-F37A-436D-A6FA-0A959BC048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6b3b3"/>
                </a:solidFill>
                <a:latin typeface="Calibri"/>
              </a:rPr>
              <a:t>Clique para inserir o título</a:t>
            </a:r>
            <a:endParaRPr b="0" lang="pt-BR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dt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9BD776D-FC66-4FE5-BBDE-851A45C1EDB8}" type="slidenum">
              <a:rPr b="0" lang="pt-BR" sz="1800" spc="-1" strike="noStrike">
                <a:solidFill>
                  <a:schemeClr val="dk1"/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4" descr=""/>
          <p:cNvPicPr/>
          <p:nvPr/>
        </p:nvPicPr>
        <p:blipFill>
          <a:blip r:embed="rId3"/>
          <a:stretch/>
        </p:blipFill>
        <p:spPr>
          <a:xfrm>
            <a:off x="11101320" y="130680"/>
            <a:ext cx="1002600" cy="852480"/>
          </a:xfrm>
          <a:prstGeom prst="rect">
            <a:avLst/>
          </a:prstGeom>
          <a:ln w="9525">
            <a:noFill/>
          </a:ln>
        </p:spPr>
      </p:pic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180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4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24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2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3580" spc="-1" strike="noStrike">
                <a:solidFill>
                  <a:schemeClr val="dk1"/>
                </a:solidFill>
                <a:latin typeface="Calibri"/>
              </a:rPr>
              <a:t>Clique para editar o formato do texto do título</a:t>
            </a:r>
            <a:endParaRPr b="0" lang="pt-BR" sz="358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Clique para editar o formato de texto dos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2.º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3.º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4.º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5.º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7.º nível de tópicos</a:t>
            </a:r>
            <a:endParaRPr b="0" lang="pt-BR" sz="32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ffffff"/>
                </a:solidFill>
                <a:latin typeface="Calibri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dt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&lt;data/hora&gt;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85CDD90-C50C-4C94-AEDB-DD2BB1615DD1}" type="slidenum">
              <a:rPr b="0" lang="pt-BR" sz="18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&lt;número&gt;</a:t>
            </a:fld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38.wmf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38.wmf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39.wmf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0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1.png"/><Relationship Id="rId3" Type="http://schemas.openxmlformats.org/officeDocument/2006/relationships/chart" Target="../charts/chart5.xml"/><Relationship Id="rId4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6.xml"/><Relationship Id="rId3" Type="http://schemas.openxmlformats.org/officeDocument/2006/relationships/chart" Target="../charts/chart7.xml"/><Relationship Id="rId4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8.xml"/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11.xml"/><Relationship Id="rId3" Type="http://schemas.openxmlformats.org/officeDocument/2006/relationships/chart" Target="../charts/chart1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13.xml"/><Relationship Id="rId3" Type="http://schemas.openxmlformats.org/officeDocument/2006/relationships/chart" Target="../charts/chart1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15.xml"/><Relationship Id="rId3" Type="http://schemas.openxmlformats.org/officeDocument/2006/relationships/chart" Target="../charts/chart16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17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0" y="2061000"/>
            <a:ext cx="12191760" cy="16560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85000">
                <a:srgbClr val="a8d9d9"/>
              </a:gs>
              <a:gs pos="100000">
                <a:srgbClr val="769999"/>
              </a:gs>
            </a:gsLst>
            <a:lin ang="13500000"/>
          </a:gradFill>
          <a:ln w="0">
            <a:noFill/>
          </a:ln>
        </p:spPr>
        <p:txBody>
          <a:bodyPr anchor="ctr">
            <a:normAutofit fontScale="88649"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Relatório Gerencial</a:t>
            </a:r>
            <a:br>
              <a:rPr sz="4000"/>
            </a:br>
            <a:r>
              <a:rPr b="1" lang="pt-BR" sz="4000" spc="-1" strike="noStrike">
                <a:solidFill>
                  <a:srgbClr val="399593"/>
                </a:solidFill>
                <a:latin typeface="Calibri"/>
              </a:rPr>
              <a:t>Conselho Gestor</a:t>
            </a:r>
            <a:br>
              <a:rPr sz="3600"/>
            </a:br>
            <a:r>
              <a:rPr b="1" lang="pt-BR" sz="3600" spc="-1" strike="noStrike">
                <a:solidFill>
                  <a:srgbClr val="399593"/>
                </a:solidFill>
                <a:latin typeface="Calibri"/>
              </a:rPr>
              <a:t>Novembro </a:t>
            </a:r>
            <a:r>
              <a:rPr b="1" lang="pt-BR" sz="2800" spc="-1" strike="noStrike">
                <a:solidFill>
                  <a:srgbClr val="399593"/>
                </a:solidFill>
                <a:latin typeface="Calibri"/>
              </a:rPr>
              <a:t>de 2025</a:t>
            </a:r>
            <a:endParaRPr b="0" lang="pt-BR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4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10080"/>
            <a:ext cx="1127160" cy="80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7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8" name="Imagem 1" descr=""/>
          <p:cNvPicPr/>
          <p:nvPr/>
        </p:nvPicPr>
        <p:blipFill>
          <a:blip r:embed="rId2"/>
          <a:stretch/>
        </p:blipFill>
        <p:spPr>
          <a:xfrm>
            <a:off x="1593000" y="797400"/>
            <a:ext cx="8967600" cy="2456280"/>
          </a:xfrm>
          <a:prstGeom prst="rect">
            <a:avLst/>
          </a:prstGeom>
          <a:ln w="0">
            <a:noFill/>
          </a:ln>
        </p:spPr>
      </p:pic>
      <p:pic>
        <p:nvPicPr>
          <p:cNvPr id="59" name="Imagem 3" descr=""/>
          <p:cNvPicPr/>
          <p:nvPr/>
        </p:nvPicPr>
        <p:blipFill>
          <a:blip r:embed="rId3"/>
          <a:stretch/>
        </p:blipFill>
        <p:spPr>
          <a:xfrm>
            <a:off x="1593000" y="3429000"/>
            <a:ext cx="8967600" cy="238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1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 –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CaixaDeTexto 6"/>
          <p:cNvSpPr/>
          <p:nvPr/>
        </p:nvSpPr>
        <p:spPr>
          <a:xfrm>
            <a:off x="10617480" y="193284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3" name="Imagem 1" descr=""/>
          <p:cNvPicPr/>
          <p:nvPr/>
        </p:nvPicPr>
        <p:blipFill>
          <a:blip r:embed="rId2"/>
          <a:stretch/>
        </p:blipFill>
        <p:spPr>
          <a:xfrm>
            <a:off x="1589040" y="797400"/>
            <a:ext cx="9027360" cy="2425680"/>
          </a:xfrm>
          <a:prstGeom prst="rect">
            <a:avLst/>
          </a:prstGeom>
          <a:ln w="0">
            <a:noFill/>
          </a:ln>
        </p:spPr>
      </p:pic>
      <p:pic>
        <p:nvPicPr>
          <p:cNvPr id="64" name="Imagem 2" descr=""/>
          <p:cNvPicPr/>
          <p:nvPr/>
        </p:nvPicPr>
        <p:blipFill>
          <a:blip r:embed="rId3"/>
          <a:stretch/>
        </p:blipFill>
        <p:spPr>
          <a:xfrm>
            <a:off x="1589040" y="3384000"/>
            <a:ext cx="9027360" cy="242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66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Quantitativas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7" name="CaixaDeTexto 8"/>
          <p:cNvSpPr/>
          <p:nvPr/>
        </p:nvSpPr>
        <p:spPr>
          <a:xfrm>
            <a:off x="10617480" y="193284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CaixaDeTexto 9"/>
          <p:cNvSpPr/>
          <p:nvPr/>
        </p:nvSpPr>
        <p:spPr>
          <a:xfrm>
            <a:off x="10594800" y="4278960"/>
            <a:ext cx="1098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rgbClr val="ff0000"/>
                </a:solidFill>
                <a:latin typeface="Calibri"/>
              </a:rPr>
              <a:t>Meta Suspensa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9" name="Imagem 2" descr=""/>
          <p:cNvPicPr/>
          <p:nvPr/>
        </p:nvPicPr>
        <p:blipFill>
          <a:blip r:embed="rId2"/>
          <a:stretch/>
        </p:blipFill>
        <p:spPr>
          <a:xfrm>
            <a:off x="1597320" y="797400"/>
            <a:ext cx="8994600" cy="2486880"/>
          </a:xfrm>
          <a:prstGeom prst="rect">
            <a:avLst/>
          </a:prstGeom>
          <a:ln w="0">
            <a:noFill/>
          </a:ln>
        </p:spPr>
      </p:pic>
      <p:pic>
        <p:nvPicPr>
          <p:cNvPr id="70" name="Imagem 10" descr=""/>
          <p:cNvPicPr/>
          <p:nvPr/>
        </p:nvPicPr>
        <p:blipFill>
          <a:blip r:embed="rId3"/>
          <a:stretch/>
        </p:blipFill>
        <p:spPr>
          <a:xfrm>
            <a:off x="1597320" y="3412800"/>
            <a:ext cx="8994600" cy="247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2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3" name="Imagem 3" descr=""/>
          <p:cNvPicPr/>
          <p:nvPr/>
        </p:nvPicPr>
        <p:blipFill>
          <a:blip r:embed="rId2"/>
          <a:stretch/>
        </p:blipFill>
        <p:spPr>
          <a:xfrm>
            <a:off x="1535400" y="797400"/>
            <a:ext cx="9080640" cy="2468880"/>
          </a:xfrm>
          <a:prstGeom prst="rect">
            <a:avLst/>
          </a:prstGeom>
          <a:ln w="0">
            <a:noFill/>
          </a:ln>
        </p:spPr>
      </p:pic>
      <p:pic>
        <p:nvPicPr>
          <p:cNvPr id="74" name="Imagem 5" descr=""/>
          <p:cNvPicPr/>
          <p:nvPr/>
        </p:nvPicPr>
        <p:blipFill>
          <a:blip r:embed="rId3"/>
          <a:stretch/>
        </p:blipFill>
        <p:spPr>
          <a:xfrm>
            <a:off x="1535400" y="3427200"/>
            <a:ext cx="9080640" cy="250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76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7" name="Imagem 1" descr=""/>
          <p:cNvPicPr/>
          <p:nvPr/>
        </p:nvPicPr>
        <p:blipFill>
          <a:blip r:embed="rId2"/>
          <a:stretch/>
        </p:blipFill>
        <p:spPr>
          <a:xfrm>
            <a:off x="1542240" y="797400"/>
            <a:ext cx="9068400" cy="2462760"/>
          </a:xfrm>
          <a:prstGeom prst="rect">
            <a:avLst/>
          </a:prstGeom>
          <a:ln w="0">
            <a:noFill/>
          </a:ln>
        </p:spPr>
      </p:pic>
      <p:pic>
        <p:nvPicPr>
          <p:cNvPr id="78" name="Imagem 2" descr=""/>
          <p:cNvPicPr/>
          <p:nvPr/>
        </p:nvPicPr>
        <p:blipFill>
          <a:blip r:embed="rId3"/>
          <a:stretch/>
        </p:blipFill>
        <p:spPr>
          <a:xfrm>
            <a:off x="1542240" y="3429000"/>
            <a:ext cx="9068400" cy="24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0" name="CaixaDeTexto 7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1" name="Imagem 1" descr=""/>
          <p:cNvPicPr/>
          <p:nvPr/>
        </p:nvPicPr>
        <p:blipFill>
          <a:blip r:embed="rId2"/>
          <a:stretch/>
        </p:blipFill>
        <p:spPr>
          <a:xfrm>
            <a:off x="1538280" y="797400"/>
            <a:ext cx="9081720" cy="2462760"/>
          </a:xfrm>
          <a:prstGeom prst="rect">
            <a:avLst/>
          </a:prstGeom>
          <a:ln w="0">
            <a:noFill/>
          </a:ln>
        </p:spPr>
      </p:pic>
      <p:pic>
        <p:nvPicPr>
          <p:cNvPr id="82" name="Imagem 3" descr=""/>
          <p:cNvPicPr/>
          <p:nvPr/>
        </p:nvPicPr>
        <p:blipFill>
          <a:blip r:embed="rId3"/>
          <a:stretch/>
        </p:blipFill>
        <p:spPr>
          <a:xfrm>
            <a:off x="1538280" y="3429000"/>
            <a:ext cx="9081720" cy="248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4" name="CaixaDeTexto 7"/>
          <p:cNvSpPr/>
          <p:nvPr/>
        </p:nvSpPr>
        <p:spPr>
          <a:xfrm>
            <a:off x="479520" y="199800"/>
            <a:ext cx="10516680" cy="10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5" name="CaixaDeTexto 5"/>
          <p:cNvSpPr/>
          <p:nvPr/>
        </p:nvSpPr>
        <p:spPr>
          <a:xfrm>
            <a:off x="119160" y="236160"/>
            <a:ext cx="113770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Monitoramento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6" name="Imagem 2" descr=""/>
          <p:cNvPicPr/>
          <p:nvPr/>
        </p:nvPicPr>
        <p:blipFill>
          <a:blip r:embed="rId2"/>
          <a:stretch/>
        </p:blipFill>
        <p:spPr>
          <a:xfrm>
            <a:off x="1559520" y="1912320"/>
            <a:ext cx="9144720" cy="25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88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9" name="Imagem 1" descr=""/>
          <p:cNvPicPr/>
          <p:nvPr/>
        </p:nvPicPr>
        <p:blipFill>
          <a:blip r:embed="rId2"/>
          <a:stretch/>
        </p:blipFill>
        <p:spPr>
          <a:xfrm>
            <a:off x="1598040" y="797400"/>
            <a:ext cx="9014040" cy="2520360"/>
          </a:xfrm>
          <a:prstGeom prst="rect">
            <a:avLst/>
          </a:prstGeom>
          <a:ln w="0">
            <a:noFill/>
          </a:ln>
        </p:spPr>
      </p:pic>
      <p:pic>
        <p:nvPicPr>
          <p:cNvPr id="90" name="Imagem 6" descr=""/>
          <p:cNvPicPr/>
          <p:nvPr/>
        </p:nvPicPr>
        <p:blipFill>
          <a:blip r:embed="rId3"/>
          <a:stretch/>
        </p:blipFill>
        <p:spPr>
          <a:xfrm>
            <a:off x="1598040" y="3420720"/>
            <a:ext cx="9014040" cy="254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2" name="CaixaDeTexto 6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3" name="Imagem 1" descr=""/>
          <p:cNvPicPr/>
          <p:nvPr/>
        </p:nvPicPr>
        <p:blipFill>
          <a:blip r:embed="rId2"/>
          <a:stretch/>
        </p:blipFill>
        <p:spPr>
          <a:xfrm>
            <a:off x="1611000" y="811800"/>
            <a:ext cx="9015840" cy="2444040"/>
          </a:xfrm>
          <a:prstGeom prst="rect">
            <a:avLst/>
          </a:prstGeom>
          <a:ln w="0">
            <a:noFill/>
          </a:ln>
        </p:spPr>
      </p:pic>
      <p:pic>
        <p:nvPicPr>
          <p:cNvPr id="94" name="Imagem 2" descr=""/>
          <p:cNvPicPr/>
          <p:nvPr/>
        </p:nvPicPr>
        <p:blipFill>
          <a:blip r:embed="rId3"/>
          <a:stretch/>
        </p:blipFill>
        <p:spPr>
          <a:xfrm>
            <a:off x="1611000" y="3427560"/>
            <a:ext cx="9015840" cy="245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96" name="CaixaDeTexto 5"/>
          <p:cNvSpPr/>
          <p:nvPr/>
        </p:nvSpPr>
        <p:spPr>
          <a:xfrm>
            <a:off x="631800" y="30348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 </a:t>
            </a: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Indicadores de Produção Hospitalar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7" name="Imagem 2" descr=""/>
          <p:cNvPicPr/>
          <p:nvPr/>
        </p:nvPicPr>
        <p:blipFill>
          <a:blip r:embed="rId2"/>
          <a:stretch/>
        </p:blipFill>
        <p:spPr>
          <a:xfrm>
            <a:off x="1394280" y="1715400"/>
            <a:ext cx="9093960" cy="286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" descr=""/>
          <p:cNvPicPr/>
          <p:nvPr/>
        </p:nvPicPr>
        <p:blipFill>
          <a:blip r:embed="rId1"/>
          <a:srcRect l="0" t="3158" r="4523" b="0"/>
          <a:stretch/>
        </p:blipFill>
        <p:spPr>
          <a:xfrm>
            <a:off x="335520" y="797400"/>
            <a:ext cx="10613880" cy="5497560"/>
          </a:xfrm>
          <a:prstGeom prst="rect">
            <a:avLst/>
          </a:prstGeom>
          <a:ln w="0">
            <a:noFill/>
          </a:ln>
        </p:spPr>
      </p:pic>
      <p:pic>
        <p:nvPicPr>
          <p:cNvPr id="26" name="Imagem 4" descr=""/>
          <p:cNvPicPr/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27" name="Imagem 5" descr=""/>
          <p:cNvPicPr/>
          <p:nvPr/>
        </p:nvPicPr>
        <p:blipFill>
          <a:blip r:embed="rId4"/>
          <a:stretch/>
        </p:blipFill>
        <p:spPr>
          <a:xfrm>
            <a:off x="479520" y="908640"/>
            <a:ext cx="1950480" cy="475200"/>
          </a:xfrm>
          <a:prstGeom prst="rect">
            <a:avLst/>
          </a:prstGeom>
          <a:ln w="0">
            <a:noFill/>
          </a:ln>
        </p:spPr>
      </p:pic>
      <p:sp>
        <p:nvSpPr>
          <p:cNvPr id="28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Aspiração</a:t>
            </a:r>
            <a:r>
              <a:rPr b="1" lang="pt-BR" sz="3200" spc="-1" strike="noStrike">
                <a:solidFill>
                  <a:srgbClr val="006a6b"/>
                </a:solidFill>
                <a:latin typeface="Calibri"/>
              </a:rPr>
              <a:t>, Propósito, Valores e Jeito de Ser M’Boi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pic>
        <p:nvPicPr>
          <p:cNvPr id="99" name="Imagem 2" descr=""/>
          <p:cNvPicPr/>
          <p:nvPr/>
        </p:nvPicPr>
        <p:blipFill>
          <a:blip r:embed="rId2"/>
          <a:stretch/>
        </p:blipFill>
        <p:spPr>
          <a:xfrm>
            <a:off x="228240" y="66600"/>
            <a:ext cx="10224720" cy="5832360"/>
          </a:xfrm>
          <a:prstGeom prst="rect">
            <a:avLst/>
          </a:prstGeom>
          <a:ln w="0">
            <a:noFill/>
          </a:ln>
        </p:spPr>
      </p:pic>
      <p:pic>
        <p:nvPicPr>
          <p:cNvPr id="100" name="Imagem 6" descr=""/>
          <p:cNvPicPr/>
          <p:nvPr/>
        </p:nvPicPr>
        <p:blipFill>
          <a:blip r:embed="rId3"/>
          <a:stretch/>
        </p:blipFill>
        <p:spPr>
          <a:xfrm>
            <a:off x="9192240" y="1700640"/>
            <a:ext cx="2619720" cy="2563920"/>
          </a:xfrm>
          <a:prstGeom prst="rect">
            <a:avLst/>
          </a:prstGeom>
          <a:ln w="0">
            <a:noFill/>
          </a:ln>
        </p:spPr>
      </p:pic>
      <p:sp>
        <p:nvSpPr>
          <p:cNvPr id="101" name="Retângulo: Cantos Arredondados 1"/>
          <p:cNvSpPr/>
          <p:nvPr/>
        </p:nvSpPr>
        <p:spPr>
          <a:xfrm>
            <a:off x="9120240" y="2565000"/>
            <a:ext cx="2736000" cy="2498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1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" name="Retângulo: Cantos Arredondados 7"/>
          <p:cNvSpPr/>
          <p:nvPr/>
        </p:nvSpPr>
        <p:spPr>
          <a:xfrm>
            <a:off x="9120240" y="3466800"/>
            <a:ext cx="2736000" cy="2498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2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3" name="Retângulo: Cantos Arredondados 8"/>
          <p:cNvSpPr/>
          <p:nvPr/>
        </p:nvSpPr>
        <p:spPr>
          <a:xfrm>
            <a:off x="9128880" y="3015360"/>
            <a:ext cx="2728080" cy="2498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pt-BR" sz="1600" spc="-1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3</a:t>
            </a:r>
            <a:endParaRPr b="0" lang="pt-BR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Retângulo: Cantos Arredondados 9"/>
          <p:cNvSpPr/>
          <p:nvPr/>
        </p:nvSpPr>
        <p:spPr>
          <a:xfrm>
            <a:off x="2063520" y="4653000"/>
            <a:ext cx="431640" cy="6476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0000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105" name="Retângulo: Cantos Arredondados 10"/>
          <p:cNvSpPr/>
          <p:nvPr/>
        </p:nvSpPr>
        <p:spPr>
          <a:xfrm>
            <a:off x="3215520" y="4653000"/>
            <a:ext cx="863640" cy="6476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pt-BR" sz="1600" spc="-1" strike="noStrike">
              <a:solidFill>
                <a:srgbClr val="ff0000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106" name="Retângulo: Cantos Arredondados 11"/>
          <p:cNvSpPr/>
          <p:nvPr/>
        </p:nvSpPr>
        <p:spPr>
          <a:xfrm>
            <a:off x="2495520" y="5473800"/>
            <a:ext cx="575640" cy="29592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1" lang="pt-BR" sz="1400" spc="-1" strike="noStrike">
                <a:solidFill>
                  <a:srgbClr val="46b3b3"/>
                </a:solidFill>
                <a:latin typeface="Calibri"/>
              </a:rPr>
              <a:t>63%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aixaDeTexto 7"/>
          <p:cNvSpPr/>
          <p:nvPr/>
        </p:nvSpPr>
        <p:spPr>
          <a:xfrm>
            <a:off x="475560" y="-28800"/>
            <a:ext cx="957672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Recursos Humanos | Novembro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8" name="CaixaDeTexto 1"/>
          <p:cNvSpPr/>
          <p:nvPr/>
        </p:nvSpPr>
        <p:spPr>
          <a:xfrm>
            <a:off x="8256240" y="184320"/>
            <a:ext cx="2833560" cy="60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000" spc="-1" strike="noStrike">
                <a:solidFill>
                  <a:srgbClr val="006a6b"/>
                </a:solidFill>
                <a:latin typeface="Calibri"/>
              </a:rPr>
              <a:t>Média HC 12 últimos meses 2334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09" name="Gráfico 6"/>
          <p:cNvGraphicFramePr/>
          <p:nvPr/>
        </p:nvGraphicFramePr>
        <p:xfrm>
          <a:off x="191520" y="799920"/>
          <a:ext cx="11809080" cy="372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10" name="Gráfico 9"/>
          <p:cNvGraphicFramePr/>
          <p:nvPr/>
        </p:nvGraphicFramePr>
        <p:xfrm>
          <a:off x="191520" y="4365000"/>
          <a:ext cx="11809080" cy="143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1" name="Retângulo: Cantos Arredondados 5"/>
          <p:cNvSpPr/>
          <p:nvPr/>
        </p:nvSpPr>
        <p:spPr>
          <a:xfrm>
            <a:off x="10874520" y="1700640"/>
            <a:ext cx="550440" cy="3664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pt-BR" sz="1400" spc="-1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65%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Retângulo: Cantos Arredondados 8"/>
          <p:cNvSpPr/>
          <p:nvPr/>
        </p:nvSpPr>
        <p:spPr>
          <a:xfrm>
            <a:off x="11280600" y="2978640"/>
            <a:ext cx="550440" cy="3664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pt-BR" sz="1400" spc="-1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</a:rPr>
              <a:t>15%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14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5" name="CaixaDeTexto 6"/>
          <p:cNvSpPr/>
          <p:nvPr/>
        </p:nvSpPr>
        <p:spPr>
          <a:xfrm>
            <a:off x="475560" y="797400"/>
            <a:ext cx="11372760" cy="548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Centro de Comando Operacional – Fluxo do Paciente - Juliana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hink-cell data - do not delete"/>
          <p:cNvGraphicFramePr/>
          <p:nvPr/>
        </p:nvGraphicFramePr>
        <p:xfrm>
          <a:off x="1440" y="1440"/>
          <a:ext cx="1080" cy="10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117" name="think-cell data - do not delete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40" y="1440"/>
                    <a:ext cx="108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0" y="2061000"/>
            <a:ext cx="12191760" cy="1656000"/>
          </a:xfrm>
          <a:prstGeom prst="rect">
            <a:avLst/>
          </a:prstGeom>
          <a:solidFill>
            <a:srgbClr val="399593"/>
          </a:solidFill>
          <a:ln w="0">
            <a:noFill/>
          </a:ln>
        </p:spPr>
        <p:txBody>
          <a:bodyPr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de-DE" sz="4400" spc="-1" strike="noStrike">
                <a:solidFill>
                  <a:schemeClr val="lt1"/>
                </a:solidFill>
                <a:latin typeface="Lucida Sans Unicode"/>
              </a:rPr>
              <a:t>Relatório Financeiro Mensal</a:t>
            </a:r>
            <a:br>
              <a:rPr sz="4400"/>
            </a:br>
            <a:r>
              <a:rPr b="1" lang="de-DE" sz="3600" spc="-1" strike="noStrike">
                <a:solidFill>
                  <a:schemeClr val="lt1"/>
                </a:solidFill>
                <a:latin typeface="Lucida Sans Unicode"/>
              </a:rPr>
              <a:t>Hospital Municipal Dr. Moysés Deutsch</a:t>
            </a:r>
            <a:endParaRPr b="0" lang="pt-BR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19" name="Imagem 5" descr=""/>
          <p:cNvPicPr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10080"/>
            <a:ext cx="1127160" cy="807840"/>
          </a:xfrm>
          <a:prstGeom prst="rect">
            <a:avLst/>
          </a:prstGeom>
          <a:ln w="0">
            <a:noFill/>
          </a:ln>
        </p:spPr>
      </p:pic>
      <p:sp>
        <p:nvSpPr>
          <p:cNvPr id="120" name="CaixaDeTexto 8"/>
          <p:cNvSpPr/>
          <p:nvPr/>
        </p:nvSpPr>
        <p:spPr>
          <a:xfrm>
            <a:off x="10416600" y="3789000"/>
            <a:ext cx="177192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Novembro.2025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hink-cell data - do not delete"/>
          <p:cNvGraphicFramePr/>
          <p:nvPr/>
        </p:nvGraphicFramePr>
        <p:xfrm>
          <a:off x="1440" y="1440"/>
          <a:ext cx="1080" cy="10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122" name="think-cell data - do not delete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40" y="1440"/>
                    <a:ext cx="108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23" name="Imagem 4" descr=""/>
          <p:cNvPicPr/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24" name="Retângulo 1"/>
          <p:cNvSpPr/>
          <p:nvPr/>
        </p:nvSpPr>
        <p:spPr>
          <a:xfrm>
            <a:off x="8052840" y="44640"/>
            <a:ext cx="4091400" cy="7070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25" name="Imagem 3" descr=""/>
          <p:cNvPicPr/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136600" y="-2736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26" name="CaixaDeTexto 6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6a6b"/>
                </a:solidFill>
                <a:latin typeface="Trebuchet MS"/>
              </a:rPr>
              <a:t>Destaques Financeiros| Novembro 2025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7" name="Group 149"/>
          <p:cNvGrpSpPr/>
          <p:nvPr/>
        </p:nvGrpSpPr>
        <p:grpSpPr>
          <a:xfrm>
            <a:off x="208440" y="901800"/>
            <a:ext cx="8159760" cy="3042360"/>
            <a:chOff x="208440" y="901800"/>
            <a:chExt cx="8159760" cy="3042360"/>
          </a:xfrm>
        </p:grpSpPr>
        <p:sp>
          <p:nvSpPr>
            <p:cNvPr id="128" name="Rectangle 150"/>
            <p:cNvSpPr/>
            <p:nvPr/>
          </p:nvSpPr>
          <p:spPr>
            <a:xfrm>
              <a:off x="214560" y="902160"/>
              <a:ext cx="8147520" cy="304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317520">
                <a:lnSpc>
                  <a:spcPct val="100000"/>
                </a:lnSpc>
              </a:pPr>
              <a:endParaRPr b="0" lang="en-US" sz="12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29" name="Straight Connector 151"/>
            <p:cNvCxnSpPr/>
            <p:nvPr/>
          </p:nvCxnSpPr>
          <p:spPr>
            <a:xfrm>
              <a:off x="208440" y="901800"/>
              <a:ext cx="8160120" cy="360"/>
            </a:xfrm>
            <a:prstGeom prst="straightConnector1">
              <a:avLst/>
            </a:prstGeom>
            <a:ln w="12700">
              <a:solidFill>
                <a:srgbClr val="399593"/>
              </a:solidFill>
              <a:round/>
            </a:ln>
          </p:spPr>
        </p:cxnSp>
        <p:cxnSp>
          <p:nvCxnSpPr>
            <p:cNvPr id="130" name="Straight Connector 152"/>
            <p:cNvCxnSpPr/>
            <p:nvPr/>
          </p:nvCxnSpPr>
          <p:spPr>
            <a:xfrm>
              <a:off x="208440" y="3944160"/>
              <a:ext cx="8160120" cy="360"/>
            </a:xfrm>
            <a:prstGeom prst="straightConnector1">
              <a:avLst/>
            </a:prstGeom>
            <a:ln w="12700">
              <a:solidFill>
                <a:srgbClr val="004f92"/>
              </a:solidFill>
              <a:round/>
            </a:ln>
          </p:spPr>
        </p:cxnSp>
      </p:grpSp>
      <p:sp>
        <p:nvSpPr>
          <p:cNvPr id="131" name="Retângulo 4"/>
          <p:cNvSpPr/>
          <p:nvPr/>
        </p:nvSpPr>
        <p:spPr>
          <a:xfrm>
            <a:off x="47160" y="576000"/>
            <a:ext cx="45403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400" spc="-1" strike="noStrike">
                <a:solidFill>
                  <a:srgbClr val="399593"/>
                </a:solidFill>
                <a:latin typeface="Segoe UI"/>
                <a:ea typeface="Verdana"/>
              </a:rPr>
              <a:t>Demonstrativo de Resultado e Posição de Caixa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32" name="Chart 3"/>
          <p:cNvGraphicFramePr/>
          <p:nvPr/>
        </p:nvGraphicFramePr>
        <p:xfrm>
          <a:off x="492480" y="4376880"/>
          <a:ext cx="11219760" cy="77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3" name="Conector reto 24"/>
          <p:cNvCxnSpPr/>
          <p:nvPr/>
        </p:nvCxnSpPr>
        <p:spPr>
          <a:xfrm flipV="1">
            <a:off x="10275840" y="4546440"/>
            <a:ext cx="360" cy="8460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134" name="Retângulo 25"/>
          <p:cNvSpPr/>
          <p:nvPr/>
        </p:nvSpPr>
        <p:spPr>
          <a:xfrm>
            <a:off x="2391120" y="4038480"/>
            <a:ext cx="178920" cy="132840"/>
          </a:xfrm>
          <a:prstGeom prst="rect">
            <a:avLst/>
          </a:prstGeom>
          <a:solidFill>
            <a:srgbClr val="6f8db9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35" name="Conector reto 26"/>
          <p:cNvCxnSpPr/>
          <p:nvPr/>
        </p:nvCxnSpPr>
        <p:spPr>
          <a:xfrm>
            <a:off x="3476880" y="4105080"/>
            <a:ext cx="5724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cxnSp>
        <p:nvCxnSpPr>
          <p:cNvPr id="136" name="Conector reto 36"/>
          <p:cNvCxnSpPr/>
          <p:nvPr/>
        </p:nvCxnSpPr>
        <p:spPr>
          <a:xfrm flipH="1">
            <a:off x="3213360" y="4105080"/>
            <a:ext cx="57240" cy="360"/>
          </a:xfrm>
          <a:prstGeom prst="straightConnector1">
            <a:avLst/>
          </a:prstGeom>
          <a:ln cap="rnd" w="19050">
            <a:solidFill>
              <a:srgbClr val="000000"/>
            </a:solidFill>
            <a:prstDash val="dash"/>
            <a:miter/>
          </a:ln>
        </p:spPr>
      </p:cxnSp>
      <p:sp>
        <p:nvSpPr>
          <p:cNvPr id="137" name="Elipse 38"/>
          <p:cNvSpPr/>
          <p:nvPr/>
        </p:nvSpPr>
        <p:spPr>
          <a:xfrm>
            <a:off x="3341880" y="4073400"/>
            <a:ext cx="63000" cy="630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0" bIns="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8" name="Espaço Reservado para Texto 2"/>
          <p:cNvSpPr/>
          <p:nvPr/>
        </p:nvSpPr>
        <p:spPr>
          <a:xfrm>
            <a:off x="2621160" y="4046400"/>
            <a:ext cx="48060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Repasses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Espaço Reservado para Texto 2"/>
          <p:cNvSpPr/>
          <p:nvPr/>
        </p:nvSpPr>
        <p:spPr>
          <a:xfrm>
            <a:off x="3594600" y="4046400"/>
            <a:ext cx="705960" cy="13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Gastos Totais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40" name="Chart 3"/>
          <p:cNvGraphicFramePr/>
          <p:nvPr/>
        </p:nvGraphicFramePr>
        <p:xfrm>
          <a:off x="493920" y="4915800"/>
          <a:ext cx="11218320" cy="65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1" name="Text Placeholder 2"/>
          <p:cNvSpPr/>
          <p:nvPr/>
        </p:nvSpPr>
        <p:spPr>
          <a:xfrm>
            <a:off x="797400" y="534132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endParaRPr b="1" lang="pt-BR" sz="1000" spc="-1" strike="noStrike">
              <a:solidFill>
                <a:schemeClr val="dk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sp>
        <p:nvSpPr>
          <p:cNvPr id="142" name="Text Placeholder 2"/>
          <p:cNvSpPr/>
          <p:nvPr/>
        </p:nvSpPr>
        <p:spPr>
          <a:xfrm>
            <a:off x="781200" y="533088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3" name="Text Placeholder 2"/>
          <p:cNvSpPr/>
          <p:nvPr/>
        </p:nvSpPr>
        <p:spPr>
          <a:xfrm>
            <a:off x="1506600" y="533088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dez-24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4" name="Text Placeholder 2"/>
          <p:cNvSpPr/>
          <p:nvPr/>
        </p:nvSpPr>
        <p:spPr>
          <a:xfrm>
            <a:off x="2289240" y="5320440"/>
            <a:ext cx="3427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jan-25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5" name="Text Placeholder 2"/>
          <p:cNvSpPr/>
          <p:nvPr/>
        </p:nvSpPr>
        <p:spPr>
          <a:xfrm>
            <a:off x="3094200" y="5341320"/>
            <a:ext cx="344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fev-25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6" name="Text Placeholder 2"/>
          <p:cNvSpPr/>
          <p:nvPr/>
        </p:nvSpPr>
        <p:spPr>
          <a:xfrm>
            <a:off x="3925800" y="5346360"/>
            <a:ext cx="390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7" name="Text Placeholder 2"/>
          <p:cNvSpPr/>
          <p:nvPr/>
        </p:nvSpPr>
        <p:spPr>
          <a:xfrm>
            <a:off x="4732560" y="5365440"/>
            <a:ext cx="355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abr-25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8" name="Text Placeholder 2"/>
          <p:cNvSpPr/>
          <p:nvPr/>
        </p:nvSpPr>
        <p:spPr>
          <a:xfrm>
            <a:off x="5504400" y="534132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mai-25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9" name="Text Placeholder 2"/>
          <p:cNvSpPr/>
          <p:nvPr/>
        </p:nvSpPr>
        <p:spPr>
          <a:xfrm>
            <a:off x="6315840" y="5350320"/>
            <a:ext cx="3488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jun-25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0" name="Espaço Reservado para Texto 2"/>
          <p:cNvSpPr/>
          <p:nvPr/>
        </p:nvSpPr>
        <p:spPr>
          <a:xfrm>
            <a:off x="7184160" y="516096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7,6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 Placeholder 2"/>
          <p:cNvSpPr/>
          <p:nvPr/>
        </p:nvSpPr>
        <p:spPr>
          <a:xfrm>
            <a:off x="7110000" y="5341320"/>
            <a:ext cx="312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jul-25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2" name="Espaço Reservado para Texto 2"/>
          <p:cNvSpPr/>
          <p:nvPr/>
        </p:nvSpPr>
        <p:spPr>
          <a:xfrm>
            <a:off x="8000280" y="515412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6,9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Text Placeholder 2"/>
          <p:cNvSpPr/>
          <p:nvPr/>
        </p:nvSpPr>
        <p:spPr>
          <a:xfrm>
            <a:off x="7940520" y="5348520"/>
            <a:ext cx="37116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ago-25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4" name="Espaço Reservado para Texto 2"/>
          <p:cNvSpPr/>
          <p:nvPr/>
        </p:nvSpPr>
        <p:spPr>
          <a:xfrm>
            <a:off x="8798760" y="515844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6,3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Text Placeholder 2"/>
          <p:cNvSpPr/>
          <p:nvPr/>
        </p:nvSpPr>
        <p:spPr>
          <a:xfrm>
            <a:off x="8766000" y="5341320"/>
            <a:ext cx="33948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set-25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6" name="Espaço Reservado para Texto 2"/>
          <p:cNvSpPr/>
          <p:nvPr/>
        </p:nvSpPr>
        <p:spPr>
          <a:xfrm>
            <a:off x="9567000" y="5139720"/>
            <a:ext cx="198000" cy="136080"/>
          </a:xfrm>
          <a:prstGeom prst="rect">
            <a:avLst/>
          </a:prstGeom>
          <a:solidFill>
            <a:srgbClr val="c0c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6,8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 Placeholder 2"/>
          <p:cNvSpPr/>
          <p:nvPr/>
        </p:nvSpPr>
        <p:spPr>
          <a:xfrm>
            <a:off x="9499680" y="5330880"/>
            <a:ext cx="3614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out-25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8" name="Espaço Reservado para Texto 2"/>
          <p:cNvSpPr/>
          <p:nvPr/>
        </p:nvSpPr>
        <p:spPr>
          <a:xfrm>
            <a:off x="10314360" y="5136120"/>
            <a:ext cx="19800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highlight>
                  <a:srgbClr val="c0c0c0"/>
                </a:highlight>
                <a:latin typeface="Calibri"/>
              </a:rPr>
              <a:t>6,3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 Placeholder 2"/>
          <p:cNvSpPr/>
          <p:nvPr/>
        </p:nvSpPr>
        <p:spPr>
          <a:xfrm>
            <a:off x="10259640" y="5303520"/>
            <a:ext cx="3776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nov-25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0" name="Espaço Reservado para Texto 2"/>
          <p:cNvSpPr/>
          <p:nvPr/>
        </p:nvSpPr>
        <p:spPr>
          <a:xfrm>
            <a:off x="11095920" y="5092920"/>
            <a:ext cx="236160" cy="136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7640" rIns="17640" tIns="0" bIns="0" anchor="ctr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/>
                </a:solidFill>
                <a:highlight>
                  <a:srgbClr val="c0c0c0"/>
                </a:highlight>
                <a:latin typeface="Calibri"/>
              </a:rPr>
              <a:t>9,1</a:t>
            </a:r>
            <a:endParaRPr b="0" lang="pt-BR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Text Placeholder 2"/>
          <p:cNvSpPr/>
          <p:nvPr/>
        </p:nvSpPr>
        <p:spPr>
          <a:xfrm>
            <a:off x="11078280" y="5316120"/>
            <a:ext cx="36324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dez-25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Retângulo 88"/>
          <p:cNvSpPr/>
          <p:nvPr/>
        </p:nvSpPr>
        <p:spPr>
          <a:xfrm>
            <a:off x="4546800" y="4043520"/>
            <a:ext cx="178920" cy="132840"/>
          </a:xfrm>
          <a:prstGeom prst="rect">
            <a:avLst/>
          </a:prstGeom>
          <a:solidFill>
            <a:srgbClr val="c0c0c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3" name="Text Placeholder 2"/>
          <p:cNvSpPr/>
          <p:nvPr/>
        </p:nvSpPr>
        <p:spPr>
          <a:xfrm>
            <a:off x="4777200" y="4038480"/>
            <a:ext cx="958320" cy="15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noAutofit/>
          </a:bodyPr>
          <a:p>
            <a:pPr defTabSz="387000">
              <a:lnSpc>
                <a:spcPct val="100000"/>
              </a:lnSpc>
              <a:tabLst>
                <a:tab algn="l" pos="0"/>
              </a:tabLst>
            </a:pPr>
            <a:r>
              <a:rPr b="1" lang="pt-BR" sz="1000" spc="-1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Calibri"/>
              </a:rPr>
              <a:t>Caixa e Aplicações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4" name="Retângulo 4"/>
          <p:cNvSpPr/>
          <p:nvPr/>
        </p:nvSpPr>
        <p:spPr>
          <a:xfrm>
            <a:off x="200160" y="3960720"/>
            <a:ext cx="4540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Evolução Mensal </a:t>
            </a:r>
            <a:r>
              <a:rPr b="0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(R$ MM)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  <a:p>
            <a:pPr defTabSz="317520">
              <a:lnSpc>
                <a:spcPct val="100000"/>
              </a:lnSpc>
              <a:tabLst>
                <a:tab algn="l" pos="0"/>
              </a:tabLst>
            </a:pPr>
            <a:r>
              <a:rPr b="0" i="1" lang="pt-BR" sz="1200" spc="-1" strike="noStrike">
                <a:solidFill>
                  <a:srgbClr val="404040"/>
                </a:solidFill>
                <a:latin typeface="Segoe UI"/>
                <a:ea typeface="Verdana"/>
              </a:rPr>
              <a:t>Últimos 12 meses</a:t>
            </a:r>
            <a:endParaRPr b="0" lang="pt-BR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5" name="Retângulo 4"/>
          <p:cNvSpPr/>
          <p:nvPr/>
        </p:nvSpPr>
        <p:spPr>
          <a:xfrm>
            <a:off x="8476560" y="908640"/>
            <a:ext cx="3522600" cy="29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plano de trabalho permanece congelado desde out/24 quando houve o incremento de 81 novos profissionais ao plano de trabalho, reajustando o repasse para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R$ 28,3MM. 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No entanto, não houve reajuste de inflação e dissidio para 2024 e 2025.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No período acumulado até novembro, os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gastos totais 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ficaram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7,6% acima do plano de trabalho pactuado</a:t>
            </a:r>
            <a:r>
              <a:rPr b="0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, sendo as despesas com </a:t>
            </a: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Mão de Obra o principal ofensor, 5,6% acima.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  <a:p>
            <a:pPr algn="just" defTabSz="317520">
              <a:lnSpc>
                <a:spcPct val="100000"/>
              </a:lnSpc>
            </a:pPr>
            <a:r>
              <a:rPr b="1" lang="pt-BR" sz="1100" spc="-1" strike="noStrike">
                <a:solidFill>
                  <a:srgbClr val="404040"/>
                </a:solidFill>
                <a:latin typeface="Segoe UI"/>
                <a:ea typeface="Verdana"/>
              </a:rPr>
              <a:t>O déficit acumulado de janeiro a novembro é de R$ 17,3 MM e a projeção para o ano de 2025 é um déficit de R$ 9,5MM.</a:t>
            </a:r>
            <a:endParaRPr b="0" lang="pt-BR" sz="11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tângulo 4"/>
          <p:cNvSpPr/>
          <p:nvPr/>
        </p:nvSpPr>
        <p:spPr>
          <a:xfrm>
            <a:off x="6312240" y="5631840"/>
            <a:ext cx="503064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317520">
              <a:lnSpc>
                <a:spcPct val="100000"/>
              </a:lnSpc>
            </a:pPr>
            <a:r>
              <a:rPr b="1" lang="pt-BR" sz="1000" spc="-1" strike="noStrike">
                <a:solidFill>
                  <a:srgbClr val="404040"/>
                </a:solidFill>
                <a:latin typeface="Segoe UI"/>
                <a:ea typeface="Verdana"/>
              </a:rPr>
              <a:t>Projeção de Caixa, desconsiderando a reserva de investimento da UPA: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7" name="CaixaDeTexto 93"/>
          <p:cNvSpPr/>
          <p:nvPr/>
        </p:nvSpPr>
        <p:spPr>
          <a:xfrm>
            <a:off x="10605240" y="5613480"/>
            <a:ext cx="809640" cy="39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pt-BR" sz="1000" spc="-1" strike="noStrike">
                <a:solidFill>
                  <a:schemeClr val="dk2"/>
                </a:solidFill>
                <a:latin typeface="Segoe UI"/>
                <a:ea typeface="Verdana"/>
              </a:rPr>
              <a:t>R$ 5,8MM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8" name="Retângulo 94"/>
          <p:cNvSpPr/>
          <p:nvPr/>
        </p:nvSpPr>
        <p:spPr>
          <a:xfrm>
            <a:off x="6383880" y="5615640"/>
            <a:ext cx="5030640" cy="245880"/>
          </a:xfrm>
          <a:prstGeom prst="rect">
            <a:avLst/>
          </a:prstGeom>
          <a:noFill/>
          <a:ln w="9525">
            <a:solidFill>
              <a:srgbClr val="000000">
                <a:lumMod val="50000"/>
                <a:lumOff val="50000"/>
              </a:srgbClr>
            </a:solidFill>
            <a:prstDash val="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69" name="Imagem 95" descr=""/>
          <p:cNvPicPr/>
          <p:nvPr/>
        </p:nvPicPr>
        <p:blipFill>
          <a:blip r:embed="rId7"/>
          <a:stretch/>
        </p:blipFill>
        <p:spPr>
          <a:xfrm>
            <a:off x="229680" y="996120"/>
            <a:ext cx="8069400" cy="288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71" name="CaixaDeTexto 2"/>
          <p:cNvSpPr/>
          <p:nvPr/>
        </p:nvSpPr>
        <p:spPr>
          <a:xfrm>
            <a:off x="47160" y="97560"/>
            <a:ext cx="9576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Projeções | DRE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2" name="CaixaDeTexto 5"/>
          <p:cNvSpPr/>
          <p:nvPr/>
        </p:nvSpPr>
        <p:spPr>
          <a:xfrm>
            <a:off x="200520" y="5184000"/>
            <a:ext cx="1174140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1000" spc="-1" strike="noStrike">
                <a:solidFill>
                  <a:schemeClr val="dk1"/>
                </a:solidFill>
                <a:latin typeface="Segoe UI"/>
              </a:rPr>
              <a:t>Repasses Congelados em R$ 28,3MM;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1000" spc="-1" strike="noStrike">
                <a:solidFill>
                  <a:schemeClr val="dk1"/>
                </a:solidFill>
                <a:latin typeface="Segoe UI"/>
              </a:rPr>
              <a:t>Receita complementar de R$: 14,5 MM – Repassados R$ 4,3MM em Nov./25 e R$ 10,2MM em Dez./25.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  <a:p>
            <a:pPr marL="171360" indent="-17136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1000" spc="-1" strike="noStrike">
                <a:solidFill>
                  <a:schemeClr val="dk1"/>
                </a:solidFill>
                <a:latin typeface="Segoe UI"/>
              </a:rPr>
              <a:t>Gastos Totais (Plano de R$ 31,7MM, mínimo necessário para reequilíbrio do contrato):</a:t>
            </a:r>
            <a:endParaRPr b="0" lang="pt-BR" sz="1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3" name="Imagem 3" descr=""/>
          <p:cNvPicPr/>
          <p:nvPr/>
        </p:nvPicPr>
        <p:blipFill>
          <a:blip r:embed="rId2"/>
          <a:stretch/>
        </p:blipFill>
        <p:spPr>
          <a:xfrm>
            <a:off x="225000" y="832680"/>
            <a:ext cx="11387160" cy="40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75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6" name="CaixaDeTexto 6"/>
          <p:cNvSpPr/>
          <p:nvPr/>
        </p:nvSpPr>
        <p:spPr>
          <a:xfrm>
            <a:off x="502200" y="889920"/>
            <a:ext cx="11372760" cy="548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Centro de Comando Operacional – Fluxo do Paciente - Juliana 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78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 | Manifestações 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79" name="Tabela 16"/>
          <p:cNvGraphicFramePr/>
          <p:nvPr/>
        </p:nvGraphicFramePr>
        <p:xfrm>
          <a:off x="9311400" y="3588480"/>
          <a:ext cx="2623320" cy="1135440"/>
        </p:xfrm>
        <a:graphic>
          <a:graphicData uri="http://schemas.openxmlformats.org/drawingml/2006/table">
            <a:tbl>
              <a:tblPr/>
              <a:tblGrid>
                <a:gridCol w="2623320"/>
              </a:tblGrid>
              <a:tr h="28368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4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Média de Manifestações por ano</a:t>
                      </a:r>
                      <a:endParaRPr b="0" lang="pt-BR" sz="14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</a:tr>
              <a:tr h="28368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2023 - 169,5</a:t>
                      </a:r>
                      <a:endParaRPr b="0" lang="pt-BR" sz="14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8368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2024 - 142,4</a:t>
                      </a:r>
                      <a:endParaRPr b="0" lang="pt-BR" sz="14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8368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Média de 2025 – 143,2</a:t>
                      </a:r>
                      <a:endParaRPr b="0" lang="pt-BR" sz="14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0" name="Imagem 1" descr=""/>
          <p:cNvPicPr/>
          <p:nvPr/>
        </p:nvPicPr>
        <p:blipFill>
          <a:blip r:embed="rId2"/>
          <a:stretch/>
        </p:blipFill>
        <p:spPr>
          <a:xfrm>
            <a:off x="196560" y="509760"/>
            <a:ext cx="11424240" cy="27594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81" name="Gráfico 9"/>
          <p:cNvGraphicFramePr/>
          <p:nvPr/>
        </p:nvGraphicFramePr>
        <p:xfrm>
          <a:off x="21960" y="3429000"/>
          <a:ext cx="10034280" cy="291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83" name="CaixaDeTexto 7"/>
          <p:cNvSpPr/>
          <p:nvPr/>
        </p:nvSpPr>
        <p:spPr>
          <a:xfrm>
            <a:off x="475560" y="-28800"/>
            <a:ext cx="1022868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Novembro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84" name="Gráfico 8"/>
          <p:cNvGraphicFramePr/>
          <p:nvPr/>
        </p:nvGraphicFramePr>
        <p:xfrm>
          <a:off x="95760" y="620640"/>
          <a:ext cx="12000240" cy="263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5" name="Gráfico 9"/>
          <p:cNvGraphicFramePr/>
          <p:nvPr/>
        </p:nvGraphicFramePr>
        <p:xfrm>
          <a:off x="-168840" y="3598920"/>
          <a:ext cx="7872120" cy="2879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6" name="Tabela 1"/>
          <p:cNvGraphicFramePr/>
          <p:nvPr/>
        </p:nvGraphicFramePr>
        <p:xfrm>
          <a:off x="7968240" y="3598920"/>
          <a:ext cx="4127760" cy="982080"/>
        </p:xfrm>
        <a:graphic>
          <a:graphicData uri="http://schemas.openxmlformats.org/drawingml/2006/table">
            <a:tbl>
              <a:tblPr/>
              <a:tblGrid>
                <a:gridCol w="1118520"/>
                <a:gridCol w="1002960"/>
                <a:gridCol w="887760"/>
                <a:gridCol w="1118520"/>
              </a:tblGrid>
              <a:tr h="244080"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Maior tempo de espera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pt-BR" sz="10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Menor tempo de espera</a:t>
                      </a:r>
                      <a:endParaRPr b="0" lang="pt-BR" sz="10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13686c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6320">
                <a:tc>
                  <a:txBody>
                    <a:bodyPr lIns="9360" rIns="9360" tIns="9360" bIns="0" anchor="b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22/11/2025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06:09:00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06/11/2025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00:00:00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81320"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Supervisor Noturno, Demandas variadas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 lIns="9360" rIns="9360" tIns="9360" bIns="0"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Motivo: Atendimento Liderança Experiência da Saúde  </a:t>
                      </a:r>
                      <a:endParaRPr b="0" lang="pt-BR" sz="1200" spc="-1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 marL="9360" marR="936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pt-BR" sz="1800" spc="-1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88" name="CaixaDeTexto 7"/>
          <p:cNvSpPr/>
          <p:nvPr/>
        </p:nvSpPr>
        <p:spPr>
          <a:xfrm>
            <a:off x="475560" y="-28800"/>
            <a:ext cx="101566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Conselho Gestor | Novembro 2025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89" name="Gráfico 6"/>
          <p:cNvGraphicFramePr/>
          <p:nvPr/>
        </p:nvGraphicFramePr>
        <p:xfrm>
          <a:off x="263520" y="669960"/>
          <a:ext cx="5106600" cy="25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0" name="Gráfico 8"/>
          <p:cNvGraphicFramePr/>
          <p:nvPr/>
        </p:nvGraphicFramePr>
        <p:xfrm>
          <a:off x="5396760" y="666360"/>
          <a:ext cx="5849280" cy="25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1" name="Gráfico 10"/>
          <p:cNvGraphicFramePr/>
          <p:nvPr/>
        </p:nvGraphicFramePr>
        <p:xfrm>
          <a:off x="263520" y="3376080"/>
          <a:ext cx="10982520" cy="272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0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CaixaDeTexto 6"/>
          <p:cNvSpPr/>
          <p:nvPr/>
        </p:nvSpPr>
        <p:spPr>
          <a:xfrm>
            <a:off x="820080" y="767880"/>
            <a:ext cx="1137276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Centro de Comando Operacional – Fluxo do Paciente - Juliana 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tângulo 5"/>
          <p:cNvSpPr/>
          <p:nvPr/>
        </p:nvSpPr>
        <p:spPr>
          <a:xfrm>
            <a:off x="-1259640" y="216000"/>
            <a:ext cx="13389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ATENDIMENTO AO CLIENTE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–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MANIFESTAÇÕES</a:t>
            </a:r>
            <a:r>
              <a:rPr b="1" lang="pt-BR" sz="3200" spc="-1" strike="noStrike">
                <a:solidFill>
                  <a:srgbClr val="296d6b"/>
                </a:solidFill>
                <a:latin typeface="Eurostile"/>
              </a:rPr>
              <a:t> </a:t>
            </a: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OUVIDORIA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93" name="Imagem 1" descr=""/>
          <p:cNvPicPr/>
          <p:nvPr/>
        </p:nvPicPr>
        <p:blipFill>
          <a:blip r:embed="rId1"/>
          <a:stretch/>
        </p:blipFill>
        <p:spPr>
          <a:xfrm>
            <a:off x="623520" y="1196640"/>
            <a:ext cx="10728720" cy="453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3" descr=""/>
          <p:cNvPicPr/>
          <p:nvPr/>
        </p:nvPicPr>
        <p:blipFill>
          <a:blip r:embed="rId1"/>
          <a:stretch/>
        </p:blipFill>
        <p:spPr>
          <a:xfrm>
            <a:off x="42120" y="90000"/>
            <a:ext cx="12107520" cy="667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m 3" descr=""/>
          <p:cNvPicPr/>
          <p:nvPr/>
        </p:nvPicPr>
        <p:blipFill>
          <a:blip r:embed="rId1"/>
          <a:stretch/>
        </p:blipFill>
        <p:spPr>
          <a:xfrm>
            <a:off x="32400" y="42480"/>
            <a:ext cx="12126600" cy="677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m 3" descr=""/>
          <p:cNvPicPr/>
          <p:nvPr/>
        </p:nvPicPr>
        <p:blipFill>
          <a:blip r:embed="rId1"/>
          <a:stretch/>
        </p:blipFill>
        <p:spPr>
          <a:xfrm>
            <a:off x="42120" y="70920"/>
            <a:ext cx="12107520" cy="671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198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9" name="CaixaDeTexto 6"/>
          <p:cNvSpPr/>
          <p:nvPr/>
        </p:nvSpPr>
        <p:spPr>
          <a:xfrm>
            <a:off x="475560" y="797400"/>
            <a:ext cx="11372760" cy="61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Centro de Comando Operacional – Fluxo do Paciente - Juliana 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 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aixaDeTexto 7"/>
          <p:cNvSpPr/>
          <p:nvPr/>
        </p:nvSpPr>
        <p:spPr>
          <a:xfrm>
            <a:off x="154800" y="648360"/>
            <a:ext cx="118821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1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02" name="Picture 2"/>
          <p:cNvSpPr/>
          <p:nvPr/>
        </p:nvSpPr>
        <p:spPr>
          <a:xfrm>
            <a:off x="3224160" y="1700640"/>
            <a:ext cx="4782600" cy="310248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CaixaDeTexto 5"/>
          <p:cNvSpPr/>
          <p:nvPr/>
        </p:nvSpPr>
        <p:spPr>
          <a:xfrm>
            <a:off x="2567520" y="55173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Juliana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aixaDeTexto 7"/>
          <p:cNvSpPr/>
          <p:nvPr/>
        </p:nvSpPr>
        <p:spPr>
          <a:xfrm>
            <a:off x="0" y="1195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5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6" name="Gráfico 5"/>
          <p:cNvGraphicFramePr/>
          <p:nvPr/>
        </p:nvGraphicFramePr>
        <p:xfrm>
          <a:off x="733680" y="752400"/>
          <a:ext cx="1039140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7" name="Gráfico 6"/>
          <p:cNvGraphicFramePr/>
          <p:nvPr/>
        </p:nvGraphicFramePr>
        <p:xfrm>
          <a:off x="693720" y="3415320"/>
          <a:ext cx="1039140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aixaDeTexto 7"/>
          <p:cNvSpPr/>
          <p:nvPr/>
        </p:nvSpPr>
        <p:spPr>
          <a:xfrm>
            <a:off x="0" y="1195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09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10" name="Gráfico 5"/>
          <p:cNvGraphicFramePr/>
          <p:nvPr/>
        </p:nvGraphicFramePr>
        <p:xfrm>
          <a:off x="905040" y="725760"/>
          <a:ext cx="1038204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1" name="Gráfico 6"/>
          <p:cNvGraphicFramePr/>
          <p:nvPr/>
        </p:nvGraphicFramePr>
        <p:xfrm>
          <a:off x="905400" y="3429000"/>
          <a:ext cx="1040112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aixaDeTexto 7"/>
          <p:cNvSpPr/>
          <p:nvPr/>
        </p:nvSpPr>
        <p:spPr>
          <a:xfrm>
            <a:off x="0" y="142920"/>
            <a:ext cx="111675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3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14" name="Gráfico 5"/>
          <p:cNvGraphicFramePr/>
          <p:nvPr/>
        </p:nvGraphicFramePr>
        <p:xfrm>
          <a:off x="688320" y="666000"/>
          <a:ext cx="1081476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5" name="Gráfico 6"/>
          <p:cNvGraphicFramePr/>
          <p:nvPr/>
        </p:nvGraphicFramePr>
        <p:xfrm>
          <a:off x="911520" y="3357000"/>
          <a:ext cx="9873360" cy="249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17" name="CaixaDeTexto 7"/>
          <p:cNvSpPr/>
          <p:nvPr/>
        </p:nvSpPr>
        <p:spPr>
          <a:xfrm>
            <a:off x="380880" y="142920"/>
            <a:ext cx="115012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2"/>
          <a:stretch/>
        </p:blipFill>
        <p:spPr>
          <a:xfrm>
            <a:off x="1095480" y="785880"/>
            <a:ext cx="10266120" cy="2571480"/>
          </a:xfrm>
          <a:prstGeom prst="rect">
            <a:avLst/>
          </a:prstGeom>
          <a:ln w="9525">
            <a:noFill/>
          </a:ln>
        </p:spPr>
      </p:pic>
      <p:pic>
        <p:nvPicPr>
          <p:cNvPr id="219" name="Picture 3" descr=""/>
          <p:cNvPicPr/>
          <p:nvPr/>
        </p:nvPicPr>
        <p:blipFill>
          <a:blip r:embed="rId3"/>
          <a:stretch/>
        </p:blipFill>
        <p:spPr>
          <a:xfrm>
            <a:off x="952560" y="3500280"/>
            <a:ext cx="10501200" cy="2479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-2052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3" name="CaixaDeTexto 7"/>
          <p:cNvSpPr/>
          <p:nvPr/>
        </p:nvSpPr>
        <p:spPr>
          <a:xfrm>
            <a:off x="254880" y="24120"/>
            <a:ext cx="102967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XXVII Exposição da Qualidade e Segurança Einstein 2025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4" name="Imagem 3" descr=""/>
          <p:cNvPicPr/>
          <p:nvPr/>
        </p:nvPicPr>
        <p:blipFill>
          <a:blip r:embed="rId2"/>
          <a:stretch/>
        </p:blipFill>
        <p:spPr>
          <a:xfrm>
            <a:off x="308160" y="766800"/>
            <a:ext cx="3437640" cy="248796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35" name="Imagem 6" descr=""/>
          <p:cNvPicPr/>
          <p:nvPr/>
        </p:nvPicPr>
        <p:blipFill>
          <a:blip r:embed="rId3"/>
          <a:srcRect l="0" t="0" r="8000" b="18496"/>
          <a:stretch/>
        </p:blipFill>
        <p:spPr>
          <a:xfrm>
            <a:off x="3886200" y="1116360"/>
            <a:ext cx="3535560" cy="41760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36" name="Imagem 12" descr=""/>
          <p:cNvPicPr/>
          <p:nvPr/>
        </p:nvPicPr>
        <p:blipFill>
          <a:blip r:embed="rId4"/>
          <a:srcRect l="17513" t="0" r="13450" b="0"/>
          <a:stretch/>
        </p:blipFill>
        <p:spPr>
          <a:xfrm>
            <a:off x="7561800" y="1578600"/>
            <a:ext cx="3990960" cy="32518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37" name="Imagem 14" descr=""/>
          <p:cNvPicPr/>
          <p:nvPr/>
        </p:nvPicPr>
        <p:blipFill>
          <a:blip r:embed="rId5"/>
          <a:stretch/>
        </p:blipFill>
        <p:spPr>
          <a:xfrm>
            <a:off x="308160" y="3429000"/>
            <a:ext cx="3437640" cy="248796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aixaDeTexto 7"/>
          <p:cNvSpPr/>
          <p:nvPr/>
        </p:nvSpPr>
        <p:spPr>
          <a:xfrm>
            <a:off x="0" y="142920"/>
            <a:ext cx="11882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2800" spc="-1" strike="noStrike">
                <a:solidFill>
                  <a:srgbClr val="006a6b"/>
                </a:solidFill>
                <a:latin typeface="Trebuchet MS"/>
              </a:rPr>
              <a:t>Centro de Comando Operacional – Fluxo do Paciente </a:t>
            </a: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22" name="Gráfico 5"/>
          <p:cNvGraphicFramePr/>
          <p:nvPr/>
        </p:nvGraphicFramePr>
        <p:xfrm>
          <a:off x="585720" y="1772640"/>
          <a:ext cx="11019960" cy="269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24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5" name="CaixaDeTexto 6"/>
          <p:cNvSpPr/>
          <p:nvPr/>
        </p:nvSpPr>
        <p:spPr>
          <a:xfrm>
            <a:off x="475560" y="797400"/>
            <a:ext cx="11372760" cy="61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Centro de Comando Operacional – Fluxo do Paciente - Juliana</a:t>
            </a: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 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aixaDeTexto 7"/>
          <p:cNvSpPr/>
          <p:nvPr/>
        </p:nvSpPr>
        <p:spPr>
          <a:xfrm>
            <a:off x="154800" y="800640"/>
            <a:ext cx="1188216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HIGIENIZAÇÃO 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pt-BR" sz="3600" spc="-1" strike="noStrike">
                <a:solidFill>
                  <a:srgbClr val="006a6b"/>
                </a:solidFill>
                <a:latin typeface="Trebuchet MS"/>
              </a:rPr>
              <a:t>Poltronas Auditório</a:t>
            </a:r>
            <a:endParaRPr b="0" lang="pt-BR" sz="36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7" name="Imagem 7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228" name="CaixaDeTexto 5"/>
          <p:cNvSpPr/>
          <p:nvPr/>
        </p:nvSpPr>
        <p:spPr>
          <a:xfrm>
            <a:off x="2926800" y="53733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João Junior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9" name="Picture 4" descr="Design PNG E SVG De Material De Limpeza ícone Plano Para Camisetas"/>
          <p:cNvPicPr/>
          <p:nvPr/>
        </p:nvPicPr>
        <p:blipFill>
          <a:blip r:embed="rId2"/>
          <a:stretch/>
        </p:blipFill>
        <p:spPr>
          <a:xfrm>
            <a:off x="4675680" y="2558880"/>
            <a:ext cx="2598120" cy="259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m 4" descr=""/>
          <p:cNvPicPr/>
          <p:nvPr/>
        </p:nvPicPr>
        <p:blipFill>
          <a:blip r:embed="rId1"/>
          <a:srcRect l="0" t="0" r="0" b="12201"/>
          <a:stretch/>
        </p:blipFill>
        <p:spPr>
          <a:xfrm>
            <a:off x="6852600" y="3069000"/>
            <a:ext cx="2930400" cy="28080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231" name="Imagem 2" descr=""/>
          <p:cNvPicPr/>
          <p:nvPr/>
        </p:nvPicPr>
        <p:blipFill>
          <a:blip r:embed="rId2"/>
          <a:srcRect l="21542" t="7179" r="0" b="0"/>
          <a:stretch/>
        </p:blipFill>
        <p:spPr>
          <a:xfrm>
            <a:off x="6852600" y="78120"/>
            <a:ext cx="2930400" cy="280116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232" name="Imagem 5" descr=""/>
          <p:cNvPicPr/>
          <p:nvPr/>
        </p:nvPicPr>
        <p:blipFill>
          <a:blip r:embed="rId3"/>
          <a:srcRect l="0" t="8629" r="0" b="0"/>
          <a:stretch/>
        </p:blipFill>
        <p:spPr>
          <a:xfrm>
            <a:off x="9552240" y="2257560"/>
            <a:ext cx="2355120" cy="237600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sp>
        <p:nvSpPr>
          <p:cNvPr id="233" name="CaixaDeTexto 6"/>
          <p:cNvSpPr/>
          <p:nvPr/>
        </p:nvSpPr>
        <p:spPr>
          <a:xfrm>
            <a:off x="191520" y="692640"/>
            <a:ext cx="4335120" cy="429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7000"/>
              </a:lnSpc>
              <a:spcAft>
                <a:spcPts val="799"/>
              </a:spcAft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LIMPEZA POLTRONAS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7000"/>
              </a:lnSpc>
              <a:spcAft>
                <a:spcPts val="799"/>
              </a:spcAft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 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pt-BR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Junho de 2025 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pt-BR" sz="2000" spc="-1" strike="noStrike">
                <a:solidFill>
                  <a:schemeClr val="dk1"/>
                </a:solidFill>
                <a:latin typeface="Calibri"/>
              </a:rPr>
              <a:t>Última lavagem realizada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Janeiro de 2026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0" lang="pt-BR" sz="2000" spc="-1" strike="noStrike">
                <a:solidFill>
                  <a:schemeClr val="dk1"/>
                </a:solidFill>
                <a:latin typeface="Calibri"/>
              </a:rPr>
              <a:t>Próxima lavagem programada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marL="285840" indent="-285840" algn="just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Despesa estimada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  <a:p>
            <a:pPr algn="just" defTabSz="914400">
              <a:lnSpc>
                <a:spcPct val="100000"/>
              </a:lnSpc>
            </a:pPr>
            <a:r>
              <a:rPr b="1" lang="pt-BR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pt-BR" sz="2000" spc="-1" strike="noStrike">
                <a:solidFill>
                  <a:schemeClr val="dk1"/>
                </a:solidFill>
                <a:latin typeface="Calibri"/>
              </a:rPr>
              <a:t>R$ 6.200,00</a:t>
            </a:r>
            <a:endParaRPr b="0" lang="pt-BR" sz="20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4" name="Imagem 8" descr=""/>
          <p:cNvPicPr/>
          <p:nvPr/>
        </p:nvPicPr>
        <p:blipFill>
          <a:blip r:embed="rId4"/>
          <a:srcRect l="0" t="-746" r="0" b="23047"/>
          <a:stretch/>
        </p:blipFill>
        <p:spPr>
          <a:xfrm>
            <a:off x="4700160" y="2166120"/>
            <a:ext cx="2355120" cy="24400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aixaDeTexto 3"/>
          <p:cNvSpPr/>
          <p:nvPr/>
        </p:nvSpPr>
        <p:spPr>
          <a:xfrm>
            <a:off x="2351520" y="2277000"/>
            <a:ext cx="69843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pt-BR" sz="4800" spc="-1" strike="noStrike">
                <a:solidFill>
                  <a:srgbClr val="399593"/>
                </a:solidFill>
                <a:latin typeface="Calibri"/>
              </a:rPr>
              <a:t>OBRIGADA!</a:t>
            </a:r>
            <a:endParaRPr b="0" lang="pt-BR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6" name="CaixaDeTexto 4"/>
          <p:cNvSpPr/>
          <p:nvPr/>
        </p:nvSpPr>
        <p:spPr>
          <a:xfrm>
            <a:off x="2927520" y="4005000"/>
            <a:ext cx="60483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t-BR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Renata Janeri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0" lang="pt-BR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Bahnschrift Light SemiCondensed"/>
              </a:rPr>
              <a:t>Diretora Hospitalar</a:t>
            </a:r>
            <a:endParaRPr b="0" lang="pt-BR" sz="1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7" name="Imagem 5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64600" y="31320"/>
            <a:ext cx="1098000" cy="78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39" name="CaixaDeTexto 7"/>
          <p:cNvSpPr/>
          <p:nvPr/>
        </p:nvSpPr>
        <p:spPr>
          <a:xfrm>
            <a:off x="475560" y="-28800"/>
            <a:ext cx="957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3200" spc="-1" strike="noStrike">
                <a:solidFill>
                  <a:srgbClr val="006a6b"/>
                </a:solidFill>
                <a:latin typeface="Trebuchet MS"/>
              </a:rPr>
              <a:t>Agenda</a:t>
            </a: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CaixaDeTexto 6"/>
          <p:cNvSpPr/>
          <p:nvPr/>
        </p:nvSpPr>
        <p:spPr>
          <a:xfrm>
            <a:off x="475560" y="797400"/>
            <a:ext cx="1137276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Informes e Destaques do Mês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highlight>
                  <a:srgbClr val="00969a"/>
                </a:highlight>
                <a:latin typeface="Calibri"/>
              </a:rPr>
              <a:t>Metas do Contrato de Gestão e RH – Renata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Demonstrativo de Resultados – Alexandre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Atendimento ao Cliente e Experiência Paciente – Pedro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Centro de Comando Operacional – Fluxo do Paciente - Juliana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008080"/>
                </a:solidFill>
                <a:latin typeface="Calibri"/>
              </a:rPr>
              <a:t>Retorno do Último Encontro: 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marL="457200" indent="-457200" defTabSz="914400">
              <a:lnSpc>
                <a:spcPct val="100000"/>
              </a:lnSpc>
              <a:buClr>
                <a:srgbClr val="008080"/>
              </a:buClr>
              <a:buFont typeface="Arial"/>
              <a:buChar char="•"/>
              <a:tabLst>
                <a:tab algn="l" pos="457200"/>
              </a:tabLst>
            </a:pPr>
            <a:r>
              <a:rPr b="1" lang="pt-BR" sz="1800" spc="-1" strike="noStrike">
                <a:solidFill>
                  <a:srgbClr val="008080"/>
                </a:solidFill>
                <a:latin typeface="Calibri"/>
              </a:rPr>
              <a:t>João: </a:t>
            </a: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Higienização das poltronas ( Auditório )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r>
              <a:rPr b="0" lang="pt-BR" sz="1800" spc="-1" strike="noStrike">
                <a:solidFill>
                  <a:srgbClr val="008080"/>
                </a:solidFill>
                <a:latin typeface="Calibri"/>
              </a:rPr>
              <a:t>  </a:t>
            </a: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457200"/>
              </a:tabLst>
            </a:pPr>
            <a:endParaRPr b="0" lang="pt-BR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42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3" name="Imagem 3" descr=""/>
          <p:cNvPicPr/>
          <p:nvPr/>
        </p:nvPicPr>
        <p:blipFill>
          <a:blip r:embed="rId2"/>
          <a:stretch/>
        </p:blipFill>
        <p:spPr>
          <a:xfrm>
            <a:off x="1529280" y="797400"/>
            <a:ext cx="9088560" cy="2468880"/>
          </a:xfrm>
          <a:prstGeom prst="rect">
            <a:avLst/>
          </a:prstGeom>
          <a:ln w="0">
            <a:noFill/>
          </a:ln>
        </p:spPr>
      </p:pic>
      <p:pic>
        <p:nvPicPr>
          <p:cNvPr id="44" name="Imagem 5" descr=""/>
          <p:cNvPicPr/>
          <p:nvPr/>
        </p:nvPicPr>
        <p:blipFill>
          <a:blip r:embed="rId3"/>
          <a:stretch/>
        </p:blipFill>
        <p:spPr>
          <a:xfrm>
            <a:off x="1529280" y="3445920"/>
            <a:ext cx="9088560" cy="246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46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7" name="Imagem 1" descr=""/>
          <p:cNvPicPr/>
          <p:nvPr/>
        </p:nvPicPr>
        <p:blipFill>
          <a:blip r:embed="rId2"/>
          <a:stretch/>
        </p:blipFill>
        <p:spPr>
          <a:xfrm>
            <a:off x="1534320" y="797400"/>
            <a:ext cx="9089640" cy="2507040"/>
          </a:xfrm>
          <a:prstGeom prst="rect">
            <a:avLst/>
          </a:prstGeom>
          <a:ln w="0">
            <a:noFill/>
          </a:ln>
        </p:spPr>
      </p:pic>
      <p:pic>
        <p:nvPicPr>
          <p:cNvPr id="48" name="Imagem 6" descr=""/>
          <p:cNvPicPr/>
          <p:nvPr/>
        </p:nvPicPr>
        <p:blipFill>
          <a:blip r:embed="rId3"/>
          <a:stretch/>
        </p:blipFill>
        <p:spPr>
          <a:xfrm>
            <a:off x="1534320" y="3429000"/>
            <a:ext cx="9089640" cy="252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0" name="CaixaDeTexto 7"/>
          <p:cNvSpPr/>
          <p:nvPr/>
        </p:nvSpPr>
        <p:spPr>
          <a:xfrm>
            <a:off x="479520" y="199800"/>
            <a:ext cx="1051668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Qualitativas – Portaria N° 866 de 31 de Dezembro de 2024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1" name="Imagem 2" descr=""/>
          <p:cNvPicPr/>
          <p:nvPr/>
        </p:nvPicPr>
        <p:blipFill>
          <a:blip r:embed="rId2"/>
          <a:stretch/>
        </p:blipFill>
        <p:spPr>
          <a:xfrm>
            <a:off x="1549800" y="1985760"/>
            <a:ext cx="8506440" cy="259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4" descr=""/>
          <p:cNvPicPr/>
          <p:nvPr/>
        </p:nvPicPr>
        <p:blipFill>
          <a:blip r:embed="rId1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1093400" y="10080"/>
            <a:ext cx="1098000" cy="786960"/>
          </a:xfrm>
          <a:prstGeom prst="rect">
            <a:avLst/>
          </a:prstGeom>
          <a:ln w="0">
            <a:noFill/>
          </a:ln>
        </p:spPr>
      </p:pic>
      <p:sp>
        <p:nvSpPr>
          <p:cNvPr id="53" name="CaixaDeTexto 6"/>
          <p:cNvSpPr/>
          <p:nvPr/>
        </p:nvSpPr>
        <p:spPr>
          <a:xfrm>
            <a:off x="631800" y="352440"/>
            <a:ext cx="105166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pc="-1" strike="noStrike">
                <a:solidFill>
                  <a:srgbClr val="006a6b"/>
                </a:solidFill>
                <a:latin typeface="Trebuchet MS"/>
              </a:rPr>
              <a:t>Metas Fixas Qualitativas de Contrato de Gestão - 2008</a:t>
            </a:r>
            <a:endParaRPr b="0" lang="pt-BR" sz="24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2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pt-BR" sz="32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4" name="Imagem 2" descr=""/>
          <p:cNvPicPr/>
          <p:nvPr/>
        </p:nvPicPr>
        <p:blipFill>
          <a:blip r:embed="rId2"/>
          <a:stretch/>
        </p:blipFill>
        <p:spPr>
          <a:xfrm>
            <a:off x="1533600" y="939600"/>
            <a:ext cx="9060480" cy="2386800"/>
          </a:xfrm>
          <a:prstGeom prst="rect">
            <a:avLst/>
          </a:prstGeom>
          <a:ln w="0">
            <a:noFill/>
          </a:ln>
        </p:spPr>
      </p:pic>
      <p:pic>
        <p:nvPicPr>
          <p:cNvPr id="55" name="Imagem 7" descr=""/>
          <p:cNvPicPr/>
          <p:nvPr/>
        </p:nvPicPr>
        <p:blipFill>
          <a:blip r:embed="rId3"/>
          <a:stretch/>
        </p:blipFill>
        <p:spPr>
          <a:xfrm>
            <a:off x="1533600" y="3530880"/>
            <a:ext cx="9060480" cy="238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mbria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mbria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mbria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95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22956</TotalTime>
  <Application>Collabora_Office/23.05.10.1$Linux_X86_64 LibreOffice_project/c8fa7c01aa8a3e263c07b5cf4f72ace70f1d9308</Application>
  <AppVersion>15.0000</AppVersion>
  <Words>1048</Words>
  <Paragraphs>318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2016-01-13T11:44:51Z</dcterms:created>
  <dc:creator>Julio Cezar de Andrade</dc:creator>
  <dc:description/>
  <dc:language>pt-BR</dc:language>
  <cp:lastModifiedBy/>
  <cp:lastPrinted>2018-08-09T22:48:05Z</cp:lastPrinted>
  <dcterms:modified xsi:type="dcterms:W3CDTF">2026-01-12T10:19:31Z</dcterms:modified>
  <cp:revision>1571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14</vt:i4>
  </property>
  <property fmtid="{D5CDD505-2E9C-101B-9397-08002B2CF9AE}" pid="3" name="PresentationFormat">
    <vt:lpwstr>Widescreen</vt:lpwstr>
  </property>
  <property fmtid="{D5CDD505-2E9C-101B-9397-08002B2CF9AE}" pid="4" name="Slides">
    <vt:i4>44</vt:i4>
  </property>
</Properties>
</file>