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entation.xml" ContentType="application/vnd.openxmlformats-officedocument.presentationml.presentation.main+xml"/>
  <Override PartName="/ppt/embeddings/oleObject1.bin" ContentType="application/vnd.openxmlformats-officedocument.oleObject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69.png" ContentType="image/png"/>
  <Override PartName="/ppt/media/image15.png" ContentType="image/png"/>
  <Override PartName="/ppt/media/image68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29.png" ContentType="image/png"/>
  <Override PartName="/ppt/media/image19.png" ContentType="image/png"/>
  <Override PartName="/ppt/media/hdphoto1.wdp" ContentType="image/vnd.ms-photo"/>
  <Override PartName="/ppt/media/image28.png" ContentType="image/png"/>
  <Override PartName="/ppt/media/image2.png" ContentType="image/png"/>
  <Override PartName="/ppt/media/image12.png" ContentType="image/png"/>
  <Override PartName="/ppt/media/image65.png" ContentType="image/png"/>
  <Override PartName="/ppt/media/image1.png" ContentType="image/png"/>
  <Override PartName="/ppt/media/image27.png" ContentType="image/png"/>
  <Override PartName="/ppt/media/hdphoto2.wdp" ContentType="image/vnd.ms-photo"/>
  <Override PartName="/ppt/media/image57.png" ContentType="image/png"/>
  <Override PartName="/ppt/media/image13.png" ContentType="image/png"/>
  <Override PartName="/ppt/media/image66.png" ContentType="image/png"/>
  <Override PartName="/ppt/media/image14.png" ContentType="image/png"/>
  <Override PartName="/ppt/media/image67.png" ContentType="image/png"/>
  <Override PartName="/ppt/media/image44.png" ContentType="image/png"/>
  <Override PartName="/ppt/media/image46.wmf" ContentType="image/x-wmf"/>
  <Override PartName="/ppt/media/image45.wmf" ContentType="image/x-wmf"/>
  <Override PartName="/ppt/media/image59.png" ContentType="image/png"/>
  <Override PartName="/ppt/media/image43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61.png" ContentType="image/png"/>
  <Override PartName="/ppt/media/image62.png" ContentType="image/png"/>
  <Override PartName="/ppt/media/image60.png" ContentType="image/png"/>
  <Override PartName="/ppt/media/image56.jpeg" ContentType="image/jpeg"/>
  <Override PartName="/ppt/media/image58.png" ContentType="image/png"/>
  <Override PartName="/ppt/media/image42.png" ContentType="image/png"/>
  <Override PartName="/ppt/media/image41.png" ContentType="image/png"/>
  <Override PartName="/ppt/media/image7.png" ContentType="image/png"/>
  <Override PartName="/ppt/media/image40.png" ContentType="image/png"/>
  <Override PartName="/ppt/media/image6.png" ContentType="image/png"/>
  <Override PartName="/ppt/media/image39.png" ContentType="image/png"/>
  <Override PartName="/ppt/media/image38.png" ContentType="image/png"/>
  <Override PartName="/ppt/media/image37.png" ContentType="image/png"/>
  <Override PartName="/ppt/media/image36.png" ContentType="image/png"/>
  <Override PartName="/ppt/media/image35.png" ContentType="image/png"/>
  <Override PartName="/ppt/media/image64.png" ContentType="image/png"/>
  <Override PartName="/ppt/media/image11.png" ContentType="image/png"/>
  <Override PartName="/ppt/media/image63.png" ContentType="image/png"/>
  <Override PartName="/ppt/media/image10.png" ContentType="image/png"/>
  <Override PartName="/ppt/media/image26.png" ContentType="image/png"/>
  <Override PartName="/ppt/media/image9.png" ContentType="image/png"/>
  <Override PartName="/ppt/media/image51.png" ContentType="image/png"/>
  <Override PartName="/ppt/media/image8.png" ContentType="image/png"/>
  <Override PartName="/ppt/media/image50.png" ContentType="image/png"/>
  <Override PartName="/ppt/presProps.xml" ContentType="application/vnd.openxmlformats-officedocument.presentationml.presProps+xml"/>
  <Override PartName="/ppt/notesSlides/_rels/notesSlide4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notesSlide4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3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8.xml" ContentType="application/vnd.openxmlformats-officedocument.presentationml.slide+xml"/>
  <Override PartName="/ppt/slides/slide30.xml" ContentType="application/vnd.openxmlformats-officedocument.presentationml.slide+xml"/>
  <Override PartName="/ppt/slides/slide42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43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4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6.xml" ContentType="application/vnd.openxmlformats-officedocument.presentationml.slide+xml"/>
  <Override PartName="/ppt/slides/slide44.xml" ContentType="application/vnd.openxmlformats-officedocument.presentationml.slide+xml"/>
  <Override PartName="/ppt/slides/slide1.xml" ContentType="application/vnd.openxmlformats-officedocument.presentationml.slide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5.xml.rels" ContentType="application/vnd.openxmlformats-package.relationships+xml"/>
  <Override PartName="/ppt/slides/_rels/slide48.xml.rels" ContentType="application/vnd.openxmlformats-package.relationships+xml"/>
  <Override PartName="/ppt/slides/_rels/slide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6.xml.rels" ContentType="application/vnd.openxmlformats-package.relationships+xml"/>
  <Override PartName="/ppt/slides/_rels/slide31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36.xml.rels" ContentType="application/vnd.openxmlformats-package.relationships+xml"/>
  <Override PartName="/ppt/slides/_rels/slide20.xml.rels" ContentType="application/vnd.openxmlformats-package.relationships+xml"/>
  <Override PartName="/ppt/slides/_rels/slide23.xml.rels" ContentType="application/vnd.openxmlformats-package.relationships+xml"/>
  <Override PartName="/ppt/slides/_rels/slide39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37.xml.rels" ContentType="application/vnd.openxmlformats-package.relationships+xml"/>
  <Override PartName="/ppt/slides/_rels/slide1.xml.rels" ContentType="application/vnd.openxmlformats-package.relationships+xml"/>
  <Override PartName="/ppt/slides/_rels/slide34.xml.rels" ContentType="application/vnd.openxmlformats-package.relationships+xml"/>
  <Override PartName="/ppt/slides/_rels/slide22.xml.rels" ContentType="application/vnd.openxmlformats-package.relationships+xml"/>
  <Override PartName="/ppt/slides/_rels/slide38.xml.rels" ContentType="application/vnd.openxmlformats-package.relationships+xml"/>
  <Override PartName="/ppt/slides/_rels/slide2.xml.rels" ContentType="application/vnd.openxmlformats-package.relationships+xml"/>
  <Override PartName="/ppt/slides/_rels/slide35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28.xml.rels" ContentType="application/vnd.openxmlformats-package.relationships+xml"/>
  <Override PartName="/ppt/slides/_rels/slide8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7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29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4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harts/chart6.xml" ContentType="application/vnd.openxmlformats-officedocument.drawingml.chart+xml"/>
  <Override PartName="/ppt/charts/chart5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x="12192000" cy="6858000"/>
  <p:notesSz cx="6724650" cy="9774238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0697617742033754"/>
          <c:y val="0.344077669902913"/>
          <c:w val="0.98598671784561"/>
          <c:h val="0.41242718446601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6f8db9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5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6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7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8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9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0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1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2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3"/>
            <c:invertIfNegative val="0"/>
            <c:spPr>
              <a:solidFill>
                <a:srgbClr val="9db1cf"/>
              </a:solidFill>
              <a:ln w="0">
                <a:noFill/>
              </a:ln>
            </c:spPr>
          </c:dPt>
          <c:dPt>
            <c:idx val="14"/>
            <c:invertIfNegative val="0"/>
            <c:spPr>
              <a:solidFill>
                <a:srgbClr val="9db1cf"/>
              </a:solidFill>
              <a:ln w="0">
                <a:noFill/>
              </a:ln>
            </c:spPr>
          </c:dPt>
          <c:dLbls>
            <c:dLbl>
              <c:idx val="0"/>
              <c:layout>
                <c:manualLayout>
                  <c:x val="0"/>
                  <c:y val="-0.0068493150684931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4"/>
              <c:layout>
                <c:manualLayout>
                  <c:x val="0"/>
                  <c:y val="-0.00513698630136986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5"/>
                <c:pt idx="0">
                  <c:v>28.448314</c:v>
                </c:pt>
                <c:pt idx="1">
                  <c:v>28.348621</c:v>
                </c:pt>
                <c:pt idx="2">
                  <c:v>28.348621</c:v>
                </c:pt>
                <c:pt idx="3">
                  <c:v>28.348621</c:v>
                </c:pt>
                <c:pt idx="4">
                  <c:v>28.348621</c:v>
                </c:pt>
                <c:pt idx="5">
                  <c:v>28.348621</c:v>
                </c:pt>
                <c:pt idx="6">
                  <c:v>28.348621</c:v>
                </c:pt>
                <c:pt idx="7">
                  <c:v>28.348621</c:v>
                </c:pt>
                <c:pt idx="8">
                  <c:v>28.348621</c:v>
                </c:pt>
                <c:pt idx="9">
                  <c:v>28.348621</c:v>
                </c:pt>
                <c:pt idx="10">
                  <c:v>28.348621</c:v>
                </c:pt>
                <c:pt idx="11">
                  <c:v>28.348621</c:v>
                </c:pt>
                <c:pt idx="12">
                  <c:v>28.41800229</c:v>
                </c:pt>
                <c:pt idx="13">
                  <c:v>32.7</c:v>
                </c:pt>
                <c:pt idx="14">
                  <c:v>38.5</c:v>
                </c:pt>
              </c:numCache>
            </c:numRef>
          </c:val>
        </c:ser>
        <c:gapWidth val="0"/>
        <c:overlap val="100"/>
        <c:axId val="45187717"/>
        <c:axId val="57615691"/>
      </c:barChart>
      <c:lineChart>
        <c:grouping val="stacked"/>
        <c:varyColors val="0"/>
        <c:ser>
          <c:idx val="1"/>
          <c:order val="1"/>
          <c:spPr>
            <a:solidFill>
              <a:srgbClr val="000000"/>
            </a:solidFill>
            <a:ln w="19080">
              <a:solidFill>
                <a:srgbClr val="000000"/>
              </a:solidFill>
              <a:prstDash val="dash"/>
              <a:round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5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7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8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2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3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4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Lbls>
            <c:dLbl>
              <c:idx val="0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4"/>
              <c:layout>
                <c:manualLayout>
                  <c:x val="0"/>
                  <c:y val="-0.17465753424657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5"/>
                <c:pt idx="0">
                  <c:v>31.01307173</c:v>
                </c:pt>
                <c:pt idx="1">
                  <c:v>31.51932035</c:v>
                </c:pt>
                <c:pt idx="2">
                  <c:v>29.45709868</c:v>
                </c:pt>
                <c:pt idx="3">
                  <c:v>29.41272485</c:v>
                </c:pt>
                <c:pt idx="4">
                  <c:v>31.23758375</c:v>
                </c:pt>
                <c:pt idx="5">
                  <c:v>30.19742636</c:v>
                </c:pt>
                <c:pt idx="6">
                  <c:v>31.59122922</c:v>
                </c:pt>
                <c:pt idx="7">
                  <c:v>30.2851783</c:v>
                </c:pt>
                <c:pt idx="8">
                  <c:v>30.81118838</c:v>
                </c:pt>
                <c:pt idx="9">
                  <c:v>29.45887152</c:v>
                </c:pt>
                <c:pt idx="10">
                  <c:v>30.59730883</c:v>
                </c:pt>
                <c:pt idx="11">
                  <c:v>31.25068439</c:v>
                </c:pt>
                <c:pt idx="12">
                  <c:v>31.16587711</c:v>
                </c:pt>
                <c:pt idx="13">
                  <c:v>30.5</c:v>
                </c:pt>
                <c:pt idx="14">
                  <c:v>30.8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45187717"/>
        <c:axId val="57615691"/>
      </c:lineChart>
      <c:catAx>
        <c:axId val="45187717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57615691"/>
        <c:crosses val="min"/>
        <c:auto val="1"/>
        <c:lblAlgn val="ctr"/>
        <c:lblOffset val="100"/>
        <c:noMultiLvlLbl val="0"/>
      </c:catAx>
      <c:valAx>
        <c:axId val="57615691"/>
        <c:scaling>
          <c:orientation val="minMax"/>
          <c:max val="38.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45187717"/>
        <c:crossBetween val="between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0696874714707404"/>
          <c:y val="0.270410367170626"/>
          <c:w val="0.986001643285353"/>
          <c:h val="0.45874730021598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c0c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5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6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7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8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9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10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11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12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13"/>
            <c:invertIfNegative val="0"/>
            <c:spPr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0">
                <a:noFill/>
              </a:ln>
            </c:spPr>
          </c:dPt>
          <c:dPt>
            <c:idx val="14"/>
            <c:invertIfNegative val="0"/>
            <c:spPr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0">
                <a:noFill/>
              </a:ln>
            </c:spPr>
          </c:dPt>
          <c:dLbls>
            <c:dLbl>
              <c:idx val="0"/>
              <c:layout>
                <c:manualLayout>
                  <c:x val="0"/>
                  <c:y val="-0.00761904761904762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00761904761904762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00761904761904762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00761904761904762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-0.00761904761904762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"/>
                  <c:y val="-0.00761904761904762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"/>
                  <c:y val="-0.0057142857142857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4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5"/>
                <c:pt idx="0">
                  <c:v>21.5880992200003</c:v>
                </c:pt>
                <c:pt idx="1">
                  <c:v>18.15606893</c:v>
                </c:pt>
                <c:pt idx="2">
                  <c:v>11.7</c:v>
                </c:pt>
                <c:pt idx="3">
                  <c:v>11.76238604</c:v>
                </c:pt>
                <c:pt idx="4">
                  <c:v>12.36188789</c:v>
                </c:pt>
                <c:pt idx="5">
                  <c:v>10.46340924</c:v>
                </c:pt>
                <c:pt idx="6">
                  <c:v>10.3019401</c:v>
                </c:pt>
                <c:pt idx="7">
                  <c:v>9.35156145000001</c:v>
                </c:pt>
                <c:pt idx="8">
                  <c:v>8.07318280000001</c:v>
                </c:pt>
                <c:pt idx="9">
                  <c:v>7.61718280000001</c:v>
                </c:pt>
                <c:pt idx="10">
                  <c:v>6.85618280000001</c:v>
                </c:pt>
                <c:pt idx="11">
                  <c:v>6.27718280000001</c:v>
                </c:pt>
                <c:pt idx="12">
                  <c:v>6.80618280000001</c:v>
                </c:pt>
                <c:pt idx="13">
                  <c:v>4.6</c:v>
                </c:pt>
                <c:pt idx="14">
                  <c:v>6.5</c:v>
                </c:pt>
              </c:numCache>
            </c:numRef>
          </c:val>
        </c:ser>
        <c:gapWidth val="0"/>
        <c:overlap val="100"/>
        <c:axId val="38608750"/>
        <c:axId val="50088110"/>
      </c:barChart>
      <c:catAx>
        <c:axId val="38608750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50088110"/>
        <c:crosses val="min"/>
        <c:auto val="1"/>
        <c:lblAlgn val="ctr"/>
        <c:lblOffset val="100"/>
        <c:noMultiLvlLbl val="0"/>
      </c:catAx>
      <c:valAx>
        <c:axId val="50088110"/>
        <c:scaling>
          <c:orientation val="minMax"/>
          <c:max val="21.588099220000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38608750"/>
        <c:crossBetween val="between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4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pt-BR" sz="1400" spc="-1" strike="noStrike">
                <a:solidFill>
                  <a:srgbClr val="000000"/>
                </a:solidFill>
                <a:latin typeface="Calibri"/>
              </a:rPr>
              <a:t>Queixas por mil passagens</a:t>
            </a:r>
          </a:p>
        </c:rich>
      </c:tx>
      <c:layout>
        <c:manualLayout>
          <c:xMode val="edge"/>
          <c:yMode val="edge"/>
          <c:x val="0.387460386055892"/>
          <c:y val="0.000138159712627798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62028233938346"/>
          <c:y val="0.137745233489914"/>
          <c:w val="0.847090175741861"/>
          <c:h val="0.610113290964355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% Queixas </c:v>
                </c:pt>
              </c:strCache>
            </c:strRef>
          </c:tx>
          <c:spPr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c:spPr>
          <c:marker>
            <c:symbol val="none"/>
          </c:marker>
          <c:dPt>
            <c:idx val="7"/>
            <c:marker>
              <c:symbol val="none"/>
            </c:marker>
          </c:dPt>
          <c:dLbls>
            <c:numFmt formatCode="0.00" sourceLinked="0"/>
            <c:dLbl>
              <c:idx val="7"/>
              <c:layout>
                <c:manualLayout>
                  <c:x val="-0.00253112821127443"/>
                  <c:y val="0.0110231181272929"/>
                </c:manualLayout>
              </c:layout>
              <c:numFmt formatCode="0.00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2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categories</c:f>
              <c:numCache>
                <c:formatCode>mmm/yy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0</c:f>
              <c:numCache>
                <c:formatCode>General</c:formatCode>
                <c:ptCount val="12"/>
                <c:pt idx="0">
                  <c:v>1.92329449032696</c:v>
                </c:pt>
                <c:pt idx="1">
                  <c:v>1.82026562394661</c:v>
                </c:pt>
                <c:pt idx="2">
                  <c:v>1.67616493462957</c:v>
                </c:pt>
                <c:pt idx="3">
                  <c:v>1.97968220890857</c:v>
                </c:pt>
                <c:pt idx="4">
                  <c:v>1.7294056609212</c:v>
                </c:pt>
                <c:pt idx="5">
                  <c:v>1.99733688415446</c:v>
                </c:pt>
                <c:pt idx="6">
                  <c:v>2.47592847317744</c:v>
                </c:pt>
                <c:pt idx="7">
                  <c:v>1.80389125112743</c:v>
                </c:pt>
                <c:pt idx="8">
                  <c:v>1.04590994164923</c:v>
                </c:pt>
                <c:pt idx="9">
                  <c:v>1.20061122025759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Meta Queixas/1000</c:v>
                </c:pt>
              </c:strCache>
            </c:strRef>
          </c:tx>
          <c:spPr>
            <a:solidFill>
              <a:srgbClr val="ff0000"/>
            </a:solidFill>
            <a:ln w="38160">
              <a:solidFill>
                <a:srgbClr val="ff0000"/>
              </a:solidFill>
              <a:prstDash val="sysDash"/>
              <a:round/>
            </a:ln>
          </c:spPr>
          <c:marker>
            <c:symbol val="none"/>
          </c:marker>
          <c:dPt>
            <c:idx val="11"/>
            <c:marker>
              <c:symbol val="none"/>
            </c:marker>
          </c:dPt>
          <c:dLbls>
            <c:dLbl>
              <c:idx val="11"/>
              <c:layout>
                <c:manualLayout>
                  <c:x val="-0.010498687664042"/>
                  <c:y val="-0.0382165732873843"/>
                </c:manualLayout>
              </c:layout>
              <c:numFmt formatCode="0.00" sourceLinked="0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sz="11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1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categories</c:f>
              <c:numCache>
                <c:formatCode>mmm/yy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1</c:f>
              <c:numCache>
                <c:formatCode>General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12867180"/>
        <c:axId val="37130267"/>
      </c:lineChart>
      <c:dateAx>
        <c:axId val="12867180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sz="12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37130267"/>
        <c:crossesAt val="0"/>
        <c:auto val="1"/>
        <c:lblOffset val="100"/>
        <c:baseTimeUnit val="months"/>
        <c:noMultiLvlLbl val="0"/>
      </c:dateAx>
      <c:valAx>
        <c:axId val="37130267"/>
        <c:scaling>
          <c:orientation val="minMax"/>
          <c:max val="5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1" lang="pt-BR" sz="800" spc="-1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b="1" lang="pt-BR" sz="800" spc="-1" strike="noStrike">
                    <a:solidFill>
                      <a:srgbClr val="000000"/>
                    </a:solidFill>
                    <a:latin typeface="Calibri"/>
                  </a:rPr>
                  <a:t>Manifestação</a:t>
                </a:r>
              </a:p>
            </c:rich>
          </c:tx>
          <c:layout>
            <c:manualLayout>
              <c:xMode val="edge"/>
              <c:yMode val="edge"/>
              <c:x val="0.00525785076346874"/>
              <c:y val="0.383255042829511"/>
            </c:manualLayout>
          </c:layout>
          <c:overlay val="0"/>
          <c:spPr>
            <a:noFill/>
            <a:ln w="0">
              <a:noFill/>
            </a:ln>
          </c:spPr>
        </c:title>
        <c:numFmt formatCode="#,##0.0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sz="8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12867180"/>
        <c:crosses val="autoZero"/>
        <c:crossBetween val="between"/>
        <c:majorUnit val="1"/>
      </c:valAx>
      <c:spPr>
        <a:noFill/>
        <a:ln w="25560">
          <a:noFill/>
        </a:ln>
      </c:spPr>
    </c:plotArea>
    <c:legend>
      <c:legendPos val="b"/>
      <c:layout>
        <c:manualLayout>
          <c:xMode val="edge"/>
          <c:yMode val="edge"/>
          <c:x val="0.155528610226929"/>
          <c:y val="0.915104328367545"/>
          <c:w val="0.537980263591167"/>
          <c:h val="0.0706127777777778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05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pt-BR" sz="1400" spc="-1" strike="noStrike">
                <a:solidFill>
                  <a:srgbClr val="595959"/>
                </a:solidFill>
                <a:latin typeface="Calibri"/>
              </a:defRPr>
            </a:pPr>
            <a:r>
              <a:rPr b="0" lang="pt-BR" sz="1400" spc="-1" strike="noStrike">
                <a:solidFill>
                  <a:srgbClr val="595959"/>
                </a:solidFill>
                <a:latin typeface="Calibri"/>
              </a:rPr>
              <a:t>Comparativo SLA
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1330238371574"/>
          <c:y val="0.194448358461322"/>
          <c:w val="0.876439603606821"/>
          <c:h val="0.6032126250528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Setembro</c:v>
                </c:pt>
              </c:strCache>
            </c:strRef>
          </c:tx>
          <c:spPr>
            <a:solidFill>
              <a:srgbClr val="b0d0cf"/>
            </a:solidFill>
            <a:ln w="0">
              <a:noFill/>
            </a:ln>
          </c:spPr>
          <c:invertIfNegative val="0"/>
          <c:dLbls>
            <c:numFmt formatCode="h:mm:ss" sourceLinked="0"/>
            <c:txPr>
              <a:bodyPr wrap="square"/>
              <a:lstStyle/>
              <a:p>
                <a:pPr>
                  <a:defRPr b="0" sz="1200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0.0285648148148148</c:v>
                </c:pt>
                <c:pt idx="1">
                  <c:v>0.0274768518518519</c:v>
                </c:pt>
                <c:pt idx="2">
                  <c:v>0.0423148148148148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Outubro</c:v>
                </c:pt>
              </c:strCache>
            </c:strRef>
          </c:tx>
          <c:spPr>
            <a:solidFill>
              <a:srgbClr val="487b78"/>
            </a:solidFill>
            <a:ln w="0">
              <a:noFill/>
            </a:ln>
          </c:spPr>
          <c:invertIfNegative val="0"/>
          <c:dLbls>
            <c:numFmt formatCode="h:mm:ss" sourceLinked="0"/>
            <c:txPr>
              <a:bodyPr wrap="square"/>
              <a:lstStyle/>
              <a:p>
                <a:pPr>
                  <a:defRPr b="0" sz="1200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0.0109767025089606</c:v>
                </c:pt>
                <c:pt idx="1">
                  <c:v>0.0112654320987654</c:v>
                </c:pt>
                <c:pt idx="2">
                  <c:v>0.0203125</c:v>
                </c:pt>
              </c:numCache>
            </c:numRef>
          </c:val>
        </c:ser>
        <c:gapWidth val="219"/>
        <c:overlap val="-27"/>
        <c:axId val="51340848"/>
        <c:axId val="93667858"/>
      </c:barChart>
      <c:catAx>
        <c:axId val="51340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2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93667858"/>
        <c:crosses val="autoZero"/>
        <c:auto val="1"/>
        <c:lblAlgn val="ctr"/>
        <c:lblOffset val="100"/>
        <c:noMultiLvlLbl val="0"/>
      </c:catAx>
      <c:valAx>
        <c:axId val="93667858"/>
        <c:scaling>
          <c:orientation val="minMax"/>
          <c:max val="0.06"/>
          <c:min val="0"/>
        </c:scaling>
        <c:delete val="0"/>
        <c:axPos val="l"/>
        <c:numFmt formatCode="h:mm:ss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6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51340848"/>
        <c:crosses val="autoZero"/>
        <c:crossBetween val="between"/>
        <c:majorUnit val="0.03"/>
      </c:valAx>
      <c:spPr>
        <a:noFill/>
        <a:ln w="0">
          <a:noFill/>
        </a:ln>
      </c:spPr>
    </c:plotArea>
    <c:legend>
      <c:legendPos val="l"/>
      <c:layout>
        <c:manualLayout>
          <c:xMode val="edge"/>
          <c:yMode val="edge"/>
          <c:x val="0.0103698046530212"/>
          <c:y val="0.247380736848648"/>
          <c:w val="0.116452241784307"/>
          <c:h val="0.28553918121832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200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800" spc="-1" strike="noStrike">
                <a:solidFill>
                  <a:srgbClr val="000000"/>
                </a:solidFill>
                <a:latin typeface="Cambria"/>
              </a:defRPr>
            </a:pPr>
            <a:r>
              <a:rPr b="1" lang="pt-BR" sz="1800" spc="-1" strike="noStrike">
                <a:solidFill>
                  <a:srgbClr val="000000"/>
                </a:solidFill>
                <a:latin typeface="Cambria"/>
              </a:rPr>
              <a:t>SLA</a:t>
            </a:r>
          </a:p>
        </c:rich>
      </c:tx>
      <c:layout>
        <c:manualLayout>
          <c:xMode val="edge"/>
          <c:yMode val="edge"/>
          <c:x val="0.481812435352258"/>
          <c:y val="0.026007326007326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288472589357545"/>
          <c:y val="0.168620268620269"/>
          <c:w val="0.830278128950695"/>
          <c:h val="0.415628815628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rgbClr val="3f6d6a"/>
            </a:solidFill>
            <a:ln w="0">
              <a:noFill/>
            </a:ln>
          </c:spPr>
          <c:invertIfNegative val="0"/>
          <c:dLbls>
            <c:numFmt formatCode="0" sourceLinked="0"/>
            <c:txPr>
              <a:bodyPr wrap="square"/>
              <a:lstStyle/>
              <a:p>
                <a:pPr>
                  <a:defRPr b="1" sz="14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23</c:v>
                </c:pt>
                <c:pt idx="1">
                  <c:v>13</c:v>
                </c:pt>
                <c:pt idx="2">
                  <c:v>14</c:v>
                </c:pt>
                <c:pt idx="3">
                  <c:v>17</c:v>
                </c:pt>
                <c:pt idx="4">
                  <c:v>10</c:v>
                </c:pt>
                <c:pt idx="5">
                  <c:v>6</c:v>
                </c:pt>
                <c:pt idx="6">
                  <c:v>16</c:v>
                </c:pt>
              </c:numCache>
            </c:numRef>
          </c:val>
        </c:ser>
        <c:gapWidth val="150"/>
        <c:overlap val="0"/>
        <c:axId val="77213197"/>
        <c:axId val="18589026"/>
      </c:bar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Média do tempo de resposta</c:v>
                </c:pt>
              </c:strCache>
            </c:strRef>
          </c:tx>
          <c:spPr>
            <a:solidFill>
              <a:srgbClr val="8ca3a1"/>
            </a:solidFill>
            <a:ln cap="rnd" w="28440">
              <a:solidFill>
                <a:srgbClr val="8ca3a1"/>
              </a:solidFill>
              <a:round/>
            </a:ln>
          </c:spPr>
          <c:marker>
            <c:symbol val="none"/>
          </c:marker>
          <c:dPt>
            <c:idx val="0"/>
            <c:marker>
              <c:symbol val="none"/>
            </c:marker>
          </c:dPt>
          <c:dPt>
            <c:idx val="2"/>
            <c:marker>
              <c:symbol val="none"/>
            </c:marker>
          </c:dPt>
          <c:dPt>
            <c:idx val="3"/>
            <c:marker>
              <c:symbol val="none"/>
            </c:marker>
          </c:dPt>
          <c:dPt>
            <c:idx val="4"/>
            <c:marker>
              <c:symbol val="none"/>
            </c:marker>
          </c:dPt>
          <c:dLbls>
            <c:numFmt formatCode="[$-F400]h:mm:ss\ AM/PM" sourceLinked="0"/>
            <c:dLbl>
              <c:idx val="0"/>
              <c:layout>
                <c:manualLayout>
                  <c:x val="-0.0235268996613988"/>
                  <c:y val="-0.0461520147246904"/>
                </c:manualLayout>
              </c:layout>
              <c:numFmt formatCode="[$-F400]h:mm:ss\ AM/PM" sourceLinked="0"/>
              <c:spPr>
                <a:solidFill>
                  <a:srgbClr val="808080"/>
                </a:solidFill>
              </c:spPr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-0.0216893062703643"/>
                  <c:y val="-0.0133633280730618"/>
                </c:manualLayout>
              </c:layout>
              <c:numFmt formatCode="[$-F400]h:mm:ss\ AM/PM" sourceLinked="0"/>
              <c:spPr>
                <a:solidFill>
                  <a:srgbClr val="808080"/>
                </a:solidFill>
              </c:spPr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-0.0235268996613987"/>
                  <c:y val="0.0141494859958412"/>
                </c:manualLayout>
              </c:layout>
              <c:numFmt formatCode="[$-F400]h:mm:ss\ AM/PM" sourceLinked="0"/>
              <c:spPr>
                <a:solidFill>
                  <a:srgbClr val="808080"/>
                </a:solidFill>
              </c:spPr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-0.0192878897352369"/>
                  <c:y val="0.0684744229048027"/>
                </c:manualLayout>
              </c:layout>
              <c:numFmt formatCode="[$-F400]h:mm:ss\ AM/PM" sourceLinked="0"/>
              <c:spPr>
                <a:solidFill>
                  <a:srgbClr val="808080"/>
                </a:solidFill>
              </c:spPr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spPr>
              <a:solidFill>
                <a:srgbClr val="808080"/>
              </a:solidFill>
            </c:spPr>
            <c:txPr>
              <a:bodyPr wrap="square"/>
              <a:lstStyle/>
              <a:p>
                <a:pPr>
                  <a:defRPr b="0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0.0173611111111111</c:v>
                </c:pt>
                <c:pt idx="1">
                  <c:v>0.0427350427350427</c:v>
                </c:pt>
                <c:pt idx="2">
                  <c:v>0.0221230158730159</c:v>
                </c:pt>
                <c:pt idx="3">
                  <c:v>0.0128267973856209</c:v>
                </c:pt>
                <c:pt idx="4">
                  <c:v>0.00388888888888889</c:v>
                </c:pt>
                <c:pt idx="5">
                  <c:v>0.00856481481481486</c:v>
                </c:pt>
                <c:pt idx="6">
                  <c:v>0.0203559027777778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22291951"/>
        <c:axId val="6321531"/>
      </c:lineChart>
      <c:catAx>
        <c:axId val="77213197"/>
        <c:scaling>
          <c:orientation val="minMax"/>
        </c:scaling>
        <c:delete val="1"/>
        <c:axPos val="b"/>
        <c:numFmt formatCode="[$-416]dd/mm/yyyy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18589026"/>
        <c:auto val="1"/>
        <c:lblAlgn val="ctr"/>
        <c:lblOffset val="100"/>
        <c:noMultiLvlLbl val="0"/>
      </c:catAx>
      <c:valAx>
        <c:axId val="18589026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936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77213197"/>
        <c:crosses val="max"/>
        <c:crossBetween val="between"/>
      </c:valAx>
      <c:catAx>
        <c:axId val="22291951"/>
        <c:scaling>
          <c:orientation val="minMax"/>
        </c:scaling>
        <c:delete val="1"/>
        <c:axPos val="t"/>
        <c:numFmt formatCode="[$-416]dd/mm/yyyy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6321531"/>
        <c:auto val="1"/>
        <c:lblAlgn val="ctr"/>
        <c:lblOffset val="100"/>
        <c:noMultiLvlLbl val="0"/>
      </c:catAx>
      <c:valAx>
        <c:axId val="6321531"/>
        <c:scaling>
          <c:orientation val="minMax"/>
        </c:scaling>
        <c:delete val="0"/>
        <c:axPos val="r"/>
        <c:numFmt formatCode="[$-F400]h:mm:ss\ AM/PM" sourceLinked="0"/>
        <c:majorTickMark val="out"/>
        <c:minorTickMark val="none"/>
        <c:tickLblPos val="nextTo"/>
        <c:spPr>
          <a:ln w="936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2229195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36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Calibri"/>
              </a:defRPr>
            </a:pPr>
          </a:p>
        </c:txPr>
      </c:dTable>
      <c:spPr>
        <a:noFill/>
        <a:ln w="2556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200" spc="117" strike="noStrike">
                <a:solidFill>
                  <a:srgbClr val="595959"/>
                </a:solidFill>
                <a:latin typeface="Calibri"/>
              </a:defRPr>
            </a:pPr>
            <a:r>
              <a:rPr b="1" lang="pt-BR" sz="1200" spc="117" strike="noStrike">
                <a:solidFill>
                  <a:srgbClr val="595959"/>
                </a:solidFill>
                <a:latin typeface="Calibri"/>
              </a:rPr>
              <a:t>Total de acionamentos por mês</a:t>
            </a:r>
          </a:p>
        </c:rich>
      </c:tx>
      <c:layout>
        <c:manualLayout>
          <c:xMode val="edge"/>
          <c:yMode val="edge"/>
          <c:x val="0.344877344877345"/>
          <c:y val="0.00225829216654905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642135642135642"/>
          <c:y val="0.235285815102329"/>
          <c:w val="0.890069526433163"/>
          <c:h val="0.580239943542696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rgbClr val="487b78"/>
            </a:solidFill>
            <a:ln cap="rnd" w="22320">
              <a:solidFill>
                <a:srgbClr val="487b78"/>
              </a:solidFill>
              <a:round/>
            </a:ln>
          </c:spPr>
          <c:marker>
            <c:symbol val="none"/>
          </c:marker>
          <c:dLbls>
            <c:numFmt formatCode="0" sourceLinked="0"/>
            <c:txPr>
              <a:bodyPr wrap="square"/>
              <a:lstStyle/>
              <a:p>
                <a:pPr>
                  <a:defRPr b="1" sz="14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0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69</c:v>
                </c:pt>
                <c:pt idx="1">
                  <c:v>86</c:v>
                </c:pt>
                <c:pt idx="2">
                  <c:v>103</c:v>
                </c:pt>
                <c:pt idx="3">
                  <c:v>110</c:v>
                </c:pt>
                <c:pt idx="4">
                  <c:v>80</c:v>
                </c:pt>
                <c:pt idx="5">
                  <c:v>70</c:v>
                </c:pt>
                <c:pt idx="6">
                  <c:v>82</c:v>
                </c:pt>
                <c:pt idx="7">
                  <c:v>74</c:v>
                </c:pt>
                <c:pt idx="8">
                  <c:v>48</c:v>
                </c:pt>
                <c:pt idx="9">
                  <c:v>99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74493715"/>
        <c:axId val="50689242"/>
      </c:lineChart>
      <c:catAx>
        <c:axId val="7449371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200" spc="117" strike="noStrike">
                <a:solidFill>
                  <a:srgbClr val="595959"/>
                </a:solidFill>
                <a:latin typeface="Calibri"/>
              </a:defRPr>
            </a:pPr>
          </a:p>
        </c:txPr>
        <c:crossAx val="50689242"/>
        <c:crosses val="autoZero"/>
        <c:auto val="1"/>
        <c:lblAlgn val="ctr"/>
        <c:lblOffset val="100"/>
        <c:noMultiLvlLbl val="0"/>
      </c:catAx>
      <c:valAx>
        <c:axId val="50689242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74493715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solidFill>
      <a:srgbClr val="ffffff"/>
    </a:solidFill>
    <a:ln w="936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2000" spc="-1" strike="noStrike">
                <a:solidFill>
                  <a:srgbClr val="808080"/>
                </a:solidFill>
                <a:latin typeface="Cambria"/>
              </a:defRPr>
            </a:pPr>
            <a:r>
              <a:rPr b="1" lang="pt-BR" sz="2000" spc="-1" strike="noStrike">
                <a:solidFill>
                  <a:srgbClr val="808080"/>
                </a:solidFill>
                <a:latin typeface="Cambria"/>
              </a:rPr>
              <a:t>Canal de Comunicação</a:t>
            </a:r>
          </a:p>
        </c:rich>
      </c:tx>
      <c:layout>
        <c:manualLayout>
          <c:xMode val="edge"/>
          <c:yMode val="edge"/>
          <c:x val="0.30033970558849"/>
          <c:y val="0.00341296928327645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1193632185439"/>
          <c:y val="0.158634812286689"/>
          <c:w val="0.437154466129355"/>
          <c:h val="0.78580204778157"/>
        </c:manualLayout>
      </c:layout>
      <c:doughnutChart>
        <c:varyColors val="1"/>
        <c:ser>
          <c:idx val="0"/>
          <c:order val="0"/>
          <c:spPr>
            <a:solidFill>
              <a:srgbClr val="91a6a5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87b78"/>
              </a:solidFill>
              <a:ln w="0">
                <a:noFill/>
              </a:ln>
            </c:spPr>
          </c:dPt>
          <c:dLbls>
            <c:numFmt formatCode="General" sourceLinked="1"/>
            <c:dLbl>
              <c:idx val="0"/>
              <c:numFmt formatCode="General" sourceLinked="1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1"/>
              <c:separator>
</c:separator>
            </c:dLbl>
            <c:txPr>
              <a:bodyPr wrap="square"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1"/>
            <c:separator>
</c:separator>
            <c:showLeaderLines val="1"/>
          </c:dLbls>
          <c:cat>
            <c:strRef>
              <c:f>categories</c:f>
              <c:strCache>
                <c:ptCount val="1"/>
                <c:pt idx="0">
                  <c:v>Telefone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99</c:v>
                </c:pt>
              </c:numCache>
            </c:numRef>
          </c:val>
        </c:ser>
        <c:firstSliceAng val="0"/>
        <c:holeSize val="50"/>
      </c:doughnutChart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742582714132564"/>
          <c:y val="0.454360942223994"/>
          <c:w val="0.179952497135041"/>
          <c:h val="0.11005448686002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4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9360">
      <a:solidFill>
        <a:srgbClr val="d9d9d9"/>
      </a:solidFill>
      <a:round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800" spc="-1" strike="noStrike">
                <a:solidFill>
                  <a:srgbClr val="808080"/>
                </a:solidFill>
                <a:latin typeface="Cambria"/>
              </a:defRPr>
            </a:pPr>
            <a:r>
              <a:rPr b="1" lang="pt-BR" sz="1800" spc="-1" strike="noStrike">
                <a:solidFill>
                  <a:srgbClr val="808080"/>
                </a:solidFill>
                <a:latin typeface="Cambria"/>
              </a:rPr>
              <a:t>Principais Motivos - Outubro 2025</a:t>
            </a:r>
          </a:p>
        </c:rich>
      </c:tx>
      <c:layout>
        <c:manualLayout>
          <c:xMode val="edge"/>
          <c:yMode val="edge"/>
          <c:x val="0.337314491811033"/>
          <c:y val="0.0363471737162075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97167859043339"/>
          <c:y val="0.142284309921097"/>
          <c:w val="0.684857801691007"/>
          <c:h val="0.83572629672746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487b78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14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Solicitação de Leito</c:v>
                </c:pt>
                <c:pt idx="1">
                  <c:v>Liberação de visitas</c:v>
                </c:pt>
                <c:pt idx="2">
                  <c:v>Transferência via CROSS</c:v>
                </c:pt>
                <c:pt idx="3">
                  <c:v>Informações sobre Pacientes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86</c:v>
                </c:pt>
              </c:numCache>
            </c:numRef>
          </c:val>
        </c:ser>
        <c:gapWidth val="150"/>
        <c:overlap val="100"/>
        <c:axId val="48886517"/>
        <c:axId val="9516885"/>
      </c:barChart>
      <c:catAx>
        <c:axId val="48886517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4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9516885"/>
        <c:crosses val="autoZero"/>
        <c:auto val="1"/>
        <c:lblAlgn val="ctr"/>
        <c:lblOffset val="100"/>
        <c:noMultiLvlLbl val="0"/>
      </c:catAx>
      <c:valAx>
        <c:axId val="9516885"/>
        <c:scaling>
          <c:orientation val="minMax"/>
          <c:max val="6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48886517"/>
        <c:crosses val="autoZero"/>
        <c:crossBetween val="between"/>
        <c:majorUnit val="0.1"/>
      </c:valAx>
      <c:spPr>
        <a:pattFill prst="ltDnDiag">
          <a:fgClr>
            <a:srgbClr val="d9d9d9"/>
          </a:fgClr>
          <a:bgClr>
            <a:srgbClr val="ffffff"/>
          </a:bgClr>
        </a:pattFill>
        <a:ln w="0">
          <a:noFill/>
        </a:ln>
      </c:spPr>
    </c:plotArea>
    <c:plotVisOnly val="1"/>
    <c:dispBlanksAs val="gap"/>
  </c:chart>
  <c:spPr>
    <a:solidFill>
      <a:srgbClr val="ffffff"/>
    </a:solidFill>
    <a:ln w="9360">
      <a:solidFill>
        <a:srgbClr val="d9d9d9"/>
      </a:solidFill>
      <a:round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Clique para mover o slide</a:t>
            </a: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Clique para editar o formato de notas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</a:rPr>
              <a:t>&lt;cabeçalho&gt;</a:t>
            </a:r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</a:rPr>
              <a:t>&lt;data/hora&gt;</a:t>
            </a:r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pt-BR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</a:rPr>
              <a:t>&lt;rodapé&gt;</a:t>
            </a:r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37FAF1F1-DA18-4E61-A2A8-87CE61FB5CA9}" type="slidenum">
              <a:rPr b="0" lang="pt-BR" sz="14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sldNum" idx="10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F3285A1-ED9C-45CA-9CC4-545505E1CA4B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Verificar Marcapassos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sldNum" idx="14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1A65DB9-C396-4EEC-BE17-27706E5864F1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sldNum" idx="15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343C153-C7D2-4362-A794-72FB52863354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sldNum" idx="16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04A5141-ACEA-43EB-843B-AC333864BC33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sldNum" idx="17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B2D6846-7849-45A1-B484-CCD3A9AD2818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Num" idx="18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C523DEA-C52E-45B2-97D2-57F9923ACFC9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sldNum" idx="19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3A19C25-187F-4326-B2E8-255C70730AD3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sldNum" idx="20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DF0B904-1828-4858-8E4D-85F78ACC225B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sldNum" idx="21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108008B-E395-4976-B731-A22A86D71BA9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sldNum" idx="11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D4C3B40-7C0F-4F8A-8CE6-7483A1BD2B60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sldNum" idx="22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36D9F27-9603-4397-AA93-9BA16388C3A7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sldNum" idx="23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2282DAB-A5D8-46E5-A557-30C5544F3AB6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sldNum" idx="24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7CA87EA-8CC7-4447-B50C-5AF4D50D005B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sldNum" idx="25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AD39243-03A6-4B9E-965D-A3756CD48233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sldNum" idx="26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B49AD67-3B94-4711-A5BE-6164F1FEE586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sldNum" idx="27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1541EE5-FA15-488D-9BD6-2E0ACED4E998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sldNum" idx="12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E50F575-A4D5-471A-99FA-8BCE4C63C25E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sldNum" idx="13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B3AA72E-8FA0-4C7F-8DDA-6E69B3D7DF6B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37F54C2-718B-4F64-935E-BFC24CC90B5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9B9457E-37E9-4D77-93DF-7770DB62A9C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pt-BR" sz="4400" spc="-1" strike="noStrike">
                <a:solidFill>
                  <a:srgbClr val="46b3b3"/>
                </a:solidFill>
                <a:latin typeface="Calibri"/>
              </a:rPr>
              <a:t>Clique para inserir o título</a:t>
            </a:r>
            <a:endParaRPr b="0" lang="pt-BR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24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dt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8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&lt;data/hora&gt;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ftr" idx="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ffffff"/>
                </a:solidFill>
                <a:latin typeface="Calibri"/>
              </a:rPr>
              <a:t>&lt;rodapé&gt;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8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8D7F2FB5-9624-4586-B6E5-BC191DA4F6B1}" type="slidenum">
              <a:rPr b="0" lang="pt-BR" sz="1800" spc="-1" strike="noStrike">
                <a:solidFill>
                  <a:schemeClr val="dk1"/>
                </a:solidFill>
                <a:latin typeface="Calibri"/>
              </a:rPr>
              <a:t>&lt;número&gt;</a:t>
            </a:fld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4" descr=""/>
          <p:cNvPicPr/>
          <p:nvPr/>
        </p:nvPicPr>
        <p:blipFill>
          <a:blip r:embed="rId3"/>
          <a:stretch/>
        </p:blipFill>
        <p:spPr>
          <a:xfrm>
            <a:off x="11101320" y="130680"/>
            <a:ext cx="1002600" cy="852480"/>
          </a:xfrm>
          <a:prstGeom prst="rect">
            <a:avLst/>
          </a:prstGeom>
          <a:ln w="9525">
            <a:noFill/>
          </a:ln>
        </p:spPr>
      </p:pic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Clique para editar o formato do texto do título</a:t>
            </a: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24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t-BR" sz="3580" spc="-1" strike="noStrike">
                <a:solidFill>
                  <a:schemeClr val="dk1"/>
                </a:solidFill>
                <a:latin typeface="Calibri"/>
              </a:rPr>
              <a:t>Clique para editar o formato do texto do título</a:t>
            </a:r>
            <a:endParaRPr b="0" lang="pt-BR" sz="358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ftr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ffffff"/>
                </a:solidFill>
                <a:latin typeface="Calibri"/>
              </a:rPr>
              <a:t>&lt;rodapé&gt;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dt" idx="5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&lt;data/hora&gt;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sldNum" idx="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6EC1881-AA67-4EEC-94E8-7502608339A5}" type="slidenum">
              <a:rPr b="0" lang="pt-BR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521720" y="206640"/>
            <a:ext cx="10271520" cy="845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t-BR" sz="2660" spc="-1" strike="noStrike">
                <a:solidFill>
                  <a:srgbClr val="46b3b3"/>
                </a:solidFill>
                <a:latin typeface="Calibri"/>
              </a:rPr>
              <a:t>Clique para editar o título Mestre</a:t>
            </a:r>
            <a:endParaRPr b="0" lang="pt-BR" sz="266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8" name="Imagem 6" descr=""/>
          <p:cNvPicPr/>
          <p:nvPr/>
        </p:nvPicPr>
        <p:blipFill>
          <a:blip r:embed="rId3"/>
          <a:stretch/>
        </p:blipFill>
        <p:spPr>
          <a:xfrm>
            <a:off x="191520" y="188640"/>
            <a:ext cx="1162080" cy="863640"/>
          </a:xfrm>
          <a:prstGeom prst="rect">
            <a:avLst/>
          </a:prstGeom>
          <a:ln w="0">
            <a:noFill/>
          </a:ln>
        </p:spPr>
      </p:pic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24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microsoft.com/office/2007/relationships/hdphoto" Target="../media/hdphoto2.wdp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45.wmf"/><Relationship Id="rId3" Type="http://schemas.openxmlformats.org/officeDocument/2006/relationships/image" Target="../media/image6.png"/><Relationship Id="rId4" Type="http://schemas.openxmlformats.org/officeDocument/2006/relationships/image" Target="../media/image6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image" Target="../media/image46.wmf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48.png"/><Relationship Id="rId3" Type="http://schemas.openxmlformats.org/officeDocument/2006/relationships/chart" Target="../charts/chart3.xml"/><Relationship Id="rId4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chart" Target="../charts/chart4.xml"/><Relationship Id="rId3" Type="http://schemas.openxmlformats.org/officeDocument/2006/relationships/image" Target="../media/image49.png"/><Relationship Id="rId4" Type="http://schemas.openxmlformats.org/officeDocument/2006/relationships/chart" Target="../charts/chart5.xml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chart" Target="../charts/chart6.xml"/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hyperlink" Target="mailto:camila..ssantos@hmbm.org.br" TargetMode="Externa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4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4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0" y="2061000"/>
            <a:ext cx="12191760" cy="1656000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85000">
                <a:srgbClr val="a8d9d9"/>
              </a:gs>
              <a:gs pos="100000">
                <a:srgbClr val="769999"/>
              </a:gs>
            </a:gsLst>
            <a:lin ang="13500000"/>
          </a:gradFill>
          <a:ln w="0">
            <a:noFill/>
          </a:ln>
        </p:spPr>
        <p:txBody>
          <a:bodyPr anchor="ctr">
            <a:normAutofit fontScale="88649"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pt-BR" sz="4000" spc="-1" strike="noStrike">
                <a:solidFill>
                  <a:srgbClr val="399593"/>
                </a:solidFill>
                <a:latin typeface="Calibri"/>
              </a:rPr>
              <a:t>Relatório Gerencial</a:t>
            </a:r>
            <a:br>
              <a:rPr sz="4000"/>
            </a:br>
            <a:r>
              <a:rPr b="1" lang="pt-BR" sz="4000" spc="-1" strike="noStrike">
                <a:solidFill>
                  <a:srgbClr val="399593"/>
                </a:solidFill>
                <a:latin typeface="Calibri"/>
              </a:rPr>
              <a:t>Conselho Gestor</a:t>
            </a:r>
            <a:br>
              <a:rPr sz="3600"/>
            </a:br>
            <a:r>
              <a:rPr b="1" lang="pt-BR" sz="3600" spc="-1" strike="noStrike">
                <a:solidFill>
                  <a:srgbClr val="399593"/>
                </a:solidFill>
                <a:latin typeface="Calibri"/>
              </a:rPr>
              <a:t>Outubro </a:t>
            </a:r>
            <a:r>
              <a:rPr b="1" lang="pt-BR" sz="2800" spc="-1" strike="noStrike">
                <a:solidFill>
                  <a:srgbClr val="399593"/>
                </a:solidFill>
                <a:latin typeface="Calibri"/>
              </a:rPr>
              <a:t>de 2025</a:t>
            </a:r>
            <a:endParaRPr b="0" lang="pt-BR" sz="2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8" name="Imagem 5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64600" y="10080"/>
            <a:ext cx="1127160" cy="80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71" name="CaixaDeTexto 7"/>
          <p:cNvSpPr/>
          <p:nvPr/>
        </p:nvSpPr>
        <p:spPr>
          <a:xfrm>
            <a:off x="479520" y="199800"/>
            <a:ext cx="105166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Qualitativas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2" name="Imagem 1" descr=""/>
          <p:cNvPicPr/>
          <p:nvPr/>
        </p:nvPicPr>
        <p:blipFill>
          <a:blip r:embed="rId2"/>
          <a:stretch/>
        </p:blipFill>
        <p:spPr>
          <a:xfrm>
            <a:off x="1549800" y="1985760"/>
            <a:ext cx="8578440" cy="259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74" name="CaixaDeTexto 6"/>
          <p:cNvSpPr/>
          <p:nvPr/>
        </p:nvSpPr>
        <p:spPr>
          <a:xfrm>
            <a:off x="631800" y="35244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Fixas Qualitativas de Contrato de Gestão - 2008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5" name="Imagem 2" descr=""/>
          <p:cNvPicPr/>
          <p:nvPr/>
        </p:nvPicPr>
        <p:blipFill>
          <a:blip r:embed="rId2"/>
          <a:stretch/>
        </p:blipFill>
        <p:spPr>
          <a:xfrm>
            <a:off x="1533600" y="927720"/>
            <a:ext cx="9060480" cy="2398680"/>
          </a:xfrm>
          <a:prstGeom prst="rect">
            <a:avLst/>
          </a:prstGeom>
          <a:ln w="0">
            <a:noFill/>
          </a:ln>
        </p:spPr>
      </p:pic>
      <p:pic>
        <p:nvPicPr>
          <p:cNvPr id="76" name="Imagem 3" descr=""/>
          <p:cNvPicPr/>
          <p:nvPr/>
        </p:nvPicPr>
        <p:blipFill>
          <a:blip r:embed="rId3"/>
          <a:stretch/>
        </p:blipFill>
        <p:spPr>
          <a:xfrm>
            <a:off x="1533600" y="3530880"/>
            <a:ext cx="9060480" cy="239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78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Quantitativas de Produção Hospitalar – 2008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9" name="Imagem 1" descr=""/>
          <p:cNvPicPr/>
          <p:nvPr/>
        </p:nvPicPr>
        <p:blipFill>
          <a:blip r:embed="rId2"/>
          <a:stretch/>
        </p:blipFill>
        <p:spPr>
          <a:xfrm>
            <a:off x="1598040" y="803880"/>
            <a:ext cx="8967600" cy="2456280"/>
          </a:xfrm>
          <a:prstGeom prst="rect">
            <a:avLst/>
          </a:prstGeom>
          <a:ln w="0">
            <a:noFill/>
          </a:ln>
        </p:spPr>
      </p:pic>
      <p:pic>
        <p:nvPicPr>
          <p:cNvPr id="80" name="Imagem 3" descr=""/>
          <p:cNvPicPr/>
          <p:nvPr/>
        </p:nvPicPr>
        <p:blipFill>
          <a:blip r:embed="rId3"/>
          <a:stretch/>
        </p:blipFill>
        <p:spPr>
          <a:xfrm>
            <a:off x="1598040" y="3429000"/>
            <a:ext cx="8967600" cy="238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82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Quantitativas de Produção Hospitalar – 2008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CaixaDeTexto 6"/>
          <p:cNvSpPr/>
          <p:nvPr/>
        </p:nvSpPr>
        <p:spPr>
          <a:xfrm>
            <a:off x="10617480" y="1932840"/>
            <a:ext cx="1098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rgbClr val="ff0000"/>
                </a:solidFill>
                <a:latin typeface="Calibri"/>
              </a:rPr>
              <a:t>Meta Suspensa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4" name="Imagem 2" descr=""/>
          <p:cNvPicPr/>
          <p:nvPr/>
        </p:nvPicPr>
        <p:blipFill>
          <a:blip r:embed="rId2"/>
          <a:stretch/>
        </p:blipFill>
        <p:spPr>
          <a:xfrm>
            <a:off x="1589040" y="797400"/>
            <a:ext cx="9027360" cy="2425680"/>
          </a:xfrm>
          <a:prstGeom prst="rect">
            <a:avLst/>
          </a:prstGeom>
          <a:ln w="0">
            <a:noFill/>
          </a:ln>
        </p:spPr>
      </p:pic>
      <p:pic>
        <p:nvPicPr>
          <p:cNvPr id="85" name="Imagem 3" descr=""/>
          <p:cNvPicPr/>
          <p:nvPr/>
        </p:nvPicPr>
        <p:blipFill>
          <a:blip r:embed="rId3"/>
          <a:stretch/>
        </p:blipFill>
        <p:spPr>
          <a:xfrm>
            <a:off x="1589040" y="3384000"/>
            <a:ext cx="9027360" cy="242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87" name="CaixaDeTexto 6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Quantitativas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CaixaDeTexto 8"/>
          <p:cNvSpPr/>
          <p:nvPr/>
        </p:nvSpPr>
        <p:spPr>
          <a:xfrm>
            <a:off x="10617480" y="1932840"/>
            <a:ext cx="1098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rgbClr val="ff0000"/>
                </a:solidFill>
                <a:latin typeface="Calibri"/>
              </a:rPr>
              <a:t>Meta Suspensa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" name="CaixaDeTexto 9"/>
          <p:cNvSpPr/>
          <p:nvPr/>
        </p:nvSpPr>
        <p:spPr>
          <a:xfrm>
            <a:off x="10594800" y="4278960"/>
            <a:ext cx="1098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rgbClr val="ff0000"/>
                </a:solidFill>
                <a:latin typeface="Calibri"/>
              </a:rPr>
              <a:t>Meta Suspensa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0" name="Imagem 1" descr=""/>
          <p:cNvPicPr/>
          <p:nvPr/>
        </p:nvPicPr>
        <p:blipFill>
          <a:blip r:embed="rId2"/>
          <a:stretch/>
        </p:blipFill>
        <p:spPr>
          <a:xfrm>
            <a:off x="1599840" y="797400"/>
            <a:ext cx="8994600" cy="2486880"/>
          </a:xfrm>
          <a:prstGeom prst="rect">
            <a:avLst/>
          </a:prstGeom>
          <a:ln w="0">
            <a:noFill/>
          </a:ln>
        </p:spPr>
      </p:pic>
      <p:pic>
        <p:nvPicPr>
          <p:cNvPr id="91" name="Imagem 3" descr=""/>
          <p:cNvPicPr/>
          <p:nvPr/>
        </p:nvPicPr>
        <p:blipFill>
          <a:blip r:embed="rId3"/>
          <a:stretch/>
        </p:blipFill>
        <p:spPr>
          <a:xfrm>
            <a:off x="1599840" y="797400"/>
            <a:ext cx="8992080" cy="2486880"/>
          </a:xfrm>
          <a:prstGeom prst="rect">
            <a:avLst/>
          </a:prstGeom>
          <a:ln w="0">
            <a:noFill/>
          </a:ln>
        </p:spPr>
      </p:pic>
      <p:pic>
        <p:nvPicPr>
          <p:cNvPr id="92" name="Imagem 5" descr=""/>
          <p:cNvPicPr/>
          <p:nvPr/>
        </p:nvPicPr>
        <p:blipFill>
          <a:blip r:embed="rId4"/>
          <a:stretch/>
        </p:blipFill>
        <p:spPr>
          <a:xfrm>
            <a:off x="1597320" y="3423240"/>
            <a:ext cx="8994600" cy="238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94" name="CaixaDeTexto 7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5" name="Imagem 1" descr=""/>
          <p:cNvPicPr/>
          <p:nvPr/>
        </p:nvPicPr>
        <p:blipFill>
          <a:blip r:embed="rId2"/>
          <a:stretch/>
        </p:blipFill>
        <p:spPr>
          <a:xfrm>
            <a:off x="1535400" y="803880"/>
            <a:ext cx="9080640" cy="2462400"/>
          </a:xfrm>
          <a:prstGeom prst="rect">
            <a:avLst/>
          </a:prstGeom>
          <a:ln w="0">
            <a:noFill/>
          </a:ln>
        </p:spPr>
      </p:pic>
      <p:pic>
        <p:nvPicPr>
          <p:cNvPr id="96" name="Imagem 2" descr=""/>
          <p:cNvPicPr/>
          <p:nvPr/>
        </p:nvPicPr>
        <p:blipFill>
          <a:blip r:embed="rId3"/>
          <a:stretch/>
        </p:blipFill>
        <p:spPr>
          <a:xfrm>
            <a:off x="1535400" y="3427200"/>
            <a:ext cx="9080640" cy="250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98" name="CaixaDeTexto 7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9" name="Imagem 3" descr=""/>
          <p:cNvPicPr/>
          <p:nvPr/>
        </p:nvPicPr>
        <p:blipFill>
          <a:blip r:embed="rId2"/>
          <a:stretch/>
        </p:blipFill>
        <p:spPr>
          <a:xfrm>
            <a:off x="1542240" y="797400"/>
            <a:ext cx="9068400" cy="2444040"/>
          </a:xfrm>
          <a:prstGeom prst="rect">
            <a:avLst/>
          </a:prstGeom>
          <a:ln w="0">
            <a:noFill/>
          </a:ln>
        </p:spPr>
      </p:pic>
      <p:pic>
        <p:nvPicPr>
          <p:cNvPr id="100" name="Imagem 5" descr=""/>
          <p:cNvPicPr/>
          <p:nvPr/>
        </p:nvPicPr>
        <p:blipFill>
          <a:blip r:embed="rId3"/>
          <a:stretch/>
        </p:blipFill>
        <p:spPr>
          <a:xfrm>
            <a:off x="1542240" y="3414240"/>
            <a:ext cx="9068400" cy="246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02" name="CaixaDeTexto 7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3" name="Imagem 2" descr=""/>
          <p:cNvPicPr/>
          <p:nvPr/>
        </p:nvPicPr>
        <p:blipFill>
          <a:blip r:embed="rId2"/>
          <a:stretch/>
        </p:blipFill>
        <p:spPr>
          <a:xfrm>
            <a:off x="1538280" y="790920"/>
            <a:ext cx="9081720" cy="2462760"/>
          </a:xfrm>
          <a:prstGeom prst="rect">
            <a:avLst/>
          </a:prstGeom>
          <a:ln w="0">
            <a:noFill/>
          </a:ln>
        </p:spPr>
      </p:pic>
      <p:pic>
        <p:nvPicPr>
          <p:cNvPr id="104" name="Imagem 5" descr=""/>
          <p:cNvPicPr/>
          <p:nvPr/>
        </p:nvPicPr>
        <p:blipFill>
          <a:blip r:embed="rId3"/>
          <a:stretch/>
        </p:blipFill>
        <p:spPr>
          <a:xfrm>
            <a:off x="1538280" y="3429000"/>
            <a:ext cx="9081720" cy="248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06" name="CaixaDeTexto 7"/>
          <p:cNvSpPr/>
          <p:nvPr/>
        </p:nvSpPr>
        <p:spPr>
          <a:xfrm>
            <a:off x="479520" y="199800"/>
            <a:ext cx="10516680" cy="101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7" name="CaixaDeTexto 5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8" name="Imagem 1" descr=""/>
          <p:cNvPicPr/>
          <p:nvPr/>
        </p:nvPicPr>
        <p:blipFill>
          <a:blip r:embed="rId2"/>
          <a:stretch/>
        </p:blipFill>
        <p:spPr>
          <a:xfrm>
            <a:off x="1559520" y="1912320"/>
            <a:ext cx="9216720" cy="25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10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1" name="Imagem 2" descr=""/>
          <p:cNvPicPr/>
          <p:nvPr/>
        </p:nvPicPr>
        <p:blipFill>
          <a:blip r:embed="rId2"/>
          <a:stretch/>
        </p:blipFill>
        <p:spPr>
          <a:xfrm>
            <a:off x="1599840" y="800280"/>
            <a:ext cx="9012240" cy="2520360"/>
          </a:xfrm>
          <a:prstGeom prst="rect">
            <a:avLst/>
          </a:prstGeom>
          <a:ln w="0">
            <a:noFill/>
          </a:ln>
        </p:spPr>
      </p:pic>
      <p:pic>
        <p:nvPicPr>
          <p:cNvPr id="112" name="Imagem 3" descr=""/>
          <p:cNvPicPr/>
          <p:nvPr/>
        </p:nvPicPr>
        <p:blipFill>
          <a:blip r:embed="rId3"/>
          <a:stretch/>
        </p:blipFill>
        <p:spPr>
          <a:xfrm>
            <a:off x="1598040" y="3437280"/>
            <a:ext cx="9014040" cy="252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" descr=""/>
          <p:cNvPicPr/>
          <p:nvPr/>
        </p:nvPicPr>
        <p:blipFill>
          <a:blip r:embed="rId1"/>
          <a:srcRect l="0" t="3158" r="4523" b="0"/>
          <a:stretch/>
        </p:blipFill>
        <p:spPr>
          <a:xfrm>
            <a:off x="335520" y="797400"/>
            <a:ext cx="10613880" cy="5497560"/>
          </a:xfrm>
          <a:prstGeom prst="rect">
            <a:avLst/>
          </a:prstGeom>
          <a:ln w="0">
            <a:noFill/>
          </a:ln>
        </p:spPr>
      </p:pic>
      <p:pic>
        <p:nvPicPr>
          <p:cNvPr id="30" name="Imagem 4" descr=""/>
          <p:cNvPicPr/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31" name="Imagem 5" descr=""/>
          <p:cNvPicPr/>
          <p:nvPr/>
        </p:nvPicPr>
        <p:blipFill>
          <a:blip r:embed="rId4"/>
          <a:stretch/>
        </p:blipFill>
        <p:spPr>
          <a:xfrm>
            <a:off x="479520" y="908640"/>
            <a:ext cx="1950480" cy="475200"/>
          </a:xfrm>
          <a:prstGeom prst="rect">
            <a:avLst/>
          </a:prstGeom>
          <a:ln w="0">
            <a:noFill/>
          </a:ln>
        </p:spPr>
      </p:pic>
      <p:sp>
        <p:nvSpPr>
          <p:cNvPr id="32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Aspiração</a:t>
            </a:r>
            <a:r>
              <a:rPr b="1" lang="pt-BR" sz="3200" spc="-1" strike="noStrike">
                <a:solidFill>
                  <a:srgbClr val="006a6b"/>
                </a:solidFill>
                <a:latin typeface="Calibri"/>
              </a:rPr>
              <a:t>, Propósito, Valores e Jeito de Ser M’Boi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14" name="CaixaDeTexto 6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5" name="Imagem 3" descr=""/>
          <p:cNvPicPr/>
          <p:nvPr/>
        </p:nvPicPr>
        <p:blipFill>
          <a:blip r:embed="rId2"/>
          <a:stretch/>
        </p:blipFill>
        <p:spPr>
          <a:xfrm>
            <a:off x="1611000" y="804240"/>
            <a:ext cx="9015840" cy="2451600"/>
          </a:xfrm>
          <a:prstGeom prst="rect">
            <a:avLst/>
          </a:prstGeom>
          <a:ln w="0">
            <a:noFill/>
          </a:ln>
        </p:spPr>
      </p:pic>
      <p:pic>
        <p:nvPicPr>
          <p:cNvPr id="116" name="Imagem 5" descr=""/>
          <p:cNvPicPr/>
          <p:nvPr/>
        </p:nvPicPr>
        <p:blipFill>
          <a:blip r:embed="rId3"/>
          <a:stretch/>
        </p:blipFill>
        <p:spPr>
          <a:xfrm>
            <a:off x="1611000" y="3427560"/>
            <a:ext cx="9015840" cy="245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18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9" name="Imagem 1" descr=""/>
          <p:cNvPicPr/>
          <p:nvPr/>
        </p:nvPicPr>
        <p:blipFill>
          <a:blip r:embed="rId2"/>
          <a:stretch/>
        </p:blipFill>
        <p:spPr>
          <a:xfrm>
            <a:off x="1394280" y="1715400"/>
            <a:ext cx="9093960" cy="286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121" name="Imagem 3" descr=""/>
          <p:cNvPicPr/>
          <p:nvPr/>
        </p:nvPicPr>
        <p:blipFill>
          <a:blip r:embed="rId2"/>
          <a:stretch/>
        </p:blipFill>
        <p:spPr>
          <a:xfrm>
            <a:off x="119160" y="104760"/>
            <a:ext cx="10224720" cy="5864400"/>
          </a:xfrm>
          <a:prstGeom prst="rect">
            <a:avLst/>
          </a:prstGeom>
          <a:ln w="0">
            <a:noFill/>
          </a:ln>
        </p:spPr>
      </p:pic>
      <p:pic>
        <p:nvPicPr>
          <p:cNvPr id="122" name="Imagem 7" descr=""/>
          <p:cNvPicPr/>
          <p:nvPr/>
        </p:nvPicPr>
        <p:blipFill>
          <a:blip r:embed="rId3"/>
          <a:stretch/>
        </p:blipFill>
        <p:spPr>
          <a:xfrm>
            <a:off x="9192240" y="1772640"/>
            <a:ext cx="2648160" cy="251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aixaDeTexto 7"/>
          <p:cNvSpPr/>
          <p:nvPr/>
        </p:nvSpPr>
        <p:spPr>
          <a:xfrm>
            <a:off x="475560" y="-28800"/>
            <a:ext cx="957672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Recursos Humanos | Outubro 2025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4" name="CaixaDeTexto 1"/>
          <p:cNvSpPr/>
          <p:nvPr/>
        </p:nvSpPr>
        <p:spPr>
          <a:xfrm>
            <a:off x="8256240" y="184320"/>
            <a:ext cx="2833560" cy="60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006a6b"/>
                </a:solidFill>
                <a:latin typeface="Calibri"/>
              </a:rPr>
              <a:t>Média HC 12 últimos meses 2344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5" name="Imagem 2" descr=""/>
          <p:cNvPicPr/>
          <p:nvPr/>
        </p:nvPicPr>
        <p:blipFill>
          <a:blip r:embed="rId1"/>
          <a:stretch/>
        </p:blipFill>
        <p:spPr>
          <a:xfrm>
            <a:off x="767520" y="4546800"/>
            <a:ext cx="10138320" cy="1438560"/>
          </a:xfrm>
          <a:prstGeom prst="rect">
            <a:avLst/>
          </a:prstGeom>
          <a:ln w="0">
            <a:noFill/>
          </a:ln>
        </p:spPr>
      </p:pic>
      <p:pic>
        <p:nvPicPr>
          <p:cNvPr id="126" name="Imagem 4" descr=""/>
          <p:cNvPicPr/>
          <p:nvPr/>
        </p:nvPicPr>
        <p:blipFill>
          <a:blip r:embed="rId2"/>
          <a:stretch/>
        </p:blipFill>
        <p:spPr>
          <a:xfrm>
            <a:off x="0" y="620640"/>
            <a:ext cx="12191760" cy="4174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28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9" name="CaixaDeTexto 6"/>
          <p:cNvSpPr/>
          <p:nvPr/>
        </p:nvSpPr>
        <p:spPr>
          <a:xfrm>
            <a:off x="475560" y="797400"/>
            <a:ext cx="11372760" cy="502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Michele: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Melhoria das Respostas às Demandas da Ouvidoria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Renata: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Volume de pacientes de outras regiões atendidos no HMMD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think-cell data - do not delete"/>
          <p:cNvGraphicFramePr/>
          <p:nvPr/>
        </p:nvGraphicFramePr>
        <p:xfrm>
          <a:off x="1440" y="1440"/>
          <a:ext cx="1080" cy="1080"/>
        </p:xfrm>
        <a:graphic>
          <a:graphicData uri="http://schemas.openxmlformats.org/presentationml/2006/ole">
            <p:oleObj progId="TCLayout.ActiveDocument.1" r:id="rId1" spid="">
              <p:embed/>
              <p:pic>
                <p:nvPicPr>
                  <p:cNvPr id="131" name="think-cell data - do not delete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440" y="1440"/>
                    <a:ext cx="1080" cy="1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32" name="Imagem 4" descr=""/>
          <p:cNvPicPr/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33" name="Retângulo 1"/>
          <p:cNvSpPr/>
          <p:nvPr/>
        </p:nvSpPr>
        <p:spPr>
          <a:xfrm>
            <a:off x="8052840" y="44640"/>
            <a:ext cx="4091400" cy="7070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34" name="Imagem 3" descr=""/>
          <p:cNvPicPr/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136600" y="-2736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35" name="CaixaDeTexto 6"/>
          <p:cNvSpPr/>
          <p:nvPr/>
        </p:nvSpPr>
        <p:spPr>
          <a:xfrm>
            <a:off x="47160" y="97560"/>
            <a:ext cx="957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800" spc="-1" strike="noStrike">
                <a:solidFill>
                  <a:srgbClr val="006a6b"/>
                </a:solidFill>
                <a:latin typeface="Trebuchet MS"/>
              </a:rPr>
              <a:t>Destaques Financeiros| Outubro 2025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36" name="Group 149"/>
          <p:cNvGrpSpPr/>
          <p:nvPr/>
        </p:nvGrpSpPr>
        <p:grpSpPr>
          <a:xfrm>
            <a:off x="240480" y="901800"/>
            <a:ext cx="8159760" cy="3042360"/>
            <a:chOff x="240480" y="901800"/>
            <a:chExt cx="8159760" cy="3042360"/>
          </a:xfrm>
        </p:grpSpPr>
        <p:sp>
          <p:nvSpPr>
            <p:cNvPr id="137" name="Rectangle 150"/>
            <p:cNvSpPr/>
            <p:nvPr/>
          </p:nvSpPr>
          <p:spPr>
            <a:xfrm>
              <a:off x="246600" y="902160"/>
              <a:ext cx="8147520" cy="304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317520">
                <a:lnSpc>
                  <a:spcPct val="100000"/>
                </a:lnSpc>
              </a:pPr>
              <a:endParaRPr b="0" lang="en-US" sz="125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38" name="Straight Connector 151"/>
            <p:cNvCxnSpPr/>
            <p:nvPr/>
          </p:nvCxnSpPr>
          <p:spPr>
            <a:xfrm>
              <a:off x="240480" y="901800"/>
              <a:ext cx="8160120" cy="360"/>
            </a:xfrm>
            <a:prstGeom prst="straightConnector1">
              <a:avLst/>
            </a:prstGeom>
            <a:ln w="12700">
              <a:solidFill>
                <a:srgbClr val="399593"/>
              </a:solidFill>
              <a:round/>
            </a:ln>
          </p:spPr>
        </p:cxnSp>
        <p:cxnSp>
          <p:nvCxnSpPr>
            <p:cNvPr id="139" name="Straight Connector 152"/>
            <p:cNvCxnSpPr/>
            <p:nvPr/>
          </p:nvCxnSpPr>
          <p:spPr>
            <a:xfrm>
              <a:off x="240480" y="3944160"/>
              <a:ext cx="8160120" cy="360"/>
            </a:xfrm>
            <a:prstGeom prst="straightConnector1">
              <a:avLst/>
            </a:prstGeom>
            <a:ln w="12700">
              <a:solidFill>
                <a:srgbClr val="004f92"/>
              </a:solidFill>
              <a:round/>
            </a:ln>
          </p:spPr>
        </p:cxnSp>
      </p:grpSp>
      <p:sp>
        <p:nvSpPr>
          <p:cNvPr id="140" name="Retângulo 4"/>
          <p:cNvSpPr/>
          <p:nvPr/>
        </p:nvSpPr>
        <p:spPr>
          <a:xfrm>
            <a:off x="79200" y="576000"/>
            <a:ext cx="45403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317520">
              <a:lnSpc>
                <a:spcPct val="100000"/>
              </a:lnSpc>
              <a:tabLst>
                <a:tab algn="l" pos="0"/>
              </a:tabLst>
            </a:pPr>
            <a:r>
              <a:rPr b="1" lang="pt-BR" sz="1400" spc="-1" strike="noStrike">
                <a:solidFill>
                  <a:srgbClr val="399593"/>
                </a:solidFill>
                <a:latin typeface="Segoe UI"/>
                <a:ea typeface="Verdana"/>
              </a:rPr>
              <a:t>Demonstrativo de Resultado e Posição de Caixa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41" name="Chart 3"/>
          <p:cNvGraphicFramePr/>
          <p:nvPr/>
        </p:nvGraphicFramePr>
        <p:xfrm>
          <a:off x="193680" y="4311720"/>
          <a:ext cx="11817000" cy="92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42" name="Conector reto 82"/>
          <p:cNvCxnSpPr/>
          <p:nvPr/>
        </p:nvCxnSpPr>
        <p:spPr>
          <a:xfrm flipV="1">
            <a:off x="9985320" y="4613040"/>
            <a:ext cx="360" cy="799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cxnSp>
        <p:nvCxnSpPr>
          <p:cNvPr id="143" name="Conector reto 83"/>
          <p:cNvCxnSpPr/>
          <p:nvPr/>
        </p:nvCxnSpPr>
        <p:spPr>
          <a:xfrm flipV="1">
            <a:off x="9985320" y="4286160"/>
            <a:ext cx="360" cy="19080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cxnSp>
        <p:nvCxnSpPr>
          <p:cNvPr id="144" name="Conector reto 86"/>
          <p:cNvCxnSpPr/>
          <p:nvPr/>
        </p:nvCxnSpPr>
        <p:spPr>
          <a:xfrm flipH="1">
            <a:off x="9208800" y="4286160"/>
            <a:ext cx="776880" cy="36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cxnSp>
        <p:nvCxnSpPr>
          <p:cNvPr id="145" name="Conector reto 84"/>
          <p:cNvCxnSpPr/>
          <p:nvPr/>
        </p:nvCxnSpPr>
        <p:spPr>
          <a:xfrm>
            <a:off x="9208800" y="4286160"/>
            <a:ext cx="360" cy="152640"/>
          </a:xfrm>
          <a:prstGeom prst="straightConnector1">
            <a:avLst/>
          </a:prstGeom>
          <a:ln w="1270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46" name="Espaço Reservado para Texto 2"/>
          <p:cNvSpPr/>
          <p:nvPr/>
        </p:nvSpPr>
        <p:spPr>
          <a:xfrm>
            <a:off x="9453600" y="4178160"/>
            <a:ext cx="285480" cy="2156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-0,1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Retângulo 12"/>
          <p:cNvSpPr/>
          <p:nvPr/>
        </p:nvSpPr>
        <p:spPr>
          <a:xfrm>
            <a:off x="2335320" y="4038480"/>
            <a:ext cx="178920" cy="132840"/>
          </a:xfrm>
          <a:prstGeom prst="rect">
            <a:avLst/>
          </a:prstGeom>
          <a:solidFill>
            <a:srgbClr val="6f8db9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48" name="Conector reto 13"/>
          <p:cNvCxnSpPr/>
          <p:nvPr/>
        </p:nvCxnSpPr>
        <p:spPr>
          <a:xfrm>
            <a:off x="3420720" y="4105080"/>
            <a:ext cx="57600" cy="360"/>
          </a:xfrm>
          <a:prstGeom prst="straightConnector1">
            <a:avLst/>
          </a:prstGeom>
          <a:ln cap="rnd" w="19050">
            <a:solidFill>
              <a:srgbClr val="000000"/>
            </a:solidFill>
            <a:prstDash val="dash"/>
            <a:miter/>
          </a:ln>
        </p:spPr>
      </p:cxnSp>
      <p:cxnSp>
        <p:nvCxnSpPr>
          <p:cNvPr id="149" name="Conector reto 14"/>
          <p:cNvCxnSpPr/>
          <p:nvPr/>
        </p:nvCxnSpPr>
        <p:spPr>
          <a:xfrm flipH="1">
            <a:off x="3157200" y="4105080"/>
            <a:ext cx="57600" cy="360"/>
          </a:xfrm>
          <a:prstGeom prst="straightConnector1">
            <a:avLst/>
          </a:prstGeom>
          <a:ln cap="rnd" w="19050">
            <a:solidFill>
              <a:srgbClr val="000000"/>
            </a:solidFill>
            <a:prstDash val="dash"/>
            <a:miter/>
          </a:ln>
        </p:spPr>
      </p:cxnSp>
      <p:sp>
        <p:nvSpPr>
          <p:cNvPr id="150" name="Elipse 15"/>
          <p:cNvSpPr/>
          <p:nvPr/>
        </p:nvSpPr>
        <p:spPr>
          <a:xfrm>
            <a:off x="3286080" y="4073400"/>
            <a:ext cx="63000" cy="630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0" bIns="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1" name="Espaço Reservado para Texto 2"/>
          <p:cNvSpPr/>
          <p:nvPr/>
        </p:nvSpPr>
        <p:spPr>
          <a:xfrm>
            <a:off x="2565360" y="4046400"/>
            <a:ext cx="480600" cy="13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Repasses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2" name="Espaço Reservado para Texto 2"/>
          <p:cNvSpPr/>
          <p:nvPr/>
        </p:nvSpPr>
        <p:spPr>
          <a:xfrm>
            <a:off x="3538440" y="4046400"/>
            <a:ext cx="705960" cy="13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Gastos Totais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53" name="Chart 3"/>
          <p:cNvGraphicFramePr/>
          <p:nvPr/>
        </p:nvGraphicFramePr>
        <p:xfrm>
          <a:off x="181080" y="4908600"/>
          <a:ext cx="11829600" cy="83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4" name="Text Placeholder 2"/>
          <p:cNvSpPr/>
          <p:nvPr/>
        </p:nvSpPr>
        <p:spPr>
          <a:xfrm>
            <a:off x="471600" y="5586480"/>
            <a:ext cx="3614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out-24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5" name="Text Placeholder 2"/>
          <p:cNvSpPr/>
          <p:nvPr/>
        </p:nvSpPr>
        <p:spPr>
          <a:xfrm>
            <a:off x="1241280" y="558648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nov-24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6" name="Text Placeholder 2"/>
          <p:cNvSpPr/>
          <p:nvPr/>
        </p:nvSpPr>
        <p:spPr>
          <a:xfrm>
            <a:off x="2027160" y="5586480"/>
            <a:ext cx="3632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dez-24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7" name="Text Placeholder 2"/>
          <p:cNvSpPr/>
          <p:nvPr/>
        </p:nvSpPr>
        <p:spPr>
          <a:xfrm>
            <a:off x="2813040" y="5586480"/>
            <a:ext cx="3427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jan-25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8" name="Text Placeholder 2"/>
          <p:cNvSpPr/>
          <p:nvPr/>
        </p:nvSpPr>
        <p:spPr>
          <a:xfrm>
            <a:off x="3591000" y="5586480"/>
            <a:ext cx="3441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fev-25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9" name="Text Placeholder 2"/>
          <p:cNvSpPr/>
          <p:nvPr/>
        </p:nvSpPr>
        <p:spPr>
          <a:xfrm>
            <a:off x="4344840" y="5586480"/>
            <a:ext cx="3902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mar-25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0" name="Text Placeholder 2"/>
          <p:cNvSpPr/>
          <p:nvPr/>
        </p:nvSpPr>
        <p:spPr>
          <a:xfrm>
            <a:off x="5140440" y="5586480"/>
            <a:ext cx="3553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abr-25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1" name="Text Placeholder 2"/>
          <p:cNvSpPr/>
          <p:nvPr/>
        </p:nvSpPr>
        <p:spPr>
          <a:xfrm>
            <a:off x="5907240" y="558648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mai-25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Text Placeholder 2"/>
          <p:cNvSpPr/>
          <p:nvPr/>
        </p:nvSpPr>
        <p:spPr>
          <a:xfrm>
            <a:off x="6699240" y="5586480"/>
            <a:ext cx="348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jun-25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3" name="Text Placeholder 2"/>
          <p:cNvSpPr/>
          <p:nvPr/>
        </p:nvSpPr>
        <p:spPr>
          <a:xfrm>
            <a:off x="7496280" y="5586480"/>
            <a:ext cx="3124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jul-25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Text Placeholder 2"/>
          <p:cNvSpPr/>
          <p:nvPr/>
        </p:nvSpPr>
        <p:spPr>
          <a:xfrm>
            <a:off x="8244000" y="5586480"/>
            <a:ext cx="3711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ago-25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Text Placeholder 2"/>
          <p:cNvSpPr/>
          <p:nvPr/>
        </p:nvSpPr>
        <p:spPr>
          <a:xfrm>
            <a:off x="9036000" y="5586480"/>
            <a:ext cx="3394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set-25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Text Placeholder 2"/>
          <p:cNvSpPr/>
          <p:nvPr/>
        </p:nvSpPr>
        <p:spPr>
          <a:xfrm>
            <a:off x="9802800" y="5586480"/>
            <a:ext cx="3614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out-25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Espaço Reservado para Texto 2"/>
          <p:cNvSpPr/>
          <p:nvPr/>
        </p:nvSpPr>
        <p:spPr>
          <a:xfrm>
            <a:off x="10663200" y="5407200"/>
            <a:ext cx="19800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rgbClr val="000000"/>
                </a:solidFill>
                <a:latin typeface="Calibri"/>
              </a:rPr>
              <a:t>4,6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Text Placeholder 2"/>
          <p:cNvSpPr/>
          <p:nvPr/>
        </p:nvSpPr>
        <p:spPr>
          <a:xfrm>
            <a:off x="10572840" y="558648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nov-25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9" name="Espaço Reservado para Texto 2"/>
          <p:cNvSpPr/>
          <p:nvPr/>
        </p:nvSpPr>
        <p:spPr>
          <a:xfrm>
            <a:off x="11441160" y="5391000"/>
            <a:ext cx="19800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rgbClr val="000000"/>
                </a:solidFill>
                <a:latin typeface="Calibri"/>
              </a:rPr>
              <a:t>6,5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Text Placeholder 2"/>
          <p:cNvSpPr/>
          <p:nvPr/>
        </p:nvSpPr>
        <p:spPr>
          <a:xfrm>
            <a:off x="11358720" y="5586480"/>
            <a:ext cx="3632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dez-25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1" name="Retângulo 32"/>
          <p:cNvSpPr/>
          <p:nvPr/>
        </p:nvSpPr>
        <p:spPr>
          <a:xfrm>
            <a:off x="4491000" y="4043520"/>
            <a:ext cx="178920" cy="132840"/>
          </a:xfrm>
          <a:prstGeom prst="rect">
            <a:avLst/>
          </a:prstGeom>
          <a:solidFill>
            <a:srgbClr val="c0c0c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2" name="Text Placeholder 2"/>
          <p:cNvSpPr/>
          <p:nvPr/>
        </p:nvSpPr>
        <p:spPr>
          <a:xfrm>
            <a:off x="4721400" y="4038480"/>
            <a:ext cx="9583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Caixa e Aplicações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3" name="Retângulo 4"/>
          <p:cNvSpPr/>
          <p:nvPr/>
        </p:nvSpPr>
        <p:spPr>
          <a:xfrm>
            <a:off x="144360" y="3960720"/>
            <a:ext cx="45403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317520">
              <a:lnSpc>
                <a:spcPct val="100000"/>
              </a:lnSpc>
              <a:tabLst>
                <a:tab algn="l" pos="0"/>
              </a:tabLst>
            </a:pPr>
            <a:r>
              <a:rPr b="1" lang="pt-BR" sz="1200" spc="-1" strike="noStrike">
                <a:solidFill>
                  <a:srgbClr val="404040"/>
                </a:solidFill>
                <a:latin typeface="Segoe UI"/>
                <a:ea typeface="Verdana"/>
              </a:rPr>
              <a:t>Evolução Mensal </a:t>
            </a:r>
            <a:r>
              <a:rPr b="0" lang="pt-BR" sz="1200" spc="-1" strike="noStrike">
                <a:solidFill>
                  <a:srgbClr val="404040"/>
                </a:solidFill>
                <a:latin typeface="Segoe UI"/>
                <a:ea typeface="Verdana"/>
              </a:rPr>
              <a:t>(R$ MM)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  <a:p>
            <a:pPr defTabSz="317520">
              <a:lnSpc>
                <a:spcPct val="100000"/>
              </a:lnSpc>
              <a:tabLst>
                <a:tab algn="l" pos="0"/>
              </a:tabLst>
            </a:pPr>
            <a:r>
              <a:rPr b="0" i="1" lang="pt-BR" sz="1200" spc="-1" strike="noStrike">
                <a:solidFill>
                  <a:srgbClr val="404040"/>
                </a:solidFill>
                <a:latin typeface="Segoe UI"/>
                <a:ea typeface="Verdana"/>
              </a:rPr>
              <a:t>Últimos 12 meses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4" name="Retângulo 4"/>
          <p:cNvSpPr/>
          <p:nvPr/>
        </p:nvSpPr>
        <p:spPr>
          <a:xfrm>
            <a:off x="8500320" y="966600"/>
            <a:ext cx="3522600" cy="22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317520">
              <a:lnSpc>
                <a:spcPct val="100000"/>
              </a:lnSpc>
            </a:pPr>
            <a:r>
              <a:rPr b="0" lang="pt-BR" sz="1100" spc="-1" strike="noStrike" u="sng">
                <a:solidFill>
                  <a:srgbClr val="404040"/>
                </a:solidFill>
                <a:uFillTx/>
                <a:latin typeface="Segoe UI"/>
                <a:ea typeface="Verdana"/>
              </a:rPr>
              <a:t>Comentários: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O plano de trabalho permanece congelado com o mesmo valor de out/24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(R$ 28,3MM</a:t>
            </a: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) e, estão sendo negociados valores complementares para os acordos coletivos e inflações acumuladas para reequilíbrio do contrato.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Em 25/11/25 foi publicada Portaria 856/2025 – SMS/G autorizando repasse adicional para cobertura do 13º. Salário no montante de R$ 14,5 MM.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5" name="Retângulo 7"/>
          <p:cNvSpPr/>
          <p:nvPr/>
        </p:nvSpPr>
        <p:spPr>
          <a:xfrm>
            <a:off x="10404720" y="4300560"/>
            <a:ext cx="1523520" cy="1406160"/>
          </a:xfrm>
          <a:prstGeom prst="rect">
            <a:avLst/>
          </a:prstGeom>
          <a:noFill/>
          <a:ln w="9525">
            <a:solidFill>
              <a:srgbClr val="000000">
                <a:lumMod val="50000"/>
                <a:lumOff val="50000"/>
              </a:srgbClr>
            </a:solidFill>
            <a:prstDash val="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6" name="CaixaDeTexto 11"/>
          <p:cNvSpPr/>
          <p:nvPr/>
        </p:nvSpPr>
        <p:spPr>
          <a:xfrm>
            <a:off x="10245960" y="3780360"/>
            <a:ext cx="19040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8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Segoe UI"/>
                <a:ea typeface="Verdana"/>
              </a:rPr>
              <a:t>Projeção de Superávits Operacionais</a:t>
            </a:r>
            <a:endParaRPr b="0" lang="pt-BR" sz="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CaixaDeTexto 67"/>
          <p:cNvSpPr/>
          <p:nvPr/>
        </p:nvSpPr>
        <p:spPr>
          <a:xfrm>
            <a:off x="10488600" y="4046400"/>
            <a:ext cx="47088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1000" spc="-1" strike="noStrike">
                <a:solidFill>
                  <a:schemeClr val="dk1"/>
                </a:solidFill>
                <a:latin typeface="Segoe UI"/>
                <a:ea typeface="Verdana"/>
              </a:rPr>
              <a:t>2,3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8" name="CaixaDeTexto 69"/>
          <p:cNvSpPr/>
          <p:nvPr/>
        </p:nvSpPr>
        <p:spPr>
          <a:xfrm>
            <a:off x="11208600" y="4046400"/>
            <a:ext cx="51804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1000" spc="-1" strike="noStrike">
                <a:solidFill>
                  <a:schemeClr val="dk1"/>
                </a:solidFill>
                <a:latin typeface="Segoe UI"/>
                <a:ea typeface="Verdana"/>
              </a:rPr>
              <a:t>7,8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9" name="Objeto 20" descr=""/>
          <p:cNvPicPr/>
          <p:nvPr/>
        </p:nvPicPr>
        <p:blipFill>
          <a:blip r:embed="rId7"/>
          <a:stretch/>
        </p:blipFill>
        <p:spPr>
          <a:xfrm>
            <a:off x="352800" y="980640"/>
            <a:ext cx="8047080" cy="285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81" name="CaixaDeTexto 2"/>
          <p:cNvSpPr/>
          <p:nvPr/>
        </p:nvSpPr>
        <p:spPr>
          <a:xfrm>
            <a:off x="47160" y="97560"/>
            <a:ext cx="957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Projeções | DRE 2025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2" name="CaixaDeTexto 5"/>
          <p:cNvSpPr/>
          <p:nvPr/>
        </p:nvSpPr>
        <p:spPr>
          <a:xfrm>
            <a:off x="225000" y="5444640"/>
            <a:ext cx="1174140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pt-BR" sz="1000" spc="-1" strike="noStrike">
                <a:solidFill>
                  <a:schemeClr val="dk1"/>
                </a:solidFill>
                <a:latin typeface="Segoe UI"/>
              </a:rPr>
              <a:t>Repasses Congelados em R$ 28,3MM desde out/24;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pt-BR" sz="1000" spc="-1" strike="noStrike">
                <a:solidFill>
                  <a:schemeClr val="dk1"/>
                </a:solidFill>
                <a:latin typeface="Segoe UI"/>
              </a:rPr>
              <a:t>Gastos Totais (Plano de R$ 31,7 MM, mínimo necessário para reequilíbrio do contrato).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3" name="Imagem 7" descr=""/>
          <p:cNvPicPr/>
          <p:nvPr/>
        </p:nvPicPr>
        <p:blipFill>
          <a:blip r:embed="rId2"/>
          <a:stretch/>
        </p:blipFill>
        <p:spPr>
          <a:xfrm>
            <a:off x="288000" y="1002960"/>
            <a:ext cx="11568240" cy="4298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85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6" name="CaixaDeTexto 6"/>
          <p:cNvSpPr/>
          <p:nvPr/>
        </p:nvSpPr>
        <p:spPr>
          <a:xfrm>
            <a:off x="475560" y="797400"/>
            <a:ext cx="11372760" cy="502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Michele: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Melhoria das Respostas às Demandas da Ouvidoria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Renata: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Volume de pacientes de outras regiões atendidos no HMMD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88" name="CaixaDeTexto 7"/>
          <p:cNvSpPr/>
          <p:nvPr/>
        </p:nvSpPr>
        <p:spPr>
          <a:xfrm>
            <a:off x="475560" y="-28800"/>
            <a:ext cx="1022868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Cliente | Manifestações Ouvidoria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89" name="Tabela 2"/>
          <p:cNvGraphicFramePr/>
          <p:nvPr/>
        </p:nvGraphicFramePr>
        <p:xfrm>
          <a:off x="9455760" y="3714480"/>
          <a:ext cx="2736000" cy="1224000"/>
        </p:xfrm>
        <a:graphic>
          <a:graphicData uri="http://schemas.openxmlformats.org/drawingml/2006/table">
            <a:tbl>
              <a:tblPr/>
              <a:tblGrid>
                <a:gridCol w="2736000"/>
              </a:tblGrid>
              <a:tr h="30600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Média de Manifestações por ano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13686c"/>
                    </a:solidFill>
                  </a:tcPr>
                </a:tc>
              </a:tr>
              <a:tr h="30600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Média 2023 - 169,5</a:t>
                      </a:r>
                      <a:endParaRPr b="0" lang="pt-BR" sz="12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0600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Média 2024 - 142,4</a:t>
                      </a:r>
                      <a:endParaRPr b="0" lang="pt-BR" sz="12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0600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Média de 2025 - 143,8</a:t>
                      </a:r>
                      <a:endParaRPr b="0" lang="pt-BR" sz="12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90" name="Imagem 1" descr=""/>
          <p:cNvPicPr/>
          <p:nvPr/>
        </p:nvPicPr>
        <p:blipFill>
          <a:blip r:embed="rId2"/>
          <a:stretch/>
        </p:blipFill>
        <p:spPr>
          <a:xfrm>
            <a:off x="6480" y="529200"/>
            <a:ext cx="11278800" cy="31154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91" name="Gráfico 8"/>
          <p:cNvGraphicFramePr/>
          <p:nvPr/>
        </p:nvGraphicFramePr>
        <p:xfrm>
          <a:off x="-11880" y="3645000"/>
          <a:ext cx="9996120" cy="2605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93" name="CaixaDeTexto 7"/>
          <p:cNvSpPr/>
          <p:nvPr/>
        </p:nvSpPr>
        <p:spPr>
          <a:xfrm>
            <a:off x="475560" y="-28800"/>
            <a:ext cx="1022868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Conselho Gestor | Outubro 2025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94" name="Gráfico 8"/>
          <p:cNvGraphicFramePr/>
          <p:nvPr/>
        </p:nvGraphicFramePr>
        <p:xfrm>
          <a:off x="396720" y="3933000"/>
          <a:ext cx="8064360" cy="255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5" name="Imagem 11" descr=""/>
          <p:cNvPicPr/>
          <p:nvPr/>
        </p:nvPicPr>
        <p:blipFill>
          <a:blip r:embed="rId3"/>
          <a:stretch/>
        </p:blipFill>
        <p:spPr>
          <a:xfrm>
            <a:off x="7680240" y="3721320"/>
            <a:ext cx="4524840" cy="10036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96" name="Gráfico 9"/>
          <p:cNvGraphicFramePr/>
          <p:nvPr/>
        </p:nvGraphicFramePr>
        <p:xfrm>
          <a:off x="396720" y="581760"/>
          <a:ext cx="12529080" cy="294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34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CaixaDeTexto 6"/>
          <p:cNvSpPr/>
          <p:nvPr/>
        </p:nvSpPr>
        <p:spPr>
          <a:xfrm>
            <a:off x="820080" y="767880"/>
            <a:ext cx="11372760" cy="502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Michele: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Melhoria das Respostas às Demandas da Ouvidoria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Renata: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Pacientes de outras regiões atendidos no HMMD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98" name="CaixaDeTexto 7"/>
          <p:cNvSpPr/>
          <p:nvPr/>
        </p:nvSpPr>
        <p:spPr>
          <a:xfrm>
            <a:off x="475560" y="-28800"/>
            <a:ext cx="101566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Conselho Gestor | Outubro 2025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99" name="Gráfico 6"/>
          <p:cNvGraphicFramePr/>
          <p:nvPr/>
        </p:nvGraphicFramePr>
        <p:xfrm>
          <a:off x="375480" y="3475800"/>
          <a:ext cx="10976760" cy="255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0" name="Gráfico 8"/>
          <p:cNvGraphicFramePr/>
          <p:nvPr/>
        </p:nvGraphicFramePr>
        <p:xfrm>
          <a:off x="407520" y="838800"/>
          <a:ext cx="5404320" cy="263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1" name="Gráfico 9"/>
          <p:cNvGraphicFramePr/>
          <p:nvPr/>
        </p:nvGraphicFramePr>
        <p:xfrm>
          <a:off x="5911920" y="692640"/>
          <a:ext cx="6088320" cy="27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tângulo 5"/>
          <p:cNvSpPr/>
          <p:nvPr/>
        </p:nvSpPr>
        <p:spPr>
          <a:xfrm>
            <a:off x="-1259640" y="216000"/>
            <a:ext cx="133898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CLIENTE</a:t>
            </a:r>
            <a:r>
              <a:rPr b="1" lang="pt-BR" sz="3200" spc="-1" strike="noStrike">
                <a:solidFill>
                  <a:srgbClr val="296d6b"/>
                </a:solidFill>
                <a:latin typeface="Eurostile"/>
              </a:rPr>
              <a:t> – </a:t>
            </a: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MANIFESTAÇÕES</a:t>
            </a:r>
            <a:r>
              <a:rPr b="1" lang="pt-BR" sz="3200" spc="-1" strike="noStrike">
                <a:solidFill>
                  <a:srgbClr val="296d6b"/>
                </a:solidFill>
                <a:latin typeface="Eurostile"/>
              </a:rPr>
              <a:t> </a:t>
            </a: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OUVIDORIA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03" name="Imagem 1" descr=""/>
          <p:cNvPicPr/>
          <p:nvPr/>
        </p:nvPicPr>
        <p:blipFill>
          <a:blip r:embed="rId1"/>
          <a:stretch/>
        </p:blipFill>
        <p:spPr>
          <a:xfrm>
            <a:off x="839520" y="1052640"/>
            <a:ext cx="10512720" cy="4896360"/>
          </a:xfrm>
          <a:prstGeom prst="rect">
            <a:avLst/>
          </a:prstGeom>
          <a:ln w="0">
            <a:noFill/>
          </a:ln>
        </p:spPr>
      </p:pic>
      <p:pic>
        <p:nvPicPr>
          <p:cNvPr id="204" name="Imagem 3" descr=""/>
          <p:cNvPicPr/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m 1" descr=""/>
          <p:cNvPicPr/>
          <p:nvPr/>
        </p:nvPicPr>
        <p:blipFill>
          <a:blip r:embed="rId1"/>
          <a:stretch/>
        </p:blipFill>
        <p:spPr>
          <a:xfrm>
            <a:off x="27720" y="51840"/>
            <a:ext cx="12136320" cy="675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370080" y="-102240"/>
            <a:ext cx="6653520" cy="1230480"/>
          </a:xfrm>
          <a:prstGeom prst="rect">
            <a:avLst/>
          </a:prstGeom>
          <a:noFill/>
          <a:ln w="0">
            <a:noFill/>
          </a:ln>
        </p:spPr>
        <p:txBody>
          <a:bodyPr lIns="0" rIns="0" tIns="85320" bIns="0" anchor="ctr">
            <a:noAutofit/>
          </a:bodyPr>
          <a:p>
            <a:pPr marL="435960" indent="0" defTabSz="914400">
              <a:lnSpc>
                <a:spcPct val="100000"/>
              </a:lnSpc>
              <a:spcBef>
                <a:spcPts val="62"/>
              </a:spcBef>
              <a:buNone/>
            </a:pPr>
            <a:r>
              <a:rPr b="1" lang="pt-BR" sz="2700" spc="299" strike="noStrike">
                <a:solidFill>
                  <a:srgbClr val="084f92"/>
                </a:solidFill>
                <a:latin typeface="Calibri"/>
              </a:rPr>
              <a:t>Evolutivo</a:t>
            </a:r>
            <a:r>
              <a:rPr b="1" lang="pt-BR" sz="2700" spc="160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460" strike="noStrike">
                <a:solidFill>
                  <a:srgbClr val="084f92"/>
                </a:solidFill>
                <a:latin typeface="Calibri"/>
              </a:rPr>
              <a:t>NPS</a:t>
            </a:r>
            <a:r>
              <a:rPr b="1" lang="pt-BR" sz="2700" spc="162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318" strike="noStrike">
                <a:solidFill>
                  <a:srgbClr val="084f92"/>
                </a:solidFill>
                <a:latin typeface="Calibri"/>
              </a:rPr>
              <a:t>Ambulatório</a:t>
            </a:r>
            <a:r>
              <a:rPr b="1" lang="pt-BR" sz="2700" spc="160" strike="noStrike">
                <a:solidFill>
                  <a:srgbClr val="084f92"/>
                </a:solidFill>
                <a:latin typeface="Calibri"/>
              </a:rPr>
              <a:t> </a:t>
            </a:r>
            <a:r>
              <a:rPr b="1" lang="pt-BR" sz="2700" spc="214" strike="noStrike">
                <a:solidFill>
                  <a:srgbClr val="084f92"/>
                </a:solidFill>
                <a:latin typeface="Calibri"/>
              </a:rPr>
              <a:t>2025:</a:t>
            </a:r>
            <a:endParaRPr b="0" lang="pt-BR" sz="27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207" name="object 3"/>
          <p:cNvGrpSpPr/>
          <p:nvPr/>
        </p:nvGrpSpPr>
        <p:grpSpPr>
          <a:xfrm>
            <a:off x="696240" y="2094480"/>
            <a:ext cx="10914840" cy="1693440"/>
            <a:chOff x="696240" y="2094480"/>
            <a:chExt cx="10914840" cy="1693440"/>
          </a:xfrm>
        </p:grpSpPr>
        <p:sp>
          <p:nvSpPr>
            <p:cNvPr id="208" name="object 4"/>
            <p:cNvSpPr/>
            <p:nvPr/>
          </p:nvSpPr>
          <p:spPr>
            <a:xfrm>
              <a:off x="897840" y="2094480"/>
              <a:ext cx="3233520" cy="1692720"/>
            </a:xfrm>
            <a:custGeom>
              <a:avLst/>
              <a:gdLst>
                <a:gd name="textAreaLeft" fmla="*/ 0 w 3233520"/>
                <a:gd name="textAreaRight" fmla="*/ 3233880 w 3233520"/>
                <a:gd name="textAreaTop" fmla="*/ 0 h 1692720"/>
                <a:gd name="textAreaBottom" fmla="*/ 1693080 h 1692720"/>
              </a:gdLst>
              <a:ahLst/>
              <a:rect l="textAreaLeft" t="textAreaTop" r="textAreaRight" b="textAreaBottom"/>
              <a:pathLst>
                <a:path w="5332730" h="2792095">
                  <a:moveTo>
                    <a:pt x="833056" y="0"/>
                  </a:moveTo>
                  <a:lnTo>
                    <a:pt x="0" y="0"/>
                  </a:lnTo>
                  <a:lnTo>
                    <a:pt x="0" y="2791955"/>
                  </a:lnTo>
                  <a:lnTo>
                    <a:pt x="833056" y="2791955"/>
                  </a:lnTo>
                  <a:lnTo>
                    <a:pt x="833056" y="0"/>
                  </a:lnTo>
                  <a:close/>
                </a:path>
                <a:path w="5332730" h="2792095">
                  <a:moveTo>
                    <a:pt x="2333333" y="185966"/>
                  </a:moveTo>
                  <a:lnTo>
                    <a:pt x="1500263" y="185966"/>
                  </a:lnTo>
                  <a:lnTo>
                    <a:pt x="1500263" y="2791955"/>
                  </a:lnTo>
                  <a:lnTo>
                    <a:pt x="2333333" y="2791955"/>
                  </a:lnTo>
                  <a:lnTo>
                    <a:pt x="2333333" y="185966"/>
                  </a:lnTo>
                  <a:close/>
                </a:path>
                <a:path w="5332730" h="2792095">
                  <a:moveTo>
                    <a:pt x="3833596" y="360616"/>
                  </a:moveTo>
                  <a:lnTo>
                    <a:pt x="2999282" y="360616"/>
                  </a:lnTo>
                  <a:lnTo>
                    <a:pt x="2999282" y="2791955"/>
                  </a:lnTo>
                  <a:lnTo>
                    <a:pt x="3833596" y="2791955"/>
                  </a:lnTo>
                  <a:lnTo>
                    <a:pt x="3833596" y="360616"/>
                  </a:lnTo>
                  <a:close/>
                </a:path>
                <a:path w="5332730" h="2792095">
                  <a:moveTo>
                    <a:pt x="5332615" y="211099"/>
                  </a:moveTo>
                  <a:lnTo>
                    <a:pt x="4499546" y="211099"/>
                  </a:lnTo>
                  <a:lnTo>
                    <a:pt x="4499546" y="2791955"/>
                  </a:lnTo>
                  <a:lnTo>
                    <a:pt x="5332615" y="2791955"/>
                  </a:lnTo>
                  <a:lnTo>
                    <a:pt x="5332615" y="211099"/>
                  </a:lnTo>
                  <a:close/>
                </a:path>
              </a:pathLst>
            </a:custGeom>
            <a:solidFill>
              <a:srgbClr val="0994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09" name="object 5"/>
            <p:cNvSpPr/>
            <p:nvPr/>
          </p:nvSpPr>
          <p:spPr>
            <a:xfrm>
              <a:off x="696240" y="3787560"/>
              <a:ext cx="10914840" cy="360"/>
            </a:xfrm>
            <a:custGeom>
              <a:avLst/>
              <a:gdLst>
                <a:gd name="textAreaLeft" fmla="*/ 0 w 10914840"/>
                <a:gd name="textAreaRight" fmla="*/ 10915200 w 1091484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7999710" h="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noFill/>
            <a:ln w="1047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10" name="object 6"/>
          <p:cNvSpPr/>
          <p:nvPr/>
        </p:nvSpPr>
        <p:spPr>
          <a:xfrm>
            <a:off x="986400" y="1779840"/>
            <a:ext cx="359280" cy="4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9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5"/>
              </a:spcBef>
            </a:pPr>
            <a:r>
              <a:rPr b="0" lang="pt-BR" sz="1390" spc="-12" strike="noStrike">
                <a:solidFill>
                  <a:schemeClr val="dk1"/>
                </a:solidFill>
                <a:latin typeface="Trebuchet MS"/>
              </a:rPr>
              <a:t>69.0</a:t>
            </a:r>
            <a:endParaRPr b="0" lang="pt-BR" sz="13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1" name="object 7"/>
          <p:cNvSpPr/>
          <p:nvPr/>
        </p:nvSpPr>
        <p:spPr>
          <a:xfrm>
            <a:off x="1879920" y="1980360"/>
            <a:ext cx="359280" cy="4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9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5"/>
              </a:spcBef>
            </a:pPr>
            <a:r>
              <a:rPr b="0" lang="pt-BR" sz="1390" spc="-12" strike="noStrike">
                <a:solidFill>
                  <a:schemeClr val="dk1"/>
                </a:solidFill>
                <a:latin typeface="Trebuchet MS"/>
              </a:rPr>
              <a:t>64.4</a:t>
            </a:r>
            <a:endParaRPr b="0" lang="pt-BR" sz="13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2" name="object 8"/>
          <p:cNvSpPr/>
          <p:nvPr/>
        </p:nvSpPr>
        <p:spPr>
          <a:xfrm>
            <a:off x="2789640" y="2043720"/>
            <a:ext cx="359280" cy="4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9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5"/>
              </a:spcBef>
            </a:pPr>
            <a:r>
              <a:rPr b="0" lang="pt-BR" sz="1390" spc="-12" strike="noStrike">
                <a:solidFill>
                  <a:schemeClr val="dk1"/>
                </a:solidFill>
                <a:latin typeface="Trebuchet MS"/>
              </a:rPr>
              <a:t>60.1</a:t>
            </a:r>
            <a:endParaRPr b="0" lang="pt-BR" sz="13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3" name="object 9"/>
          <p:cNvSpPr/>
          <p:nvPr/>
        </p:nvSpPr>
        <p:spPr>
          <a:xfrm>
            <a:off x="3686760" y="1953360"/>
            <a:ext cx="359280" cy="4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9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5"/>
              </a:spcBef>
            </a:pPr>
            <a:r>
              <a:rPr b="0" lang="pt-BR" sz="1390" spc="-12" strike="noStrike">
                <a:solidFill>
                  <a:schemeClr val="dk1"/>
                </a:solidFill>
                <a:latin typeface="Trebuchet MS"/>
              </a:rPr>
              <a:t>63.8</a:t>
            </a:r>
            <a:endParaRPr b="0" lang="pt-BR" sz="13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4" name="object 10"/>
          <p:cNvSpPr/>
          <p:nvPr/>
        </p:nvSpPr>
        <p:spPr>
          <a:xfrm>
            <a:off x="5453640" y="3838320"/>
            <a:ext cx="135432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  <a:tabLst>
                <a:tab algn="l" pos="980280"/>
              </a:tabLst>
            </a:pPr>
            <a:r>
              <a:rPr b="0" lang="pt-BR" sz="2000" spc="290" strike="noStrike">
                <a:solidFill>
                  <a:srgbClr val="f1f1f1"/>
                </a:solidFill>
                <a:latin typeface="Calibri"/>
              </a:rPr>
              <a:t>Jun</a:t>
            </a:r>
            <a:r>
              <a:rPr b="0" lang="pt-BR" sz="2000" spc="-1" strike="noStrike">
                <a:solidFill>
                  <a:srgbClr val="f1f1f1"/>
                </a:solidFill>
                <a:latin typeface="Calibri"/>
              </a:rPr>
              <a:t>	</a:t>
            </a:r>
            <a:r>
              <a:rPr b="0" lang="pt-BR" sz="2000" spc="219" strike="noStrike">
                <a:solidFill>
                  <a:srgbClr val="f1f1f1"/>
                </a:solidFill>
                <a:latin typeface="Calibri"/>
              </a:rPr>
              <a:t>Jul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5" name="object 11"/>
          <p:cNvSpPr/>
          <p:nvPr/>
        </p:nvSpPr>
        <p:spPr>
          <a:xfrm>
            <a:off x="998640" y="3775320"/>
            <a:ext cx="490680" cy="72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9760" bIns="0" anchor="t">
            <a:spAutoFit/>
          </a:bodyPr>
          <a:p>
            <a:pPr marL="34200" defTabSz="914400">
              <a:lnSpc>
                <a:spcPct val="100000"/>
              </a:lnSpc>
              <a:spcBef>
                <a:spcPts val="471"/>
              </a:spcBef>
            </a:pPr>
            <a:r>
              <a:rPr b="0" lang="pt-BR" sz="2000" spc="270" strike="noStrike">
                <a:solidFill>
                  <a:srgbClr val="0d0d0d"/>
                </a:solidFill>
                <a:latin typeface="Calibri"/>
              </a:rPr>
              <a:t>Jan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7560" defTabSz="914400">
              <a:lnSpc>
                <a:spcPct val="100000"/>
              </a:lnSpc>
              <a:spcBef>
                <a:spcPts val="411"/>
              </a:spcBef>
            </a:pPr>
            <a:r>
              <a:rPr b="1" lang="pt-BR" sz="2000" spc="83" strike="noStrike">
                <a:solidFill>
                  <a:srgbClr val="0d0d0d"/>
                </a:solidFill>
                <a:latin typeface="Calibri"/>
              </a:rPr>
              <a:t>168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6" name="object 12"/>
          <p:cNvSpPr/>
          <p:nvPr/>
        </p:nvSpPr>
        <p:spPr>
          <a:xfrm>
            <a:off x="4559040" y="3842640"/>
            <a:ext cx="47556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137" strike="noStrike">
                <a:solidFill>
                  <a:srgbClr val="f1f1f1"/>
                </a:solidFill>
                <a:latin typeface="Calibri"/>
              </a:rPr>
              <a:t>Mai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7" name="object 13"/>
          <p:cNvSpPr/>
          <p:nvPr/>
        </p:nvSpPr>
        <p:spPr>
          <a:xfrm>
            <a:off x="1769400" y="3775680"/>
            <a:ext cx="1426680" cy="85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9680" bIns="0" anchor="t">
            <a:spAutoFit/>
          </a:bodyPr>
          <a:p>
            <a:pPr marL="69840" defTabSz="914400">
              <a:lnSpc>
                <a:spcPct val="100000"/>
              </a:lnSpc>
              <a:spcBef>
                <a:spcPts val="391"/>
              </a:spcBef>
              <a:tabLst>
                <a:tab algn="l" pos="925200"/>
              </a:tabLst>
            </a:pPr>
            <a:r>
              <a:rPr b="0" lang="pt-BR" sz="2000" spc="225" strike="noStrike">
                <a:solidFill>
                  <a:srgbClr val="252525"/>
                </a:solidFill>
                <a:latin typeface="Calibri"/>
              </a:rPr>
              <a:t>Fev</a:t>
            </a:r>
            <a:r>
              <a:rPr b="0" lang="pt-BR" sz="2000" spc="-1" strike="noStrike">
                <a:solidFill>
                  <a:srgbClr val="252525"/>
                </a:solidFill>
                <a:latin typeface="Calibri"/>
              </a:rPr>
              <a:t>	</a:t>
            </a:r>
            <a:r>
              <a:rPr b="0" lang="pt-BR" sz="3000" spc="225" strike="noStrike" baseline="-1000">
                <a:solidFill>
                  <a:schemeClr val="dk1"/>
                </a:solidFill>
                <a:latin typeface="Calibri"/>
              </a:rPr>
              <a:t>Mar</a:t>
            </a:r>
            <a:endParaRPr b="0" lang="pt-BR" sz="3000" spc="-1" strike="noStrike">
              <a:solidFill>
                <a:srgbClr val="ffffff"/>
              </a:solidFill>
              <a:latin typeface="Calibri"/>
            </a:endParaRPr>
          </a:p>
          <a:p>
            <a:pPr marL="7560" defTabSz="914400">
              <a:lnSpc>
                <a:spcPct val="100000"/>
              </a:lnSpc>
              <a:spcBef>
                <a:spcPts val="334"/>
              </a:spcBef>
              <a:tabLst>
                <a:tab algn="l" pos="960120"/>
              </a:tabLst>
            </a:pPr>
            <a:r>
              <a:rPr b="1" lang="pt-BR" sz="2000" spc="63" strike="noStrike">
                <a:solidFill>
                  <a:srgbClr val="0d0d0d"/>
                </a:solidFill>
                <a:latin typeface="Calibri"/>
              </a:rPr>
              <a:t>176</a:t>
            </a:r>
            <a:r>
              <a:rPr b="1" lang="pt-BR" sz="2000" spc="-1" strike="noStrike">
                <a:solidFill>
                  <a:srgbClr val="0d0d0d"/>
                </a:solidFill>
                <a:latin typeface="Calibri"/>
              </a:rPr>
              <a:t>	</a:t>
            </a:r>
            <a:r>
              <a:rPr b="1" lang="pt-BR" sz="2000" spc="43" strike="noStrike">
                <a:solidFill>
                  <a:srgbClr val="0d0d0d"/>
                </a:solidFill>
                <a:latin typeface="Calibri"/>
              </a:rPr>
              <a:t>193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8" name="object 14"/>
          <p:cNvSpPr/>
          <p:nvPr/>
        </p:nvSpPr>
        <p:spPr>
          <a:xfrm>
            <a:off x="7238880" y="3792960"/>
            <a:ext cx="53028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276" strike="noStrike">
                <a:solidFill>
                  <a:srgbClr val="f1f1f1"/>
                </a:solidFill>
                <a:latin typeface="Calibri"/>
              </a:rPr>
              <a:t>Ago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9" name="object 15"/>
          <p:cNvSpPr/>
          <p:nvPr/>
        </p:nvSpPr>
        <p:spPr>
          <a:xfrm>
            <a:off x="3582000" y="3831120"/>
            <a:ext cx="518760" cy="66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2040" bIns="0" anchor="t">
            <a:spAutoFit/>
          </a:bodyPr>
          <a:p>
            <a:pPr marL="54720" defTabSz="914400">
              <a:lnSpc>
                <a:spcPct val="100000"/>
              </a:lnSpc>
              <a:spcBef>
                <a:spcPts val="252"/>
              </a:spcBef>
            </a:pPr>
            <a:r>
              <a:rPr b="0" lang="pt-BR" sz="2000" spc="205" strike="noStrike">
                <a:solidFill>
                  <a:schemeClr val="dk1"/>
                </a:solidFill>
                <a:latin typeface="Calibri"/>
              </a:rPr>
              <a:t>Abr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7560" defTabSz="914400">
              <a:lnSpc>
                <a:spcPct val="100000"/>
              </a:lnSpc>
              <a:spcBef>
                <a:spcPts val="190"/>
              </a:spcBef>
            </a:pPr>
            <a:r>
              <a:rPr b="1" lang="pt-BR" sz="2000" spc="75" strike="noStrike">
                <a:solidFill>
                  <a:srgbClr val="0d0d0d"/>
                </a:solidFill>
                <a:latin typeface="Calibri"/>
              </a:rPr>
              <a:t>199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0" name="object 16"/>
          <p:cNvSpPr/>
          <p:nvPr/>
        </p:nvSpPr>
        <p:spPr>
          <a:xfrm>
            <a:off x="8205840" y="3826440"/>
            <a:ext cx="42732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</a:pPr>
            <a:r>
              <a:rPr b="0" lang="pt-BR" sz="2000" spc="194" strike="noStrike">
                <a:solidFill>
                  <a:srgbClr val="f1f1f1"/>
                </a:solidFill>
                <a:latin typeface="Calibri"/>
              </a:rPr>
              <a:t>Set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1" name="object 17"/>
          <p:cNvSpPr/>
          <p:nvPr/>
        </p:nvSpPr>
        <p:spPr>
          <a:xfrm>
            <a:off x="370800" y="4240440"/>
            <a:ext cx="202320" cy="18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7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77"/>
              </a:spcBef>
            </a:pPr>
            <a:r>
              <a:rPr b="1" lang="pt-BR" sz="1180" spc="123" strike="noStrike">
                <a:solidFill>
                  <a:srgbClr val="5e5e5e"/>
                </a:solidFill>
                <a:latin typeface="Calibri"/>
              </a:rPr>
              <a:t>N°</a:t>
            </a:r>
            <a:endParaRPr b="0" lang="pt-BR" sz="118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2" name="object 18"/>
          <p:cNvSpPr/>
          <p:nvPr/>
        </p:nvSpPr>
        <p:spPr>
          <a:xfrm>
            <a:off x="9108360" y="3838320"/>
            <a:ext cx="2256840" cy="4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2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57"/>
              </a:spcBef>
              <a:tabLst>
                <a:tab algn="l" pos="909360"/>
                <a:tab algn="l" pos="1756800"/>
              </a:tabLst>
            </a:pPr>
            <a:r>
              <a:rPr b="0" lang="pt-BR" sz="3000" spc="352" strike="noStrike" baseline="1000">
                <a:solidFill>
                  <a:srgbClr val="f1f1f1"/>
                </a:solidFill>
                <a:latin typeface="Calibri"/>
              </a:rPr>
              <a:t>Out</a:t>
            </a:r>
            <a:r>
              <a:rPr b="0" lang="pt-BR" sz="3000" spc="-1" strike="noStrike" baseline="1000">
                <a:solidFill>
                  <a:srgbClr val="f1f1f1"/>
                </a:solidFill>
                <a:latin typeface="Calibri"/>
              </a:rPr>
              <a:t>	</a:t>
            </a:r>
            <a:r>
              <a:rPr b="0" lang="pt-BR" sz="2000" spc="140" strike="noStrike">
                <a:solidFill>
                  <a:srgbClr val="f1f1f1"/>
                </a:solidFill>
                <a:latin typeface="Calibri"/>
              </a:rPr>
              <a:t>Nov</a:t>
            </a:r>
            <a:r>
              <a:rPr b="0" lang="pt-BR" sz="2000" spc="140" strike="noStrike">
                <a:solidFill>
                  <a:srgbClr val="cccccc"/>
                </a:solidFill>
                <a:latin typeface="Calibri"/>
              </a:rPr>
              <a:t>.</a:t>
            </a:r>
            <a:r>
              <a:rPr b="0" lang="pt-BR" sz="2000" spc="-1" strike="noStrike">
                <a:solidFill>
                  <a:srgbClr val="cccccc"/>
                </a:solidFill>
                <a:latin typeface="Calibri"/>
              </a:rPr>
              <a:t>	</a:t>
            </a:r>
            <a:r>
              <a:rPr b="0" lang="pt-BR" sz="2000" spc="259" strike="noStrike">
                <a:solidFill>
                  <a:srgbClr val="f1f1f1"/>
                </a:solidFill>
                <a:latin typeface="Calibri"/>
              </a:rPr>
              <a:t>Dez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3" name="object 19"/>
          <p:cNvSpPr/>
          <p:nvPr/>
        </p:nvSpPr>
        <p:spPr>
          <a:xfrm>
            <a:off x="10145880" y="1163880"/>
            <a:ext cx="1439280" cy="28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00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68"/>
              </a:spcBef>
            </a:pPr>
            <a:r>
              <a:rPr b="1" lang="pt-BR" sz="1790" spc="205" strike="noStrike">
                <a:solidFill>
                  <a:srgbClr val="1b170f"/>
                </a:solidFill>
                <a:latin typeface="Calibri"/>
              </a:rPr>
              <a:t>YTD:</a:t>
            </a:r>
            <a:r>
              <a:rPr b="1" lang="pt-BR" sz="1790" spc="106" strike="noStrike">
                <a:solidFill>
                  <a:srgbClr val="1b170f"/>
                </a:solidFill>
                <a:latin typeface="Calibri"/>
              </a:rPr>
              <a:t> </a:t>
            </a:r>
            <a:r>
              <a:rPr b="1" lang="pt-BR" sz="1790" spc="202" strike="noStrike">
                <a:solidFill>
                  <a:srgbClr val="1b170f"/>
                </a:solidFill>
                <a:latin typeface="Calibri"/>
              </a:rPr>
              <a:t>64,3pp</a:t>
            </a:r>
            <a:endParaRPr b="0" lang="pt-BR" sz="17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4" name="object 20"/>
          <p:cNvSpPr/>
          <p:nvPr/>
        </p:nvSpPr>
        <p:spPr>
          <a:xfrm>
            <a:off x="567360" y="732600"/>
            <a:ext cx="2218680" cy="18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720" bIns="0" anchor="t">
            <a:spAutoFit/>
          </a:bodyPr>
          <a:p>
            <a:pPr marL="7560" defTabSz="914400">
              <a:lnSpc>
                <a:spcPct val="100000"/>
              </a:lnSpc>
              <a:spcBef>
                <a:spcPts val="77"/>
              </a:spcBef>
            </a:pPr>
            <a:r>
              <a:rPr b="0" lang="pt-BR" sz="1180" spc="165" strike="noStrike">
                <a:solidFill>
                  <a:srgbClr val="5e5e5e"/>
                </a:solidFill>
                <a:latin typeface="Calibri"/>
              </a:rPr>
              <a:t>Queda</a:t>
            </a:r>
            <a:r>
              <a:rPr b="0" lang="pt-BR" sz="1180" spc="35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51" strike="noStrike">
                <a:solidFill>
                  <a:srgbClr val="5e5e5e"/>
                </a:solidFill>
                <a:latin typeface="Calibri"/>
              </a:rPr>
              <a:t>do</a:t>
            </a:r>
            <a:r>
              <a:rPr b="0" lang="pt-BR" sz="1180" spc="49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208" strike="noStrike">
                <a:solidFill>
                  <a:srgbClr val="5e5e5e"/>
                </a:solidFill>
                <a:latin typeface="Calibri"/>
              </a:rPr>
              <a:t>NPS</a:t>
            </a:r>
            <a:r>
              <a:rPr b="0" lang="pt-BR" sz="1180" spc="43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57" strike="noStrike">
                <a:solidFill>
                  <a:srgbClr val="5e5e5e"/>
                </a:solidFill>
                <a:latin typeface="Calibri"/>
              </a:rPr>
              <a:t>de</a:t>
            </a:r>
            <a:r>
              <a:rPr b="0" lang="pt-BR" sz="1180" spc="41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32" strike="noStrike">
                <a:solidFill>
                  <a:srgbClr val="5e5e5e"/>
                </a:solidFill>
                <a:latin typeface="Calibri"/>
              </a:rPr>
              <a:t>3,3</a:t>
            </a:r>
            <a:r>
              <a:rPr b="0" lang="pt-BR" sz="1180" spc="49" strike="noStrike">
                <a:solidFill>
                  <a:srgbClr val="5e5e5e"/>
                </a:solidFill>
                <a:latin typeface="Calibri"/>
              </a:rPr>
              <a:t> </a:t>
            </a:r>
            <a:r>
              <a:rPr b="0" lang="pt-BR" sz="1180" spc="103" strike="noStrike">
                <a:solidFill>
                  <a:srgbClr val="5e5e5e"/>
                </a:solidFill>
                <a:latin typeface="Calibri"/>
              </a:rPr>
              <a:t>pontos.</a:t>
            </a:r>
            <a:endParaRPr b="0" lang="pt-BR" sz="118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5" name="object 21"/>
          <p:cNvSpPr/>
          <p:nvPr/>
        </p:nvSpPr>
        <p:spPr>
          <a:xfrm>
            <a:off x="12013920" y="5138640"/>
            <a:ext cx="177480" cy="1719000"/>
          </a:xfrm>
          <a:custGeom>
            <a:avLst/>
            <a:gdLst>
              <a:gd name="textAreaLeft" fmla="*/ 0 w 177480"/>
              <a:gd name="textAreaRight" fmla="*/ 177840 w 177480"/>
              <a:gd name="textAreaTop" fmla="*/ 0 h 1719000"/>
              <a:gd name="textAreaBottom" fmla="*/ 1719360 h 1719000"/>
            </a:gdLst>
            <a:ahLst/>
            <a:rect l="textAreaLeft" t="textAreaTop" r="textAreaRight" b="textAreaBottom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pt-BR" sz="109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226" name="object 22"/>
          <p:cNvGrpSpPr/>
          <p:nvPr/>
        </p:nvGrpSpPr>
        <p:grpSpPr>
          <a:xfrm>
            <a:off x="10891080" y="0"/>
            <a:ext cx="1165680" cy="761760"/>
            <a:chOff x="10891080" y="0"/>
            <a:chExt cx="1165680" cy="761760"/>
          </a:xfrm>
        </p:grpSpPr>
        <p:pic>
          <p:nvPicPr>
            <p:cNvPr id="227" name="object 23" descr=""/>
            <p:cNvPicPr/>
            <p:nvPr/>
          </p:nvPicPr>
          <p:blipFill>
            <a:blip r:embed="rId1"/>
            <a:stretch/>
          </p:blipFill>
          <p:spPr>
            <a:xfrm>
              <a:off x="11655000" y="166320"/>
              <a:ext cx="401760" cy="401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8" name="object 24" descr=""/>
            <p:cNvPicPr/>
            <p:nvPr/>
          </p:nvPicPr>
          <p:blipFill>
            <a:blip r:embed="rId2"/>
            <a:stretch/>
          </p:blipFill>
          <p:spPr>
            <a:xfrm>
              <a:off x="10891080" y="0"/>
              <a:ext cx="762480" cy="7617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29" name="object 25"/>
          <p:cNvGrpSpPr/>
          <p:nvPr/>
        </p:nvGrpSpPr>
        <p:grpSpPr>
          <a:xfrm>
            <a:off x="360" y="0"/>
            <a:ext cx="156600" cy="1479600"/>
            <a:chOff x="360" y="0"/>
            <a:chExt cx="156600" cy="1479600"/>
          </a:xfrm>
        </p:grpSpPr>
        <p:sp>
          <p:nvSpPr>
            <p:cNvPr id="230" name="object 26"/>
            <p:cNvSpPr/>
            <p:nvPr/>
          </p:nvSpPr>
          <p:spPr>
            <a:xfrm>
              <a:off x="360" y="0"/>
              <a:ext cx="156600" cy="1479600"/>
            </a:xfrm>
            <a:custGeom>
              <a:avLst/>
              <a:gdLst>
                <a:gd name="textAreaLeft" fmla="*/ 0 w 156600"/>
                <a:gd name="textAreaRight" fmla="*/ 156960 w 156600"/>
                <a:gd name="textAreaTop" fmla="*/ 0 h 1479600"/>
                <a:gd name="textAreaBottom" fmla="*/ 1479960 h 1479600"/>
              </a:gdLst>
              <a:ahLst/>
              <a:rect l="textAreaLeft" t="textAreaTop" r="textAreaRight" b="textAreaBottom"/>
              <a:pathLst>
                <a:path w="259079" h="2440305">
                  <a:moveTo>
                    <a:pt x="258740" y="0"/>
                  </a:moveTo>
                  <a:lnTo>
                    <a:pt x="0" y="0"/>
                  </a:lnTo>
                  <a:lnTo>
                    <a:pt x="0" y="2440138"/>
                  </a:lnTo>
                  <a:lnTo>
                    <a:pt x="258740" y="0"/>
                  </a:lnTo>
                  <a:close/>
                </a:path>
              </a:pathLst>
            </a:custGeom>
            <a:solidFill>
              <a:srgbClr val="2a928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1" name="object 27"/>
            <p:cNvSpPr/>
            <p:nvPr/>
          </p:nvSpPr>
          <p:spPr>
            <a:xfrm>
              <a:off x="360" y="0"/>
              <a:ext cx="156600" cy="1479600"/>
            </a:xfrm>
            <a:custGeom>
              <a:avLst/>
              <a:gdLst>
                <a:gd name="textAreaLeft" fmla="*/ 0 w 156600"/>
                <a:gd name="textAreaRight" fmla="*/ 156960 w 156600"/>
                <a:gd name="textAreaTop" fmla="*/ 0 h 1479600"/>
                <a:gd name="textAreaBottom" fmla="*/ 1479960 h 1479600"/>
              </a:gdLst>
              <a:ahLst/>
              <a:rect l="textAreaLeft" t="textAreaTop" r="textAreaRight" b="textAreaBottom"/>
              <a:pathLst>
                <a:path w="259079" h="2440305">
                  <a:moveTo>
                    <a:pt x="258740" y="0"/>
                  </a:moveTo>
                  <a:lnTo>
                    <a:pt x="0" y="2440138"/>
                  </a:lnTo>
                </a:path>
              </a:pathLst>
            </a:custGeom>
            <a:noFill/>
            <a:ln w="15706">
              <a:solidFill>
                <a:srgbClr val="004b4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aphicFrame>
        <p:nvGraphicFramePr>
          <p:cNvPr id="232" name="object 28"/>
          <p:cNvGraphicFramePr/>
          <p:nvPr/>
        </p:nvGraphicFramePr>
        <p:xfrm>
          <a:off x="92160" y="5382360"/>
          <a:ext cx="11557080" cy="1116000"/>
        </p:xfrm>
        <a:graphic>
          <a:graphicData uri="http://schemas.openxmlformats.org/drawingml/2006/table">
            <a:tbl>
              <a:tblPr/>
              <a:tblGrid>
                <a:gridCol w="860760"/>
                <a:gridCol w="659160"/>
                <a:gridCol w="776160"/>
                <a:gridCol w="967320"/>
                <a:gridCol w="947520"/>
                <a:gridCol w="882360"/>
                <a:gridCol w="983160"/>
                <a:gridCol w="919440"/>
                <a:gridCol w="849960"/>
                <a:gridCol w="860760"/>
                <a:gridCol w="973800"/>
                <a:gridCol w="907560"/>
                <a:gridCol w="966960"/>
              </a:tblGrid>
              <a:tr h="326880">
                <a:tc>
                  <a:txBody>
                    <a:bodyPr lIns="0" rIns="0" tIns="838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091"/>
                        </a:spcBef>
                      </a:pPr>
                      <a:r>
                        <a:rPr b="0" lang="pt-BR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Promotor</a:t>
                      </a:r>
                      <a:r>
                        <a:rPr b="0" lang="pt-BR" sz="1000" spc="-80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78,5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0d0d0d"/>
                          </a:solidFill>
                          <a:latin typeface="Calibri"/>
                        </a:rPr>
                        <a:t>74,9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72,5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76,9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62,9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61,2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68,4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67,8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71,6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66,7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25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69,4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8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82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79880">
                <a:tc>
                  <a:txBody>
                    <a:bodyPr lIns="0" rIns="0" tIns="1440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Neutro</a:t>
                      </a:r>
                      <a:r>
                        <a:rPr b="0" lang="pt-BR" sz="1000" spc="-5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12,0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0d0d0d"/>
                          </a:solidFill>
                          <a:latin typeface="Calibri"/>
                        </a:rPr>
                        <a:t>14,8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15,1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10,1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18,5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21,2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17,1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18,6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20,3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16,7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25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23,6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145080" bIns="0" anchor="t">
                      <a:noAutofit/>
                    </a:bodyPr>
                    <a:p>
                      <a:pPr marL="2520" algn="ctr" defTabSz="91440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b="0" lang="pt-BR" sz="1200" spc="-52" strike="noStrike">
                          <a:solidFill>
                            <a:srgbClr val="f1f1f1"/>
                          </a:solidFill>
                          <a:latin typeface="Calibri"/>
                        </a:rPr>
                        <a:t>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08880">
                <a:tc>
                  <a:txBody>
                    <a:bodyPr lIns="0" rIns="0" tIns="7488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b="0" lang="pt-BR" sz="1000" spc="-12" strike="noStrike">
                          <a:solidFill>
                            <a:srgbClr val="000000"/>
                          </a:solidFill>
                          <a:latin typeface="Calibri"/>
                        </a:rPr>
                        <a:t>Detrator</a:t>
                      </a:r>
                      <a:r>
                        <a:rPr b="0" lang="pt-BR" sz="10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9,5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0d0d0d"/>
                          </a:solidFill>
                          <a:latin typeface="Calibri"/>
                        </a:rPr>
                        <a:t>10,1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12,4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13,1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18,5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17,6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14,5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13,6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8,1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16,7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25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52" strike="noStrike">
                          <a:solidFill>
                            <a:srgbClr val="f1f1f1"/>
                          </a:solidFill>
                          <a:latin typeface="Calibri"/>
                        </a:rPr>
                        <a:t>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5940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74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10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3" name="object 29"/>
          <p:cNvGraphicFramePr/>
          <p:nvPr/>
        </p:nvGraphicFramePr>
        <p:xfrm>
          <a:off x="92160" y="4868640"/>
          <a:ext cx="11518200" cy="611280"/>
        </p:xfrm>
        <a:graphic>
          <a:graphicData uri="http://schemas.openxmlformats.org/drawingml/2006/table">
            <a:tbl>
              <a:tblPr/>
              <a:tblGrid>
                <a:gridCol w="860760"/>
                <a:gridCol w="659160"/>
                <a:gridCol w="776160"/>
                <a:gridCol w="967320"/>
                <a:gridCol w="936720"/>
                <a:gridCol w="903600"/>
                <a:gridCol w="962640"/>
                <a:gridCol w="930240"/>
                <a:gridCol w="861120"/>
                <a:gridCol w="850680"/>
                <a:gridCol w="964080"/>
                <a:gridCol w="918720"/>
                <a:gridCol w="925200"/>
              </a:tblGrid>
              <a:tr h="312840">
                <a:tc>
                  <a:txBody>
                    <a:bodyPr lIns="0" rIns="0" tIns="360" bIns="0" anchor="t">
                      <a:noAutofit/>
                    </a:bodyPr>
                    <a:p>
                      <a:pPr marL="331560" indent="-113760" defTabSz="914400">
                        <a:lnSpc>
                          <a:spcPct val="100000"/>
                        </a:lnSpc>
                        <a:spcBef>
                          <a:spcPts val="6"/>
                        </a:spcBef>
                        <a:tabLst>
                          <a:tab algn="l" pos="0"/>
                        </a:tabLst>
                      </a:pPr>
                      <a:r>
                        <a:rPr b="0" lang="pt-BR" sz="1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Margem</a:t>
                      </a:r>
                      <a:r>
                        <a:rPr b="0" lang="pt-BR" sz="1000" spc="-46" strike="noStrike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6" strike="noStrike">
                          <a:solidFill>
                            <a:srgbClr val="ffffff"/>
                          </a:solidFill>
                          <a:latin typeface="Calibri"/>
                        </a:rPr>
                        <a:t>de </a:t>
                      </a:r>
                      <a:r>
                        <a:rPr b="0" lang="pt-BR" sz="1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erro</a:t>
                      </a:r>
                      <a:r>
                        <a:rPr b="0" lang="pt-BR" sz="1000" spc="-75" strike="noStrike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b="0" lang="pt-BR" sz="1000" spc="-21" strike="noStrike">
                          <a:solidFill>
                            <a:srgbClr val="ffffff"/>
                          </a:solidFill>
                          <a:latin typeface="Calibri"/>
                        </a:rPr>
                        <a:t>(pp</a:t>
                      </a:r>
                      <a:r>
                        <a:rPr b="0" lang="pt-BR" sz="1000" spc="-21" strike="noStrike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7,3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0d0d0d"/>
                          </a:solidFill>
                          <a:latin typeface="Calibri"/>
                        </a:rPr>
                        <a:t>7,0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6,6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000000"/>
                          </a:solidFill>
                          <a:latin typeface="Calibri"/>
                        </a:rPr>
                        <a:t>6,5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8,7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10,4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10,9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12,4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6" strike="noStrike">
                          <a:solidFill>
                            <a:srgbClr val="f1f1f1"/>
                          </a:solidFill>
                          <a:latin typeface="Calibri"/>
                        </a:rPr>
                        <a:t>11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44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11,7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72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11,2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 lIns="0" rIns="0" tIns="61560" bIns="0" anchor="t">
                      <a:noAutofit/>
                    </a:bodyPr>
                    <a:p>
                      <a:pPr marL="1800" algn="ctr" defTabSz="914400">
                        <a:lnSpc>
                          <a:spcPct val="100000"/>
                        </a:lnSpc>
                        <a:spcBef>
                          <a:spcPts val="799"/>
                        </a:spcBef>
                      </a:pPr>
                      <a:r>
                        <a:rPr b="0" lang="pt-BR" sz="1200" spc="-21" strike="noStrike">
                          <a:solidFill>
                            <a:srgbClr val="f1f1f1"/>
                          </a:solidFill>
                          <a:latin typeface="Calibri"/>
                        </a:rPr>
                        <a:t>13,5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pic>
        <p:nvPicPr>
          <p:cNvPr id="234" name="Imagem 29" descr=""/>
          <p:cNvPicPr/>
          <p:nvPr/>
        </p:nvPicPr>
        <p:blipFill>
          <a:blip r:embed="rId3"/>
          <a:stretch/>
        </p:blipFill>
        <p:spPr>
          <a:xfrm>
            <a:off x="0" y="56520"/>
            <a:ext cx="12191760" cy="680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object 14"/>
          <p:cNvGrpSpPr/>
          <p:nvPr/>
        </p:nvGrpSpPr>
        <p:grpSpPr>
          <a:xfrm>
            <a:off x="360" y="0"/>
            <a:ext cx="232920" cy="2197440"/>
            <a:chOff x="360" y="0"/>
            <a:chExt cx="232920" cy="2197440"/>
          </a:xfrm>
        </p:grpSpPr>
        <p:sp>
          <p:nvSpPr>
            <p:cNvPr id="236" name="object 15"/>
            <p:cNvSpPr/>
            <p:nvPr/>
          </p:nvSpPr>
          <p:spPr>
            <a:xfrm>
              <a:off x="360" y="0"/>
              <a:ext cx="232920" cy="2197440"/>
            </a:xfrm>
            <a:custGeom>
              <a:avLst/>
              <a:gdLst>
                <a:gd name="textAreaLeft" fmla="*/ 0 w 232920"/>
                <a:gd name="textAreaRight" fmla="*/ 233280 w 232920"/>
                <a:gd name="textAreaTop" fmla="*/ 0 h 2197440"/>
                <a:gd name="textAreaBottom" fmla="*/ 2197800 h 2197440"/>
              </a:gdLst>
              <a:ahLst/>
              <a:rect l="textAreaLeft" t="textAreaTop" r="textAreaRight" b="textAreaBottom"/>
              <a:pathLst>
                <a:path w="384810" h="3624579">
                  <a:moveTo>
                    <a:pt x="384318" y="0"/>
                  </a:moveTo>
                  <a:lnTo>
                    <a:pt x="0" y="0"/>
                  </a:lnTo>
                  <a:lnTo>
                    <a:pt x="0" y="3624454"/>
                  </a:lnTo>
                  <a:lnTo>
                    <a:pt x="384318" y="0"/>
                  </a:lnTo>
                  <a:close/>
                </a:path>
              </a:pathLst>
            </a:custGeom>
            <a:solidFill>
              <a:srgbClr val="2a928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37" name="object 16"/>
            <p:cNvSpPr/>
            <p:nvPr/>
          </p:nvSpPr>
          <p:spPr>
            <a:xfrm>
              <a:off x="360" y="0"/>
              <a:ext cx="232920" cy="2197440"/>
            </a:xfrm>
            <a:custGeom>
              <a:avLst/>
              <a:gdLst>
                <a:gd name="textAreaLeft" fmla="*/ 0 w 232920"/>
                <a:gd name="textAreaRight" fmla="*/ 233280 w 232920"/>
                <a:gd name="textAreaTop" fmla="*/ 0 h 2197440"/>
                <a:gd name="textAreaBottom" fmla="*/ 2197800 h 2197440"/>
              </a:gdLst>
              <a:ahLst/>
              <a:rect l="textAreaLeft" t="textAreaTop" r="textAreaRight" b="textAreaBottom"/>
              <a:pathLst>
                <a:path w="384810" h="3624579">
                  <a:moveTo>
                    <a:pt x="384318" y="0"/>
                  </a:moveTo>
                  <a:lnTo>
                    <a:pt x="0" y="3624454"/>
                  </a:lnTo>
                </a:path>
              </a:pathLst>
            </a:custGeom>
            <a:noFill/>
            <a:ln w="15706">
              <a:solidFill>
                <a:srgbClr val="004b4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pt-BR" sz="109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38" name="object 17"/>
          <p:cNvSpPr/>
          <p:nvPr/>
        </p:nvSpPr>
        <p:spPr>
          <a:xfrm>
            <a:off x="12013920" y="5138640"/>
            <a:ext cx="177480" cy="1719000"/>
          </a:xfrm>
          <a:custGeom>
            <a:avLst/>
            <a:gdLst>
              <a:gd name="textAreaLeft" fmla="*/ 0 w 177480"/>
              <a:gd name="textAreaRight" fmla="*/ 177840 w 177480"/>
              <a:gd name="textAreaTop" fmla="*/ 0 h 1719000"/>
              <a:gd name="textAreaBottom" fmla="*/ 1719360 h 1719000"/>
            </a:gdLst>
            <a:ahLst/>
            <a:rect l="textAreaLeft" t="textAreaTop" r="textAreaRight" b="textAreaBottom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pt-BR" sz="109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39" name="object 18" descr=""/>
          <p:cNvPicPr/>
          <p:nvPr/>
        </p:nvPicPr>
        <p:blipFill>
          <a:blip r:embed="rId1"/>
          <a:stretch/>
        </p:blipFill>
        <p:spPr>
          <a:xfrm>
            <a:off x="11655000" y="166320"/>
            <a:ext cx="401760" cy="401760"/>
          </a:xfrm>
          <a:prstGeom prst="rect">
            <a:avLst/>
          </a:prstGeom>
          <a:ln w="0">
            <a:noFill/>
          </a:ln>
        </p:spPr>
      </p:pic>
      <p:pic>
        <p:nvPicPr>
          <p:cNvPr id="240" name="object 19" descr=""/>
          <p:cNvPicPr/>
          <p:nvPr/>
        </p:nvPicPr>
        <p:blipFill>
          <a:blip r:embed="rId2"/>
          <a:stretch/>
        </p:blipFill>
        <p:spPr>
          <a:xfrm>
            <a:off x="10834560" y="0"/>
            <a:ext cx="761760" cy="761760"/>
          </a:xfrm>
          <a:prstGeom prst="rect">
            <a:avLst/>
          </a:prstGeom>
          <a:ln w="0">
            <a:noFill/>
          </a:ln>
        </p:spPr>
      </p:pic>
      <p:pic>
        <p:nvPicPr>
          <p:cNvPr id="241" name="Imagem 1" descr=""/>
          <p:cNvPicPr/>
          <p:nvPr/>
        </p:nvPicPr>
        <p:blipFill>
          <a:blip r:embed="rId3"/>
          <a:stretch/>
        </p:blipFill>
        <p:spPr>
          <a:xfrm>
            <a:off x="0" y="51840"/>
            <a:ext cx="12159000" cy="680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43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4" name="CaixaDeTexto 6"/>
          <p:cNvSpPr/>
          <p:nvPr/>
        </p:nvSpPr>
        <p:spPr>
          <a:xfrm>
            <a:off x="475560" y="797400"/>
            <a:ext cx="11372760" cy="66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Michele: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Melhoria das Respostas às Demandas da Ouvidoria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Renata: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Volume de pacientes de outras regiões atendidos no HMMD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 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aixaDeTexto 7"/>
          <p:cNvSpPr/>
          <p:nvPr/>
        </p:nvSpPr>
        <p:spPr>
          <a:xfrm>
            <a:off x="154800" y="648360"/>
            <a:ext cx="118821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6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36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46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47" name="Picture 2"/>
          <p:cNvSpPr/>
          <p:nvPr/>
        </p:nvSpPr>
        <p:spPr>
          <a:xfrm>
            <a:off x="3224160" y="1700640"/>
            <a:ext cx="4782600" cy="310248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CaixaDeTexto 5"/>
          <p:cNvSpPr/>
          <p:nvPr/>
        </p:nvSpPr>
        <p:spPr>
          <a:xfrm>
            <a:off x="2567520" y="5517360"/>
            <a:ext cx="6095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 </a:t>
            </a: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Dr. Felipe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aixaDeTexto 7"/>
          <p:cNvSpPr/>
          <p:nvPr/>
        </p:nvSpPr>
        <p:spPr>
          <a:xfrm>
            <a:off x="0" y="119520"/>
            <a:ext cx="11882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50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"/>
          <p:cNvPicPr/>
          <p:nvPr/>
        </p:nvPicPr>
        <p:blipFill>
          <a:blip r:embed="rId2"/>
          <a:stretch/>
        </p:blipFill>
        <p:spPr>
          <a:xfrm>
            <a:off x="380880" y="857160"/>
            <a:ext cx="11358360" cy="2511000"/>
          </a:xfrm>
          <a:prstGeom prst="rect">
            <a:avLst/>
          </a:prstGeom>
          <a:ln w="9525">
            <a:noFill/>
          </a:ln>
        </p:spPr>
      </p:pic>
      <p:pic>
        <p:nvPicPr>
          <p:cNvPr id="252" name="Picture 3" descr=""/>
          <p:cNvPicPr/>
          <p:nvPr/>
        </p:nvPicPr>
        <p:blipFill>
          <a:blip r:embed="rId3"/>
          <a:stretch/>
        </p:blipFill>
        <p:spPr>
          <a:xfrm>
            <a:off x="380880" y="3429000"/>
            <a:ext cx="11358360" cy="25174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aixaDeTexto 7"/>
          <p:cNvSpPr/>
          <p:nvPr/>
        </p:nvSpPr>
        <p:spPr>
          <a:xfrm>
            <a:off x="0" y="119520"/>
            <a:ext cx="11882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54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" descr=""/>
          <p:cNvPicPr/>
          <p:nvPr/>
        </p:nvPicPr>
        <p:blipFill>
          <a:blip r:embed="rId2"/>
          <a:stretch/>
        </p:blipFill>
        <p:spPr>
          <a:xfrm>
            <a:off x="237960" y="785880"/>
            <a:ext cx="11715480" cy="2517480"/>
          </a:xfrm>
          <a:prstGeom prst="rect">
            <a:avLst/>
          </a:prstGeom>
          <a:ln w="9525">
            <a:noFill/>
          </a:ln>
        </p:spPr>
      </p:pic>
      <p:pic>
        <p:nvPicPr>
          <p:cNvPr id="256" name="Picture 3" descr=""/>
          <p:cNvPicPr/>
          <p:nvPr/>
        </p:nvPicPr>
        <p:blipFill>
          <a:blip r:embed="rId3"/>
          <a:stretch/>
        </p:blipFill>
        <p:spPr>
          <a:xfrm>
            <a:off x="237960" y="3429000"/>
            <a:ext cx="11715480" cy="25174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aixaDeTexto 7"/>
          <p:cNvSpPr/>
          <p:nvPr/>
        </p:nvSpPr>
        <p:spPr>
          <a:xfrm>
            <a:off x="0" y="142920"/>
            <a:ext cx="111675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58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" descr=""/>
          <p:cNvPicPr/>
          <p:nvPr/>
        </p:nvPicPr>
        <p:blipFill>
          <a:blip r:embed="rId2"/>
          <a:stretch/>
        </p:blipFill>
        <p:spPr>
          <a:xfrm>
            <a:off x="380880" y="774720"/>
            <a:ext cx="11429640" cy="2511000"/>
          </a:xfrm>
          <a:prstGeom prst="rect">
            <a:avLst/>
          </a:prstGeom>
          <a:ln w="9525">
            <a:noFill/>
          </a:ln>
        </p:spPr>
      </p:pic>
      <p:pic>
        <p:nvPicPr>
          <p:cNvPr id="260" name="Picture 3" descr=""/>
          <p:cNvPicPr/>
          <p:nvPr/>
        </p:nvPicPr>
        <p:blipFill>
          <a:blip r:embed="rId3"/>
          <a:stretch/>
        </p:blipFill>
        <p:spPr>
          <a:xfrm>
            <a:off x="380880" y="3357720"/>
            <a:ext cx="11501280" cy="25714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-2052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37" name="CaixaDeTexto 7"/>
          <p:cNvSpPr/>
          <p:nvPr/>
        </p:nvSpPr>
        <p:spPr>
          <a:xfrm>
            <a:off x="192960" y="3960"/>
            <a:ext cx="1029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Outubro Rosa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CaixaDeTexto 17"/>
          <p:cNvSpPr/>
          <p:nvPr/>
        </p:nvSpPr>
        <p:spPr>
          <a:xfrm>
            <a:off x="218520" y="5123880"/>
            <a:ext cx="11223360" cy="12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600"/>
            </a:b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5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CaixaDeTexto 10"/>
          <p:cNvSpPr/>
          <p:nvPr/>
        </p:nvSpPr>
        <p:spPr>
          <a:xfrm>
            <a:off x="4281840" y="5026680"/>
            <a:ext cx="7218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br>
              <a:rPr sz="1800"/>
            </a:b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CaixaDeTexto 16"/>
          <p:cNvSpPr/>
          <p:nvPr/>
        </p:nvSpPr>
        <p:spPr>
          <a:xfrm>
            <a:off x="3894480" y="4665960"/>
            <a:ext cx="76053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pt-BR" sz="1800" spc="-1" strike="noStrike">
                <a:solidFill>
                  <a:srgbClr val="399593"/>
                </a:solidFill>
                <a:latin typeface="Calibri"/>
              </a:rPr>
              <a:t>Encontro Especial: “Como Prevenir o Câncer de Mama e Colo do Útero”</a:t>
            </a:r>
            <a:br>
              <a:rPr sz="1800"/>
            </a:br>
            <a:r>
              <a:rPr b="0" lang="pt-BR" sz="1800" spc="-1" strike="noStrike">
                <a:solidFill>
                  <a:srgbClr val="399593"/>
                </a:solidFill>
                <a:latin typeface="Calibri"/>
              </a:rPr>
              <a:t>Com a Dra. Mariana Granado, Gerente Médica e Especialista em Ginecologia e Obstetrícia.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1" name="Imagem 6" descr=""/>
          <p:cNvPicPr/>
          <p:nvPr/>
        </p:nvPicPr>
        <p:blipFill>
          <a:blip r:embed="rId2"/>
          <a:stretch/>
        </p:blipFill>
        <p:spPr>
          <a:xfrm>
            <a:off x="374760" y="662400"/>
            <a:ext cx="3484800" cy="492660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42" name="Imagem 5" descr=""/>
          <p:cNvPicPr/>
          <p:nvPr/>
        </p:nvPicPr>
        <p:blipFill>
          <a:blip r:embed="rId3"/>
          <a:srcRect l="0" t="0" r="19526" b="0"/>
          <a:stretch/>
        </p:blipFill>
        <p:spPr>
          <a:xfrm>
            <a:off x="3981240" y="1246320"/>
            <a:ext cx="2981160" cy="328104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43" name="Imagem 11" descr=""/>
          <p:cNvPicPr/>
          <p:nvPr/>
        </p:nvPicPr>
        <p:blipFill>
          <a:blip r:embed="rId4"/>
          <a:stretch/>
        </p:blipFill>
        <p:spPr>
          <a:xfrm>
            <a:off x="7060680" y="1437480"/>
            <a:ext cx="4380840" cy="291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62" name="CaixaDeTexto 7"/>
          <p:cNvSpPr/>
          <p:nvPr/>
        </p:nvSpPr>
        <p:spPr>
          <a:xfrm>
            <a:off x="380880" y="142920"/>
            <a:ext cx="115012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63" name="Picture 4" descr=""/>
          <p:cNvPicPr/>
          <p:nvPr/>
        </p:nvPicPr>
        <p:blipFill>
          <a:blip r:embed="rId2"/>
          <a:stretch/>
        </p:blipFill>
        <p:spPr>
          <a:xfrm>
            <a:off x="380880" y="785880"/>
            <a:ext cx="11429640" cy="2714400"/>
          </a:xfrm>
          <a:prstGeom prst="rect">
            <a:avLst/>
          </a:prstGeom>
          <a:ln w="9525">
            <a:noFill/>
          </a:ln>
        </p:spPr>
      </p:pic>
      <p:pic>
        <p:nvPicPr>
          <p:cNvPr id="264" name="Picture 5" descr=""/>
          <p:cNvPicPr/>
          <p:nvPr/>
        </p:nvPicPr>
        <p:blipFill>
          <a:blip r:embed="rId3"/>
          <a:stretch/>
        </p:blipFill>
        <p:spPr>
          <a:xfrm>
            <a:off x="380880" y="3571920"/>
            <a:ext cx="11429640" cy="26427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aixaDeTexto 7"/>
          <p:cNvSpPr/>
          <p:nvPr/>
        </p:nvSpPr>
        <p:spPr>
          <a:xfrm>
            <a:off x="0" y="142920"/>
            <a:ext cx="11882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66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3" descr=""/>
          <p:cNvPicPr/>
          <p:nvPr/>
        </p:nvPicPr>
        <p:blipFill>
          <a:blip r:embed="rId2"/>
          <a:stretch/>
        </p:blipFill>
        <p:spPr>
          <a:xfrm>
            <a:off x="237960" y="1285920"/>
            <a:ext cx="11429640" cy="31428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aixaDeTexto 7"/>
          <p:cNvSpPr/>
          <p:nvPr/>
        </p:nvSpPr>
        <p:spPr>
          <a:xfrm>
            <a:off x="0" y="142920"/>
            <a:ext cx="11882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6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2" descr=""/>
          <p:cNvPicPr/>
          <p:nvPr/>
        </p:nvPicPr>
        <p:blipFill>
          <a:blip r:embed="rId2"/>
          <a:stretch/>
        </p:blipFill>
        <p:spPr>
          <a:xfrm>
            <a:off x="1666800" y="3429000"/>
            <a:ext cx="8572320" cy="2511000"/>
          </a:xfrm>
          <a:prstGeom prst="rect">
            <a:avLst/>
          </a:prstGeom>
          <a:ln w="9525">
            <a:noFill/>
          </a:ln>
        </p:spPr>
      </p:pic>
      <p:pic>
        <p:nvPicPr>
          <p:cNvPr id="271" name="Picture 3" descr=""/>
          <p:cNvPicPr/>
          <p:nvPr/>
        </p:nvPicPr>
        <p:blipFill>
          <a:blip r:embed="rId3"/>
          <a:stretch/>
        </p:blipFill>
        <p:spPr>
          <a:xfrm>
            <a:off x="1666800" y="714240"/>
            <a:ext cx="8529120" cy="2511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aixaDeTexto 7"/>
          <p:cNvSpPr/>
          <p:nvPr/>
        </p:nvSpPr>
        <p:spPr>
          <a:xfrm>
            <a:off x="479520" y="2057760"/>
            <a:ext cx="114944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600" spc="-1" strike="noStrike">
                <a:solidFill>
                  <a:srgbClr val="006a6b"/>
                </a:solidFill>
                <a:latin typeface="Trebuchet MS"/>
              </a:rPr>
              <a:t>MELHORIA DAS RESPOSTAS ÀS DEMANDAS</a:t>
            </a:r>
            <a:endParaRPr b="0" lang="pt-BR" sz="36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1" lang="pt-BR" sz="36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3600" spc="-1" strike="noStrike">
                <a:solidFill>
                  <a:srgbClr val="006a6b"/>
                </a:solidFill>
                <a:latin typeface="Trebuchet MS"/>
              </a:rPr>
              <a:t>DA OUVIDORIA</a:t>
            </a:r>
            <a:endParaRPr b="0" lang="pt-BR" sz="36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73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74" name="CaixaDeTexto 5"/>
          <p:cNvSpPr/>
          <p:nvPr/>
        </p:nvSpPr>
        <p:spPr>
          <a:xfrm>
            <a:off x="2567520" y="5517360"/>
            <a:ext cx="6095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5" name="CaixaDeTexto 6"/>
          <p:cNvSpPr/>
          <p:nvPr/>
        </p:nvSpPr>
        <p:spPr>
          <a:xfrm>
            <a:off x="5195880" y="5391000"/>
            <a:ext cx="1800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Michele Zuppa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77" name="Content Placeholder 2"/>
          <p:cNvSpPr/>
          <p:nvPr/>
        </p:nvSpPr>
        <p:spPr>
          <a:xfrm>
            <a:off x="887040" y="1342080"/>
            <a:ext cx="10397880" cy="25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278" name="CaixaDeTexto 12"/>
          <p:cNvSpPr/>
          <p:nvPr/>
        </p:nvSpPr>
        <p:spPr>
          <a:xfrm>
            <a:off x="623520" y="548640"/>
            <a:ext cx="10227240" cy="445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7000"/>
              </a:lnSpc>
              <a:spcAft>
                <a:spcPts val="799"/>
              </a:spcAft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Fluxo de Manifestações e Ligações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7000"/>
              </a:lnSpc>
              <a:spcAft>
                <a:spcPts val="799"/>
              </a:spcAft>
            </a:pPr>
            <a:r>
              <a:rPr b="1" lang="pt-BR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Encaminhamento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343080" indent="-343080" defTabSz="91440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Todas as manifestações e ligações de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pacientes, familiares ou do Conselho Gestor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devem ser encaminhadas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exclusivamente por e-mail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para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Camila – </a:t>
            </a:r>
            <a:r>
              <a:rPr b="1" lang="pt-BR" sz="1800" spc="-1" strike="noStrike" u="sng">
                <a:solidFill>
                  <a:schemeClr val="dk1"/>
                </a:solidFill>
                <a:uFillTx/>
                <a:latin typeface="Times New Roman"/>
                <a:ea typeface="Times New Roman"/>
                <a:hlinkClick r:id="rId2"/>
              </a:rPr>
              <a:t>camila..ssantos@hmbm.org.br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 (interina do Centro Cirúrgico)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343080" indent="-343080" defTabSz="91440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A Camila será o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ponto central de articulação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com as equipes médicas para garantir o retorno adequado.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343080" indent="-343080" defTabSz="91440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Processo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validado na reunião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com a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Gerência Assistencial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7000"/>
              </a:lnSpc>
              <a:spcAft>
                <a:spcPts val="799"/>
              </a:spcAft>
              <a:tabLst>
                <a:tab algn="l" pos="457200"/>
              </a:tabLst>
            </a:pPr>
            <a:r>
              <a:rPr b="1" lang="pt-BR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Objetivo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343080" indent="-343080" defTabSz="91440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Garantir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acolhimento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,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transparência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e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padronização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no atendimento.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7000"/>
              </a:lnSpc>
              <a:spcAft>
                <a:spcPts val="799"/>
              </a:spcAft>
              <a:tabLst>
                <a:tab algn="l" pos="457200"/>
              </a:tabLst>
            </a:pPr>
            <a:r>
              <a:rPr b="1" lang="pt-BR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Em Caso de Dúvidas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343080" indent="-343080" defTabSz="91440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Symbol"/>
              <a:buChar char=""/>
              <a:tabLst>
                <a:tab algn="l" pos="457200"/>
              </a:tabLst>
            </a:pP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Contatar previamente para </a:t>
            </a:r>
            <a:r>
              <a:rPr b="1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orientação antes do retorno ao paciente</a:t>
            </a:r>
            <a:r>
              <a:rPr b="0" lang="pt-BR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aixaDeTexto 7"/>
          <p:cNvSpPr/>
          <p:nvPr/>
        </p:nvSpPr>
        <p:spPr>
          <a:xfrm>
            <a:off x="33840" y="1700640"/>
            <a:ext cx="118821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600" spc="-1" strike="noStrike">
                <a:solidFill>
                  <a:srgbClr val="006a6b"/>
                </a:solidFill>
                <a:latin typeface="Trebuchet MS"/>
              </a:rPr>
              <a:t>ATENDIMENTOS DE PACIENTES </a:t>
            </a:r>
            <a:endParaRPr b="0" lang="pt-BR" sz="36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1" lang="pt-BR" sz="3600" spc="-1" strike="noStrike">
                <a:solidFill>
                  <a:srgbClr val="006a6b"/>
                </a:solidFill>
                <a:latin typeface="Trebuchet MS"/>
              </a:rPr>
              <a:t>FORA DA REFERÊNCIA </a:t>
            </a:r>
            <a:endParaRPr b="0" lang="pt-BR" sz="36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80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81" name="CaixaDeTexto 5"/>
          <p:cNvSpPr/>
          <p:nvPr/>
        </p:nvSpPr>
        <p:spPr>
          <a:xfrm>
            <a:off x="2567520" y="5517360"/>
            <a:ext cx="6095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 </a:t>
            </a: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Renata Janeri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1521720" y="206640"/>
            <a:ext cx="10271520" cy="845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t-BR" sz="2660" spc="-1" strike="noStrike">
                <a:solidFill>
                  <a:srgbClr val="46b3b3"/>
                </a:solidFill>
                <a:latin typeface="Calibri"/>
              </a:rPr>
              <a:t>Atendimentos de Pacientes Fora da Referência – Pronto Socorro</a:t>
            </a:r>
            <a:endParaRPr b="0" lang="pt-BR" sz="266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83" name="Imagem 5" descr=""/>
          <p:cNvPicPr/>
          <p:nvPr/>
        </p:nvPicPr>
        <p:blipFill>
          <a:blip r:embed="rId1"/>
          <a:stretch/>
        </p:blipFill>
        <p:spPr>
          <a:xfrm>
            <a:off x="1516680" y="914400"/>
            <a:ext cx="9412560" cy="5028840"/>
          </a:xfrm>
          <a:prstGeom prst="rect">
            <a:avLst/>
          </a:prstGeom>
          <a:ln w="0">
            <a:noFill/>
          </a:ln>
        </p:spPr>
      </p:pic>
      <p:sp>
        <p:nvSpPr>
          <p:cNvPr id="284" name="Retângulo 1"/>
          <p:cNvSpPr/>
          <p:nvPr/>
        </p:nvSpPr>
        <p:spPr>
          <a:xfrm>
            <a:off x="6455880" y="1340640"/>
            <a:ext cx="2808000" cy="64764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ln>
                <a:solidFill>
                  <a:schemeClr val="dk1"/>
                </a:solidFill>
              </a:ln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1521720" y="206640"/>
            <a:ext cx="10271520" cy="845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t-BR" sz="2660" spc="-1" strike="noStrike">
                <a:solidFill>
                  <a:srgbClr val="46b3b3"/>
                </a:solidFill>
                <a:latin typeface="Calibri"/>
              </a:rPr>
              <a:t>Internações de Pacientes Fora da Referência – Pronto Socorro</a:t>
            </a:r>
            <a:endParaRPr b="0" lang="pt-BR" sz="266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86" name="Imagem 3" descr=""/>
          <p:cNvPicPr/>
          <p:nvPr/>
        </p:nvPicPr>
        <p:blipFill>
          <a:blip r:embed="rId1"/>
          <a:stretch/>
        </p:blipFill>
        <p:spPr>
          <a:xfrm>
            <a:off x="1521720" y="764640"/>
            <a:ext cx="9782280" cy="5190840"/>
          </a:xfrm>
          <a:prstGeom prst="rect">
            <a:avLst/>
          </a:prstGeom>
          <a:ln w="0">
            <a:noFill/>
          </a:ln>
        </p:spPr>
      </p:pic>
      <p:sp>
        <p:nvSpPr>
          <p:cNvPr id="287" name="Retângulo 4"/>
          <p:cNvSpPr/>
          <p:nvPr/>
        </p:nvSpPr>
        <p:spPr>
          <a:xfrm>
            <a:off x="6527880" y="1196640"/>
            <a:ext cx="2808000" cy="64764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ln>
                <a:solidFill>
                  <a:schemeClr val="dk1"/>
                </a:solidFill>
              </a:ln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aixaDeTexto 3"/>
          <p:cNvSpPr/>
          <p:nvPr/>
        </p:nvSpPr>
        <p:spPr>
          <a:xfrm>
            <a:off x="2351520" y="2277000"/>
            <a:ext cx="69843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4800" spc="-1" strike="noStrike">
                <a:solidFill>
                  <a:srgbClr val="399593"/>
                </a:solidFill>
                <a:latin typeface="Calibri"/>
              </a:rPr>
              <a:t>OBRIGADA!</a:t>
            </a:r>
            <a:endParaRPr b="0" lang="pt-BR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9" name="CaixaDeTexto 4"/>
          <p:cNvSpPr/>
          <p:nvPr/>
        </p:nvSpPr>
        <p:spPr>
          <a:xfrm>
            <a:off x="2927520" y="4005000"/>
            <a:ext cx="60483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Renata Janeri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pt-BR" sz="1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Diretora Hospitalar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90" name="Imagem 5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64600" y="31320"/>
            <a:ext cx="1098000" cy="78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-2052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45" name="CaixaDeTexto 7"/>
          <p:cNvSpPr/>
          <p:nvPr/>
        </p:nvSpPr>
        <p:spPr>
          <a:xfrm>
            <a:off x="254880" y="24120"/>
            <a:ext cx="1029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Realizamos o Dia das Crianças M’Boi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CaixaDeTexto 17"/>
          <p:cNvSpPr/>
          <p:nvPr/>
        </p:nvSpPr>
        <p:spPr>
          <a:xfrm>
            <a:off x="254880" y="5710320"/>
            <a:ext cx="1064556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pt-BR" sz="1600" spc="-1" strike="noStrike">
                <a:solidFill>
                  <a:srgbClr val="399593"/>
                </a:solidFill>
                <a:latin typeface="Calibri"/>
              </a:rPr>
              <a:t>Uma ação voltada aos filhos e sobrinhos dos colaboradores, com atividades recreativas e momentos de integração</a:t>
            </a: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7" name="Imagem 8" descr=""/>
          <p:cNvPicPr/>
          <p:nvPr/>
        </p:nvPicPr>
        <p:blipFill>
          <a:blip r:embed="rId2"/>
          <a:srcRect l="0" t="11179" r="0" b="7999"/>
          <a:stretch/>
        </p:blipFill>
        <p:spPr>
          <a:xfrm>
            <a:off x="7643160" y="709920"/>
            <a:ext cx="3949200" cy="467532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48" name="Imagem 9" descr=""/>
          <p:cNvPicPr/>
          <p:nvPr/>
        </p:nvPicPr>
        <p:blipFill>
          <a:blip r:embed="rId3"/>
          <a:srcRect l="0" t="14762" r="0" b="0"/>
          <a:stretch/>
        </p:blipFill>
        <p:spPr>
          <a:xfrm>
            <a:off x="3801960" y="709920"/>
            <a:ext cx="3707640" cy="236988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49" name="Imagem 11" descr=""/>
          <p:cNvPicPr/>
          <p:nvPr/>
        </p:nvPicPr>
        <p:blipFill>
          <a:blip r:embed="rId4"/>
          <a:stretch/>
        </p:blipFill>
        <p:spPr>
          <a:xfrm>
            <a:off x="3801960" y="3312360"/>
            <a:ext cx="3707640" cy="215496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50" name="Imagem 2" descr=""/>
          <p:cNvPicPr/>
          <p:nvPr/>
        </p:nvPicPr>
        <p:blipFill>
          <a:blip r:embed="rId5"/>
          <a:stretch/>
        </p:blipFill>
        <p:spPr>
          <a:xfrm>
            <a:off x="293040" y="616320"/>
            <a:ext cx="3282120" cy="493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m 4" descr=""/>
          <p:cNvPicPr/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-2052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52" name="CaixaDeTexto 7"/>
          <p:cNvSpPr/>
          <p:nvPr/>
        </p:nvSpPr>
        <p:spPr>
          <a:xfrm>
            <a:off x="313920" y="3960"/>
            <a:ext cx="1024632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Atualização sobre absorção de demandas das UBS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chemeClr val="dk1"/>
                </a:solidFill>
                <a:latin typeface="Trebuchet MS"/>
              </a:rPr>
              <a:t>Agendamentos de Tomografia – UBS: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CaixaDeTexto 10"/>
          <p:cNvSpPr/>
          <p:nvPr/>
        </p:nvSpPr>
        <p:spPr>
          <a:xfrm>
            <a:off x="5231880" y="5244480"/>
            <a:ext cx="7218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br>
              <a:rPr sz="1800"/>
            </a:b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AutoShape 2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55" name="Tabela 11"/>
          <p:cNvGraphicFramePr/>
          <p:nvPr/>
        </p:nvGraphicFramePr>
        <p:xfrm>
          <a:off x="313920" y="1140120"/>
          <a:ext cx="10512720" cy="4104000"/>
        </p:xfrm>
        <a:graphic>
          <a:graphicData uri="http://schemas.openxmlformats.org/drawingml/2006/table">
            <a:tbl>
              <a:tblPr/>
              <a:tblGrid>
                <a:gridCol w="2289960"/>
                <a:gridCol w="2700000"/>
                <a:gridCol w="5523120"/>
              </a:tblGrid>
              <a:tr h="249120"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UBS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Quantidade de Pacientes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Quantidade de Procedimentos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Jardim Aracati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4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4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Parque Novo Santo Amaro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4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4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Santa Lúcia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2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2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Jardim Capela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20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24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Chácara Santa Maria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Jardim Herculano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Jardim Maraca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Cidade Ipava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8 (e-mails represados)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Aguardando resposta da unidade com os pacientes pendentes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Jardim Santa Margarida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 (e-mails represados)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Aguardando resposta da unidade com os pacientes pendentes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Jardim Nakamura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4 (e-mails represados)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Aguardando resposta da unidade com os pacientes pendentes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Jardim Thomas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 (e-mails represados)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Aguardando resposta da unidade com os pacientes pendentes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21120">
                <a:tc>
                  <a:txBody>
                    <a:bodyPr lIns="9360" rIns="9360" tIns="9360" bIns="936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t-BR" sz="11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Total Agendado e Realizado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33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9360" rIns="9360" tIns="9360" bIns="93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100" spc="-1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</a:rPr>
                        <a:t>37</a:t>
                      </a:r>
                      <a:endParaRPr b="0" lang="pt-BR" sz="11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6" name="CaixaDeTexto 14"/>
          <p:cNvSpPr/>
          <p:nvPr/>
        </p:nvSpPr>
        <p:spPr>
          <a:xfrm>
            <a:off x="191520" y="5469120"/>
            <a:ext cx="100807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pt-BR" sz="1800" spc="-1" strike="noStrike">
                <a:solidFill>
                  <a:srgbClr val="399593"/>
                </a:solidFill>
                <a:latin typeface="Calibri"/>
              </a:rPr>
              <a:t>Panorama atualizado dos exames solicitados pelas Unidades Básicas de Saúde (UBS), com a quantidade de pacientes e procedimentos já absorvidos.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58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" name="CaixaDeTexto 6"/>
          <p:cNvSpPr/>
          <p:nvPr/>
        </p:nvSpPr>
        <p:spPr>
          <a:xfrm>
            <a:off x="475560" y="797400"/>
            <a:ext cx="11372760" cy="475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Dr. Felipe: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Fluxo do paciente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Michele: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Melhoria das Respostas às Demandas da Ouvidoria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Renata: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Volume de pacientes de outras regiões atendidos no HMMD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61" name="CaixaDeTexto 7"/>
          <p:cNvSpPr/>
          <p:nvPr/>
        </p:nvSpPr>
        <p:spPr>
          <a:xfrm>
            <a:off x="479520" y="199800"/>
            <a:ext cx="105166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Qualitativas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2" name="Imagem 1" descr=""/>
          <p:cNvPicPr/>
          <p:nvPr/>
        </p:nvPicPr>
        <p:blipFill>
          <a:blip r:embed="rId2"/>
          <a:stretch/>
        </p:blipFill>
        <p:spPr>
          <a:xfrm>
            <a:off x="1529280" y="797400"/>
            <a:ext cx="9088560" cy="2468880"/>
          </a:xfrm>
          <a:prstGeom prst="rect">
            <a:avLst/>
          </a:prstGeom>
          <a:ln w="0">
            <a:noFill/>
          </a:ln>
        </p:spPr>
      </p:pic>
      <p:pic>
        <p:nvPicPr>
          <p:cNvPr id="63" name="Imagem 2" descr=""/>
          <p:cNvPicPr/>
          <p:nvPr/>
        </p:nvPicPr>
        <p:blipFill>
          <a:blip r:embed="rId3"/>
          <a:stretch/>
        </p:blipFill>
        <p:spPr>
          <a:xfrm>
            <a:off x="1529280" y="3423960"/>
            <a:ext cx="9088560" cy="2462760"/>
          </a:xfrm>
          <a:prstGeom prst="rect">
            <a:avLst/>
          </a:prstGeom>
          <a:ln w="0">
            <a:noFill/>
          </a:ln>
        </p:spPr>
      </p:pic>
      <p:sp>
        <p:nvSpPr>
          <p:cNvPr id="64" name="Retângulo: Cantos Arredondados 5"/>
          <p:cNvSpPr/>
          <p:nvPr/>
        </p:nvSpPr>
        <p:spPr>
          <a:xfrm>
            <a:off x="8976240" y="1038600"/>
            <a:ext cx="1295640" cy="53172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pt-BR" sz="1050" spc="-1" strike="noStrike">
                <a:solidFill>
                  <a:schemeClr val="dk1"/>
                </a:solidFill>
                <a:latin typeface="Arial"/>
              </a:rPr>
              <a:t>Entrada do novo sistema de registro (SIGRC)</a:t>
            </a:r>
            <a:endParaRPr b="0" lang="pt-BR" sz="105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5" name="Conector: Angulado 8"/>
          <p:cNvCxnSpPr>
            <a:endCxn id="64" idx="1"/>
          </p:cNvCxnSpPr>
          <p:nvPr/>
        </p:nvCxnSpPr>
        <p:spPr>
          <a:xfrm flipH="1" flipV="1" rot="5400000">
            <a:off x="8584560" y="1335960"/>
            <a:ext cx="423720" cy="360360"/>
          </a:xfrm>
          <a:prstGeom prst="bentConnector3">
            <a:avLst>
              <a:gd name="adj1" fmla="val 0"/>
            </a:avLst>
          </a:prstGeom>
          <a:ln>
            <a:solidFill>
              <a:srgbClr val="4a7ebb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67" name="CaixaDeTexto 7"/>
          <p:cNvSpPr/>
          <p:nvPr/>
        </p:nvSpPr>
        <p:spPr>
          <a:xfrm>
            <a:off x="479520" y="199800"/>
            <a:ext cx="105166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Qualitativas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8" name="Imagem 2" descr=""/>
          <p:cNvPicPr/>
          <p:nvPr/>
        </p:nvPicPr>
        <p:blipFill>
          <a:blip r:embed="rId2"/>
          <a:stretch/>
        </p:blipFill>
        <p:spPr>
          <a:xfrm>
            <a:off x="1534320" y="769680"/>
            <a:ext cx="9089640" cy="2507040"/>
          </a:xfrm>
          <a:prstGeom prst="rect">
            <a:avLst/>
          </a:prstGeom>
          <a:ln w="0">
            <a:noFill/>
          </a:ln>
        </p:spPr>
      </p:pic>
      <p:pic>
        <p:nvPicPr>
          <p:cNvPr id="69" name="Imagem 3" descr=""/>
          <p:cNvPicPr/>
          <p:nvPr/>
        </p:nvPicPr>
        <p:blipFill>
          <a:blip r:embed="rId3"/>
          <a:stretch/>
        </p:blipFill>
        <p:spPr>
          <a:xfrm>
            <a:off x="1534320" y="3453840"/>
            <a:ext cx="9089640" cy="249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Personalizada 1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487b78"/>
      </a:accent1>
      <a:accent2>
        <a:srgbClr val="487b78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mbria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Personalizada 1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487b78"/>
      </a:accent1>
      <a:accent2>
        <a:srgbClr val="487b78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mbria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o Office">
  <a:themeElements>
    <a:clrScheme name="Personalizada 1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487b78"/>
      </a:accent1>
      <a:accent2>
        <a:srgbClr val="487b78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mbria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o Office">
  <a:themeElements>
    <a:clrScheme name="Personalizada 1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487b78"/>
      </a:accent1>
      <a:accent2>
        <a:srgbClr val="487b78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mbria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22179</TotalTime>
  <Application>Collabora_Office/23.05.10.1$Linux_X86_64 LibreOffice_project/c8fa7c01aa8a3e263c07b5cf4f72ace70f1d9308</Application>
  <AppVersion>15.0000</AppVersion>
  <Words>1222</Words>
  <Paragraphs>320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2016-01-13T11:44:51Z</dcterms:created>
  <dc:creator>Julio Cezar de Andrade</dc:creator>
  <dc:description/>
  <dc:language>pt-BR</dc:language>
  <cp:lastModifiedBy/>
  <cp:lastPrinted>2018-08-09T22:48:05Z</cp:lastPrinted>
  <dcterms:modified xsi:type="dcterms:W3CDTF">2026-01-12T10:18:00Z</dcterms:modified>
  <cp:revision>1545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18</vt:i4>
  </property>
  <property fmtid="{D5CDD505-2E9C-101B-9397-08002B2CF9AE}" pid="3" name="PresentationFormat">
    <vt:lpwstr>Widescreen</vt:lpwstr>
  </property>
  <property fmtid="{D5CDD505-2E9C-101B-9397-08002B2CF9AE}" pid="4" name="Slides">
    <vt:i4>48</vt:i4>
  </property>
</Properties>
</file>