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  <p:sldMasterId id="2147483730" r:id="rId2"/>
  </p:sldMasterIdLst>
  <p:notesMasterIdLst>
    <p:notesMasterId r:id="rId30"/>
  </p:notesMasterIdLst>
  <p:sldIdLst>
    <p:sldId id="848" r:id="rId3"/>
    <p:sldId id="1738" r:id="rId4"/>
    <p:sldId id="2672" r:id="rId5"/>
    <p:sldId id="2147376327" r:id="rId6"/>
    <p:sldId id="2147376324" r:id="rId7"/>
    <p:sldId id="2147376325" r:id="rId8"/>
    <p:sldId id="2147376329" r:id="rId9"/>
    <p:sldId id="2147376326" r:id="rId10"/>
    <p:sldId id="2147376328" r:id="rId11"/>
    <p:sldId id="863" r:id="rId12"/>
    <p:sldId id="865" r:id="rId13"/>
    <p:sldId id="2070" r:id="rId14"/>
    <p:sldId id="2147376316" r:id="rId15"/>
    <p:sldId id="2147376318" r:id="rId16"/>
    <p:sldId id="2147376313" r:id="rId17"/>
    <p:sldId id="2147376275" r:id="rId18"/>
    <p:sldId id="2106" r:id="rId19"/>
    <p:sldId id="2147376296" r:id="rId20"/>
    <p:sldId id="2147376323" r:id="rId21"/>
    <p:sldId id="1740" r:id="rId22"/>
    <p:sldId id="261" r:id="rId23"/>
    <p:sldId id="1742" r:id="rId24"/>
    <p:sldId id="2085" r:id="rId25"/>
    <p:sldId id="1744" r:id="rId26"/>
    <p:sldId id="2147376306" r:id="rId27"/>
    <p:sldId id="1780" r:id="rId28"/>
    <p:sldId id="2147376312" r:id="rId29"/>
  </p:sldIdLst>
  <p:sldSz cx="14400213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36C6B738-55C0-4490-A674-79365B1340AB}">
          <p14:sldIdLst>
            <p14:sldId id="848"/>
            <p14:sldId id="1738"/>
            <p14:sldId id="2672"/>
            <p14:sldId id="2147376327"/>
            <p14:sldId id="2147376324"/>
            <p14:sldId id="2147376325"/>
            <p14:sldId id="2147376329"/>
            <p14:sldId id="2147376326"/>
            <p14:sldId id="2147376328"/>
            <p14:sldId id="863"/>
            <p14:sldId id="865"/>
            <p14:sldId id="2070"/>
            <p14:sldId id="2147376316"/>
            <p14:sldId id="2147376318"/>
            <p14:sldId id="2147376313"/>
            <p14:sldId id="2147376275"/>
            <p14:sldId id="2106"/>
            <p14:sldId id="2147376296"/>
            <p14:sldId id="2147376323"/>
            <p14:sldId id="1740"/>
            <p14:sldId id="261"/>
            <p14:sldId id="1742"/>
            <p14:sldId id="2085"/>
            <p14:sldId id="1744"/>
            <p14:sldId id="2147376306"/>
            <p14:sldId id="1780"/>
            <p14:sldId id="21473763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53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zzie Erthal de Burgo" initials="LEdB" lastIdx="3" clrIdx="0">
    <p:extLst>
      <p:ext uri="{19B8F6BF-5375-455C-9EA6-DF929625EA0E}">
        <p15:presenceInfo xmlns:p15="http://schemas.microsoft.com/office/powerpoint/2012/main" userId="S-1-5-21-3829931366-1461538500-2489753106-77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9A"/>
    <a:srgbClr val="24585F"/>
    <a:srgbClr val="009A86"/>
    <a:srgbClr val="009193"/>
    <a:srgbClr val="009486"/>
    <a:srgbClr val="008881"/>
    <a:srgbClr val="009482"/>
    <a:srgbClr val="008386"/>
    <a:srgbClr val="02D0E6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25" autoAdjust="0"/>
    <p:restoredTop sz="93873" autoAdjust="0"/>
  </p:normalViewPr>
  <p:slideViewPr>
    <p:cSldViewPr snapToGrid="0" snapToObjects="1">
      <p:cViewPr varScale="1">
        <p:scale>
          <a:sx n="63" d="100"/>
          <a:sy n="63" d="100"/>
        </p:scale>
        <p:origin x="236" y="64"/>
      </p:cViewPr>
      <p:guideLst>
        <p:guide orient="horz" pos="2160"/>
        <p:guide pos="453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ederval.costa\Desktop\INDICADOR\042009\Gerencial%20Abril-2009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ederval.costa\Desktop\INDICADOR\042009\Gerencial%20Abril-2009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ederval.costa\Desktop\INDICADOR\042009\Gerencial%20Abril-2009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ederval.costa\Desktop\INDICADOR\042009\Gerencial%20Abril-2009.xlsx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pt-BR" dirty="0"/>
              <a:t>Turnover -  Assistencial</a:t>
            </a:r>
          </a:p>
        </c:rich>
      </c:tx>
      <c:layout>
        <c:manualLayout>
          <c:xMode val="edge"/>
          <c:yMode val="edge"/>
          <c:x val="0.33149700906148138"/>
          <c:y val="2.4250132315867651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2555260926457033E-2"/>
          <c:y val="0.19126142015921141"/>
          <c:w val="0.8498160348097209"/>
          <c:h val="0.51776832124825956"/>
        </c:manualLayout>
      </c:layout>
      <c:lineChart>
        <c:grouping val="standard"/>
        <c:varyColors val="0"/>
        <c:ser>
          <c:idx val="1"/>
          <c:order val="0"/>
          <c:tx>
            <c:strRef>
              <c:f>'Indicadores Daniela Amorim '!$B$6</c:f>
              <c:strCache>
                <c:ptCount val="1"/>
                <c:pt idx="0">
                  <c:v>Turnover - Rotatividade de Pessoal - Assistencial</c:v>
                </c:pt>
              </c:strCache>
            </c:strRef>
          </c:tx>
          <c:spPr>
            <a:ln w="12700">
              <a:solidFill>
                <a:srgbClr val="800000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80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3.118886552589458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C63-4B8F-ADAC-791670FD9014}"/>
                </c:ext>
              </c:extLst>
            </c:dLbl>
            <c:dLbl>
              <c:idx val="1"/>
              <c:layout>
                <c:manualLayout>
                  <c:x val="-8.0085502787706764E-2"/>
                  <c:y val="-0.1142309215183617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C63-4B8F-ADAC-791670FD9014}"/>
                </c:ext>
              </c:extLst>
            </c:dLbl>
            <c:dLbl>
              <c:idx val="2"/>
              <c:layout>
                <c:manualLayout>
                  <c:x val="-2.1282116686530829E-2"/>
                  <c:y val="-9.08826701542065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C63-4B8F-ADAC-791670FD9014}"/>
                </c:ext>
              </c:extLst>
            </c:dLbl>
            <c:dLbl>
              <c:idx val="3"/>
              <c:layout>
                <c:manualLayout>
                  <c:x val="-4.4390842163220402E-2"/>
                  <c:y val="-0.1027197656943798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C63-4B8F-ADAC-791670FD9014}"/>
                </c:ext>
              </c:extLst>
            </c:dLbl>
            <c:dLbl>
              <c:idx val="4"/>
              <c:layout>
                <c:manualLayout>
                  <c:x val="-4.7460728406997117E-2"/>
                  <c:y val="-9.17501031434717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C63-4B8F-ADAC-791670FD9014}"/>
                </c:ext>
              </c:extLst>
            </c:dLbl>
            <c:dLbl>
              <c:idx val="5"/>
              <c:layout>
                <c:manualLayout>
                  <c:x val="-6.9168240162668912E-2"/>
                  <c:y val="-0.1413693392472526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C63-4B8F-ADAC-791670FD9014}"/>
                </c:ext>
              </c:extLst>
            </c:dLbl>
            <c:dLbl>
              <c:idx val="6"/>
              <c:layout>
                <c:manualLayout>
                  <c:x val="-5.2999596645839094E-2"/>
                  <c:y val="-7.53800498334271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C63-4B8F-ADAC-791670FD9014}"/>
                </c:ext>
              </c:extLst>
            </c:dLbl>
            <c:dLbl>
              <c:idx val="7"/>
              <c:layout>
                <c:manualLayout>
                  <c:x val="-3.6433301915266142E-2"/>
                  <c:y val="-9.40949128048455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C63-4B8F-ADAC-791670FD9014}"/>
                </c:ext>
              </c:extLst>
            </c:dLbl>
            <c:dLbl>
              <c:idx val="8"/>
              <c:layout>
                <c:manualLayout>
                  <c:x val="0"/>
                  <c:y val="-9.801372885445802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2,17%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AC63-4B8F-ADAC-791670FD9014}"/>
                </c:ext>
              </c:extLst>
            </c:dLbl>
            <c:dLbl>
              <c:idx val="9"/>
              <c:layout>
                <c:manualLayout>
                  <c:xMode val="edge"/>
                  <c:yMode val="edge"/>
                  <c:x val="0.61514242959390064"/>
                  <c:y val="0.6889632107023405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C63-4B8F-ADAC-791670FD9014}"/>
                </c:ext>
              </c:extLst>
            </c:dLbl>
            <c:dLbl>
              <c:idx val="10"/>
              <c:layout>
                <c:manualLayout>
                  <c:xMode val="edge"/>
                  <c:yMode val="edge"/>
                  <c:x val="0.67192480771024365"/>
                  <c:y val="0.7023411371238658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C63-4B8F-ADAC-791670FD9014}"/>
                </c:ext>
              </c:extLst>
            </c:dLbl>
            <c:dLbl>
              <c:idx val="11"/>
              <c:layout>
                <c:manualLayout>
                  <c:xMode val="edge"/>
                  <c:yMode val="edge"/>
                  <c:x val="0.73501633895062557"/>
                  <c:y val="0.7056856187292056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C63-4B8F-ADAC-791670FD9014}"/>
                </c:ext>
              </c:extLst>
            </c:dLbl>
            <c:dLbl>
              <c:idx val="12"/>
              <c:layout>
                <c:manualLayout>
                  <c:xMode val="edge"/>
                  <c:yMode val="edge"/>
                  <c:x val="0.80126244675304259"/>
                  <c:y val="0.7224080267558528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C63-4B8F-ADAC-791670FD9014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00" b="0" i="0" u="none" strike="noStrike" baseline="0">
                    <a:solidFill>
                      <a:srgbClr val="000000"/>
                    </a:solidFill>
                    <a:latin typeface="Calibri" pitchFamily="34" charset="0"/>
                    <a:ea typeface="Arial"/>
                    <a:cs typeface="Arial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'Indicadores Daniela Amorim '!$J$1:$R$1</c:f>
              <c:numCache>
                <c:formatCode>mmm/yy</c:formatCode>
                <c:ptCount val="9"/>
                <c:pt idx="0">
                  <c:v>39661</c:v>
                </c:pt>
                <c:pt idx="1">
                  <c:v>39692</c:v>
                </c:pt>
                <c:pt idx="2">
                  <c:v>39722</c:v>
                </c:pt>
                <c:pt idx="3">
                  <c:v>39753</c:v>
                </c:pt>
                <c:pt idx="4">
                  <c:v>39783</c:v>
                </c:pt>
                <c:pt idx="5">
                  <c:v>39814</c:v>
                </c:pt>
                <c:pt idx="6">
                  <c:v>39845</c:v>
                </c:pt>
                <c:pt idx="7">
                  <c:v>39873</c:v>
                </c:pt>
                <c:pt idx="8">
                  <c:v>39904</c:v>
                </c:pt>
              </c:numCache>
            </c:numRef>
          </c:cat>
          <c:val>
            <c:numRef>
              <c:f>'Indicadores Daniela Amorim '!$J$6:$R$6</c:f>
              <c:numCache>
                <c:formatCode>0.00%</c:formatCode>
                <c:ptCount val="9"/>
                <c:pt idx="0">
                  <c:v>1.3100000000000505E-2</c:v>
                </c:pt>
                <c:pt idx="1">
                  <c:v>5.5700000000002033E-2</c:v>
                </c:pt>
                <c:pt idx="2">
                  <c:v>4.19E-2</c:v>
                </c:pt>
                <c:pt idx="3">
                  <c:v>1.4400000000000183E-2</c:v>
                </c:pt>
                <c:pt idx="4">
                  <c:v>1.5599999999999998E-2</c:v>
                </c:pt>
                <c:pt idx="5">
                  <c:v>3.1000000000001082E-2</c:v>
                </c:pt>
                <c:pt idx="6">
                  <c:v>4.5100000000000022E-2</c:v>
                </c:pt>
                <c:pt idx="7">
                  <c:v>2.5500000000000002E-2</c:v>
                </c:pt>
                <c:pt idx="8">
                  <c:v>2.4400000000000012E-2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AC63-4B8F-ADAC-791670FD901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8702720"/>
        <c:axId val="128823296"/>
      </c:lineChart>
      <c:catAx>
        <c:axId val="128702720"/>
        <c:scaling>
          <c:orientation val="minMax"/>
        </c:scaling>
        <c:delete val="0"/>
        <c:axPos val="b"/>
        <c:numFmt formatCode="mmm/yy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28823296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28823296"/>
        <c:scaling>
          <c:orientation val="minMax"/>
        </c:scaling>
        <c:delete val="0"/>
        <c:axPos val="l"/>
        <c:numFmt formatCode="0.00%" sourceLinked="0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287027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pt-BR" dirty="0"/>
              <a:t>Turnover - Médicos</a:t>
            </a:r>
          </a:p>
        </c:rich>
      </c:tx>
      <c:layout>
        <c:manualLayout>
          <c:xMode val="edge"/>
          <c:yMode val="edge"/>
          <c:x val="0.3567555470057423"/>
          <c:y val="2.4421776325526012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3600057500044919E-2"/>
          <c:y val="0.12250746335098199"/>
          <c:w val="0.83360065125062865"/>
          <c:h val="0.60114127365264625"/>
        </c:manualLayout>
      </c:layout>
      <c:lineChart>
        <c:grouping val="standard"/>
        <c:varyColors val="0"/>
        <c:ser>
          <c:idx val="1"/>
          <c:order val="0"/>
          <c:tx>
            <c:strRef>
              <c:f>'Indicadores Daniela Amorim '!$B$7</c:f>
              <c:strCache>
                <c:ptCount val="1"/>
                <c:pt idx="0">
                  <c:v>Turnover - Rotatividade de Pessoal - Médico</c:v>
                </c:pt>
              </c:strCache>
            </c:strRef>
          </c:tx>
          <c:spPr>
            <a:ln w="12700">
              <a:solidFill>
                <a:srgbClr val="800000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80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2.8829805262392972E-2"/>
                  <c:y val="-6.00096871977494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8B4-472D-B343-A767E62D6657}"/>
                </c:ext>
              </c:extLst>
            </c:dLbl>
            <c:dLbl>
              <c:idx val="1"/>
              <c:layout>
                <c:manualLayout>
                  <c:x val="-5.6677215627549966E-2"/>
                  <c:y val="9.35329109841842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8B4-472D-B343-A767E62D6657}"/>
                </c:ext>
              </c:extLst>
            </c:dLbl>
            <c:dLbl>
              <c:idx val="2"/>
              <c:layout>
                <c:manualLayout>
                  <c:x val="-6.2150102031963729E-2"/>
                  <c:y val="-6.7398913205580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8B4-472D-B343-A767E62D6657}"/>
                </c:ext>
              </c:extLst>
            </c:dLbl>
            <c:dLbl>
              <c:idx val="3"/>
              <c:layout>
                <c:manualLayout>
                  <c:x val="-6.2880608143194322E-2"/>
                  <c:y val="7.42127793370179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8B4-472D-B343-A767E62D6657}"/>
                </c:ext>
              </c:extLst>
            </c:dLbl>
            <c:dLbl>
              <c:idx val="4"/>
              <c:layout>
                <c:manualLayout>
                  <c:x val="-4.7540734202648934E-2"/>
                  <c:y val="-7.65267803351909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8B4-472D-B343-A767E62D6657}"/>
                </c:ext>
              </c:extLst>
            </c:dLbl>
            <c:dLbl>
              <c:idx val="5"/>
              <c:layout>
                <c:manualLayout>
                  <c:x val="-4.9788077788213932E-2"/>
                  <c:y val="5.70871260678296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8B4-472D-B343-A767E62D6657}"/>
                </c:ext>
              </c:extLst>
            </c:dLbl>
            <c:dLbl>
              <c:idx val="6"/>
              <c:layout>
                <c:manualLayout>
                  <c:x val="-8.8822753567975504E-2"/>
                  <c:y val="-6.69504341847615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8B4-472D-B343-A767E62D6657}"/>
                </c:ext>
              </c:extLst>
            </c:dLbl>
            <c:dLbl>
              <c:idx val="7"/>
              <c:layout>
                <c:manualLayout>
                  <c:x val="-7.5623350546119322E-2"/>
                  <c:y val="-8.17028635358587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8B4-472D-B343-A767E62D6657}"/>
                </c:ext>
              </c:extLst>
            </c:dLbl>
            <c:dLbl>
              <c:idx val="8"/>
              <c:layout>
                <c:manualLayout>
                  <c:x val="-3.5509386563465452E-2"/>
                  <c:y val="-8.817054478087524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6,64%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D8B4-472D-B343-A767E62D6657}"/>
                </c:ext>
              </c:extLst>
            </c:dLbl>
            <c:dLbl>
              <c:idx val="9"/>
              <c:layout>
                <c:manualLayout>
                  <c:xMode val="edge"/>
                  <c:yMode val="edge"/>
                  <c:x val="0.62400048750048775"/>
                  <c:y val="0.5868962197744718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8B4-472D-B343-A767E62D6657}"/>
                </c:ext>
              </c:extLst>
            </c:dLbl>
            <c:dLbl>
              <c:idx val="10"/>
              <c:layout>
                <c:manualLayout>
                  <c:xMode val="edge"/>
                  <c:yMode val="edge"/>
                  <c:x val="0.68160053250056019"/>
                  <c:y val="0.5982922628768885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8B4-472D-B343-A767E62D6657}"/>
                </c:ext>
              </c:extLst>
            </c:dLbl>
            <c:dLbl>
              <c:idx val="11"/>
              <c:layout>
                <c:manualLayout>
                  <c:xMode val="edge"/>
                  <c:yMode val="edge"/>
                  <c:x val="0.74560058250059291"/>
                  <c:y val="0.6011412736526462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8B4-472D-B343-A767E62D6657}"/>
                </c:ext>
              </c:extLst>
            </c:dLbl>
            <c:dLbl>
              <c:idx val="12"/>
              <c:layout>
                <c:manualLayout>
                  <c:xMode val="edge"/>
                  <c:yMode val="edge"/>
                  <c:x val="0.81280063500056265"/>
                  <c:y val="0.6153863275305141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8B4-472D-B343-A767E62D6657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00" b="0" i="0" u="none" strike="noStrike" baseline="0">
                    <a:solidFill>
                      <a:srgbClr val="000000"/>
                    </a:solidFill>
                    <a:latin typeface="Calibri" pitchFamily="34" charset="0"/>
                    <a:ea typeface="Arial"/>
                    <a:cs typeface="Arial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'Indicadores Daniela Amorim '!$J$1:$R$1</c:f>
              <c:numCache>
                <c:formatCode>mmm/yy</c:formatCode>
                <c:ptCount val="9"/>
                <c:pt idx="0">
                  <c:v>39661</c:v>
                </c:pt>
                <c:pt idx="1">
                  <c:v>39692</c:v>
                </c:pt>
                <c:pt idx="2">
                  <c:v>39722</c:v>
                </c:pt>
                <c:pt idx="3">
                  <c:v>39753</c:v>
                </c:pt>
                <c:pt idx="4">
                  <c:v>39783</c:v>
                </c:pt>
                <c:pt idx="5">
                  <c:v>39814</c:v>
                </c:pt>
                <c:pt idx="6">
                  <c:v>39845</c:v>
                </c:pt>
                <c:pt idx="7">
                  <c:v>39873</c:v>
                </c:pt>
                <c:pt idx="8">
                  <c:v>39904</c:v>
                </c:pt>
              </c:numCache>
            </c:numRef>
          </c:cat>
          <c:val>
            <c:numRef>
              <c:f>'Indicadores Daniela Amorim '!$J$7:$R$7</c:f>
              <c:numCache>
                <c:formatCode>0.00%</c:formatCode>
                <c:ptCount val="9"/>
                <c:pt idx="0">
                  <c:v>6.9600000000000023E-2</c:v>
                </c:pt>
                <c:pt idx="1">
                  <c:v>3.210000000000001E-2</c:v>
                </c:pt>
                <c:pt idx="2">
                  <c:v>5.11E-2</c:v>
                </c:pt>
                <c:pt idx="3">
                  <c:v>2.4600000000000011E-2</c:v>
                </c:pt>
                <c:pt idx="4">
                  <c:v>3.9800000000000002E-2</c:v>
                </c:pt>
                <c:pt idx="5">
                  <c:v>2.2700000000000001E-2</c:v>
                </c:pt>
                <c:pt idx="6">
                  <c:v>4.5699999999999998E-2</c:v>
                </c:pt>
                <c:pt idx="7">
                  <c:v>5.4100000000000023E-2</c:v>
                </c:pt>
                <c:pt idx="8">
                  <c:v>5.8800000000000012E-2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D8B4-472D-B343-A767E62D665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8839040"/>
        <c:axId val="128959616"/>
      </c:lineChart>
      <c:catAx>
        <c:axId val="128839040"/>
        <c:scaling>
          <c:orientation val="minMax"/>
        </c:scaling>
        <c:delete val="0"/>
        <c:axPos val="b"/>
        <c:numFmt formatCode="mmm/yy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28959616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28959616"/>
        <c:scaling>
          <c:orientation val="minMax"/>
        </c:scaling>
        <c:delete val="0"/>
        <c:axPos val="l"/>
        <c:numFmt formatCode="0.00%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288390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pt-BR" dirty="0"/>
              <a:t>Turnover  GERAL</a:t>
            </a:r>
          </a:p>
        </c:rich>
      </c:tx>
      <c:layout>
        <c:manualLayout>
          <c:xMode val="edge"/>
          <c:yMode val="edge"/>
          <c:x val="0.35272338169008782"/>
          <c:y val="5.6428270679343704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6083018437707672E-2"/>
          <c:y val="0.12844075055174844"/>
          <c:w val="0.86078201313790215"/>
          <c:h val="0.66361054451734669"/>
        </c:manualLayout>
      </c:layout>
      <c:lineChart>
        <c:grouping val="standard"/>
        <c:varyColors val="0"/>
        <c:ser>
          <c:idx val="1"/>
          <c:order val="0"/>
          <c:tx>
            <c:strRef>
              <c:f>'Indicadores Daniela Amorim '!$B$5</c:f>
              <c:strCache>
                <c:ptCount val="1"/>
                <c:pt idx="0">
                  <c:v>Turnover - Rotatividade de Pessoal</c:v>
                </c:pt>
              </c:strCache>
            </c:strRef>
          </c:tx>
          <c:spPr>
            <a:ln w="12700">
              <a:solidFill>
                <a:srgbClr val="800000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80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3.9215411800936406E-2"/>
                  <c:y val="8.39893393059085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EA-4FE7-8F6C-3544735AE3EC}"/>
                </c:ext>
              </c:extLst>
            </c:dLbl>
            <c:dLbl>
              <c:idx val="1"/>
              <c:layout>
                <c:manualLayout>
                  <c:x val="-5.2978477429214722E-2"/>
                  <c:y val="-8.32403792526502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9EA-4FE7-8F6C-3544735AE3EC}"/>
                </c:ext>
              </c:extLst>
            </c:dLbl>
            <c:dLbl>
              <c:idx val="2"/>
              <c:layout>
                <c:manualLayout>
                  <c:x val="-2.4577667512595852E-2"/>
                  <c:y val="-7.47670453167677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9EA-4FE7-8F6C-3544735AE3EC}"/>
                </c:ext>
              </c:extLst>
            </c:dLbl>
            <c:dLbl>
              <c:idx val="3"/>
              <c:layout>
                <c:manualLayout>
                  <c:x val="-3.8770558756832336E-2"/>
                  <c:y val="-6.41184756706471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9EA-4FE7-8F6C-3544735AE3EC}"/>
                </c:ext>
              </c:extLst>
            </c:dLbl>
            <c:dLbl>
              <c:idx val="4"/>
              <c:layout>
                <c:manualLayout>
                  <c:x val="-3.7131745668403576E-2"/>
                  <c:y val="-6.32923600563459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9EA-4FE7-8F6C-3544735AE3EC}"/>
                </c:ext>
              </c:extLst>
            </c:dLbl>
            <c:dLbl>
              <c:idx val="5"/>
              <c:layout>
                <c:manualLayout>
                  <c:x val="-3.2065649687182472E-2"/>
                  <c:y val="-5.4698332778548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9EA-4FE7-8F6C-3544735AE3EC}"/>
                </c:ext>
              </c:extLst>
            </c:dLbl>
            <c:dLbl>
              <c:idx val="6"/>
              <c:layout>
                <c:manualLayout>
                  <c:x val="-4.5920320870586333E-2"/>
                  <c:y val="-6.23565733231349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9EA-4FE7-8F6C-3544735AE3EC}"/>
                </c:ext>
              </c:extLst>
            </c:dLbl>
            <c:dLbl>
              <c:idx val="7"/>
              <c:layout>
                <c:manualLayout>
                  <c:x val="-4.3631211268347882E-2"/>
                  <c:y val="-7.73660855015889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9EA-4FE7-8F6C-3544735AE3EC}"/>
                </c:ext>
              </c:extLst>
            </c:dLbl>
            <c:dLbl>
              <c:idx val="8"/>
              <c:layout>
                <c:manualLayout>
                  <c:x val="-4.3468585676102477E-2"/>
                  <c:y val="-6.96240760621565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9EA-4FE7-8F6C-3544735AE3EC}"/>
                </c:ext>
              </c:extLst>
            </c:dLbl>
            <c:dLbl>
              <c:idx val="9"/>
              <c:layout>
                <c:manualLayout>
                  <c:x val="-4.0854224889374013E-2"/>
                  <c:y val="-5.11238258576942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9EA-4FE7-8F6C-3544735AE3EC}"/>
                </c:ext>
              </c:extLst>
            </c:dLbl>
            <c:dLbl>
              <c:idx val="10"/>
              <c:layout>
                <c:manualLayout>
                  <c:x val="-4.0233983231860483E-2"/>
                  <c:y val="-7.12757561796092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9EA-4FE7-8F6C-3544735AE3EC}"/>
                </c:ext>
              </c:extLst>
            </c:dLbl>
            <c:dLbl>
              <c:idx val="11"/>
              <c:layout>
                <c:manualLayout>
                  <c:x val="-3.8535060430846674E-2"/>
                  <c:y val="-5.75558440928597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9EA-4FE7-8F6C-3544735AE3EC}"/>
                </c:ext>
              </c:extLst>
            </c:dLbl>
            <c:dLbl>
              <c:idx val="12"/>
              <c:layout>
                <c:manualLayout>
                  <c:x val="-3.8697686023091912E-2"/>
                  <c:y val="-4.96760568658529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9EA-4FE7-8F6C-3544735AE3EC}"/>
                </c:ext>
              </c:extLst>
            </c:dLbl>
            <c:dLbl>
              <c:idx val="13"/>
              <c:layout>
                <c:manualLayout>
                  <c:x val="-3.5529163091648372E-2"/>
                  <c:y val="-6.34670622909910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9EA-4FE7-8F6C-3544735AE3EC}"/>
                </c:ext>
              </c:extLst>
            </c:dLbl>
            <c:dLbl>
              <c:idx val="14"/>
              <c:layout>
                <c:manualLayout>
                  <c:x val="-2.0630600290173492E-2"/>
                  <c:y val="-6.2928075585996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9EA-4FE7-8F6C-3544735AE3EC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7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'Indicadores Daniela Amorim '!$D$1:$R$1</c:f>
              <c:numCache>
                <c:formatCode>mmm/yy</c:formatCode>
                <c:ptCount val="15"/>
                <c:pt idx="0">
                  <c:v>39479</c:v>
                </c:pt>
                <c:pt idx="1">
                  <c:v>39508</c:v>
                </c:pt>
                <c:pt idx="2">
                  <c:v>39539</c:v>
                </c:pt>
                <c:pt idx="3">
                  <c:v>39569</c:v>
                </c:pt>
                <c:pt idx="4">
                  <c:v>39600</c:v>
                </c:pt>
                <c:pt idx="5">
                  <c:v>39630</c:v>
                </c:pt>
                <c:pt idx="6">
                  <c:v>39661</c:v>
                </c:pt>
                <c:pt idx="7">
                  <c:v>39692</c:v>
                </c:pt>
                <c:pt idx="8">
                  <c:v>39722</c:v>
                </c:pt>
                <c:pt idx="9">
                  <c:v>39753</c:v>
                </c:pt>
                <c:pt idx="10">
                  <c:v>39783</c:v>
                </c:pt>
                <c:pt idx="11">
                  <c:v>39814</c:v>
                </c:pt>
                <c:pt idx="12">
                  <c:v>39845</c:v>
                </c:pt>
                <c:pt idx="13">
                  <c:v>39873</c:v>
                </c:pt>
                <c:pt idx="14">
                  <c:v>39904</c:v>
                </c:pt>
              </c:numCache>
            </c:numRef>
          </c:cat>
          <c:val>
            <c:numRef>
              <c:f>'Indicadores Daniela Amorim '!$D$5:$R$5</c:f>
              <c:numCache>
                <c:formatCode>0.00%</c:formatCode>
                <c:ptCount val="15"/>
                <c:pt idx="0">
                  <c:v>0.5</c:v>
                </c:pt>
                <c:pt idx="1">
                  <c:v>0.94370000000000065</c:v>
                </c:pt>
                <c:pt idx="2">
                  <c:v>0.1961</c:v>
                </c:pt>
                <c:pt idx="3">
                  <c:v>8.8500000000001244E-2</c:v>
                </c:pt>
                <c:pt idx="4">
                  <c:v>9.1000000000000025E-2</c:v>
                </c:pt>
                <c:pt idx="5">
                  <c:v>0.21310000000000001</c:v>
                </c:pt>
                <c:pt idx="6">
                  <c:v>3.3799999999999997E-2</c:v>
                </c:pt>
                <c:pt idx="7">
                  <c:v>6.3899999999999998E-2</c:v>
                </c:pt>
                <c:pt idx="8">
                  <c:v>8.8500000000001244E-2</c:v>
                </c:pt>
                <c:pt idx="9">
                  <c:v>3.9699999999999999E-2</c:v>
                </c:pt>
                <c:pt idx="10">
                  <c:v>1.8900000000000541E-2</c:v>
                </c:pt>
                <c:pt idx="11">
                  <c:v>3.866E-2</c:v>
                </c:pt>
                <c:pt idx="12">
                  <c:v>4.2250000000000003E-2</c:v>
                </c:pt>
                <c:pt idx="13">
                  <c:v>3.39E-2</c:v>
                </c:pt>
                <c:pt idx="14">
                  <c:v>3.0400000000000052E-2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F9EA-4FE7-8F6C-3544735AE3E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9008384"/>
        <c:axId val="129009920"/>
      </c:lineChart>
      <c:catAx>
        <c:axId val="129008384"/>
        <c:scaling>
          <c:orientation val="minMax"/>
        </c:scaling>
        <c:delete val="0"/>
        <c:axPos val="b"/>
        <c:numFmt formatCode="mmm/yy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00" b="0" i="0" u="none" strike="noStrike" baseline="0">
                <a:solidFill>
                  <a:srgbClr val="000000"/>
                </a:solidFill>
                <a:latin typeface="Calibri" pitchFamily="34" charset="0"/>
                <a:ea typeface="Arial"/>
                <a:cs typeface="Arial"/>
              </a:defRPr>
            </a:pPr>
            <a:endParaRPr lang="pt-BR"/>
          </a:p>
        </c:txPr>
        <c:crossAx val="12900992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29009920"/>
        <c:scaling>
          <c:orientation val="minMax"/>
        </c:scaling>
        <c:delete val="0"/>
        <c:axPos val="l"/>
        <c:numFmt formatCode="0.00%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00" b="0" i="0" u="none" strike="noStrike" baseline="0">
                <a:solidFill>
                  <a:srgbClr val="000000"/>
                </a:solidFill>
                <a:latin typeface="Calibri" pitchFamily="34" charset="0"/>
                <a:ea typeface="Arial"/>
                <a:cs typeface="Arial"/>
              </a:defRPr>
            </a:pPr>
            <a:endParaRPr lang="pt-BR"/>
          </a:p>
        </c:txPr>
        <c:crossAx val="1290083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="1"/>
            </a:pPr>
            <a:r>
              <a:rPr lang="pt-BR" b="1" dirty="0"/>
              <a:t>Turnover - Administrativos</a:t>
            </a:r>
          </a:p>
        </c:rich>
      </c:tx>
      <c:layout>
        <c:manualLayout>
          <c:xMode val="edge"/>
          <c:yMode val="edge"/>
          <c:x val="0.32107443173441619"/>
          <c:y val="3.2641145914203244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695659274128778E-2"/>
          <c:y val="0.20867220526890437"/>
          <c:w val="0.8377933262188032"/>
          <c:h val="0.50229219742993936"/>
        </c:manualLayout>
      </c:layout>
      <c:lineChart>
        <c:grouping val="standard"/>
        <c:varyColors val="0"/>
        <c:ser>
          <c:idx val="1"/>
          <c:order val="0"/>
          <c:tx>
            <c:strRef>
              <c:f>'Indicadores Daniela Amorim '!$B$8</c:f>
              <c:strCache>
                <c:ptCount val="1"/>
                <c:pt idx="0">
                  <c:v>Turnover - Rotatividade de Pessoal - Administrativo</c:v>
                </c:pt>
              </c:strCache>
            </c:strRef>
          </c:tx>
          <c:spPr>
            <a:ln w="12700">
              <a:solidFill>
                <a:srgbClr val="800000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80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4.7366662854758608E-2"/>
                  <c:y val="-0.102036985663346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C7F-47C7-A6E6-D29F5281D477}"/>
                </c:ext>
              </c:extLst>
            </c:dLbl>
            <c:dLbl>
              <c:idx val="1"/>
              <c:layout>
                <c:manualLayout>
                  <c:x val="-8.7757975269300265E-2"/>
                  <c:y val="-0.104295142132167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C7F-47C7-A6E6-D29F5281D477}"/>
                </c:ext>
              </c:extLst>
            </c:dLbl>
            <c:dLbl>
              <c:idx val="2"/>
              <c:layout>
                <c:manualLayout>
                  <c:x val="-6.3311270030999983E-2"/>
                  <c:y val="-0.1041080759157972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C7F-47C7-A6E6-D29F5281D477}"/>
                </c:ext>
              </c:extLst>
            </c:dLbl>
            <c:dLbl>
              <c:idx val="3"/>
              <c:layout>
                <c:manualLayout>
                  <c:x val="-2.2391112169808852E-2"/>
                  <c:y val="-0.1384487247683369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C7F-47C7-A6E6-D29F5281D477}"/>
                </c:ext>
              </c:extLst>
            </c:dLbl>
            <c:dLbl>
              <c:idx val="4"/>
              <c:layout>
                <c:manualLayout>
                  <c:x val="-4.5840864260154345E-2"/>
                  <c:y val="-8.52894690628110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C7F-47C7-A6E6-D29F5281D477}"/>
                </c:ext>
              </c:extLst>
            </c:dLbl>
            <c:dLbl>
              <c:idx val="5"/>
              <c:layout>
                <c:manualLayout>
                  <c:x val="-5.4857572359770582E-2"/>
                  <c:y val="-8.74604552199109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C7F-47C7-A6E6-D29F5281D477}"/>
                </c:ext>
              </c:extLst>
            </c:dLbl>
            <c:dLbl>
              <c:idx val="6"/>
              <c:layout>
                <c:manualLayout>
                  <c:x val="-4.8099074650959632E-2"/>
                  <c:y val="-6.88766355568345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C7F-47C7-A6E6-D29F5281D477}"/>
                </c:ext>
              </c:extLst>
            </c:dLbl>
            <c:dLbl>
              <c:idx val="7"/>
              <c:layout>
                <c:manualLayout>
                  <c:x val="-5.4231451617877964E-2"/>
                  <c:y val="-6.4558205589589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C7F-47C7-A6E6-D29F5281D477}"/>
                </c:ext>
              </c:extLst>
            </c:dLbl>
            <c:dLbl>
              <c:idx val="8"/>
              <c:layout>
                <c:manualLayout>
                  <c:x val="-4.4850079789467791E-2"/>
                  <c:y val="-7.7234168726091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C7F-47C7-A6E6-D29F5281D477}"/>
                </c:ext>
              </c:extLst>
            </c:dLbl>
            <c:dLbl>
              <c:idx val="9"/>
              <c:layout>
                <c:manualLayout>
                  <c:xMode val="edge"/>
                  <c:yMode val="edge"/>
                  <c:x val="0.65217444555959936"/>
                  <c:y val="0.6843864922694086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C7F-47C7-A6E6-D29F5281D477}"/>
                </c:ext>
              </c:extLst>
            </c:dLbl>
            <c:dLbl>
              <c:idx val="10"/>
              <c:layout>
                <c:manualLayout>
                  <c:xMode val="edge"/>
                  <c:yMode val="edge"/>
                  <c:x val="0.71237516361109665"/>
                  <c:y val="0.6976755503717616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C7F-47C7-A6E6-D29F5281D477}"/>
                </c:ext>
              </c:extLst>
            </c:dLbl>
            <c:dLbl>
              <c:idx val="11"/>
              <c:layout>
                <c:manualLayout>
                  <c:xMode val="edge"/>
                  <c:yMode val="edge"/>
                  <c:x val="0.77926485033520065"/>
                  <c:y val="0.7009978148973066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C7F-47C7-A6E6-D29F5281D477}"/>
                </c:ext>
              </c:extLst>
            </c:dLbl>
            <c:dLbl>
              <c:idx val="12"/>
              <c:layout>
                <c:manualLayout>
                  <c:xMode val="edge"/>
                  <c:yMode val="edge"/>
                  <c:x val="0.84949902139542965"/>
                  <c:y val="0.7176091375253241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C7F-47C7-A6E6-D29F5281D477}"/>
                </c:ext>
              </c:extLst>
            </c:dLbl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'Indicadores Daniela Amorim '!$J$1:$R$1</c:f>
              <c:numCache>
                <c:formatCode>mmm/yy</c:formatCode>
                <c:ptCount val="9"/>
                <c:pt idx="0">
                  <c:v>39661</c:v>
                </c:pt>
                <c:pt idx="1">
                  <c:v>39692</c:v>
                </c:pt>
                <c:pt idx="2">
                  <c:v>39722</c:v>
                </c:pt>
                <c:pt idx="3">
                  <c:v>39753</c:v>
                </c:pt>
                <c:pt idx="4">
                  <c:v>39783</c:v>
                </c:pt>
                <c:pt idx="5">
                  <c:v>39814</c:v>
                </c:pt>
                <c:pt idx="6">
                  <c:v>39845</c:v>
                </c:pt>
                <c:pt idx="7">
                  <c:v>39873</c:v>
                </c:pt>
                <c:pt idx="8">
                  <c:v>39904</c:v>
                </c:pt>
              </c:numCache>
            </c:numRef>
          </c:cat>
          <c:val>
            <c:numRef>
              <c:f>'Indicadores Daniela Amorim '!$J$8:$R$8</c:f>
              <c:numCache>
                <c:formatCode>0.00%</c:formatCode>
                <c:ptCount val="9"/>
                <c:pt idx="0">
                  <c:v>3.5900000000000001E-2</c:v>
                </c:pt>
                <c:pt idx="1">
                  <c:v>0.11</c:v>
                </c:pt>
                <c:pt idx="2">
                  <c:v>0.32440000000003238</c:v>
                </c:pt>
                <c:pt idx="3">
                  <c:v>8.2500000000000004E-2</c:v>
                </c:pt>
                <c:pt idx="4">
                  <c:v>2.2300000000000011E-2</c:v>
                </c:pt>
                <c:pt idx="5">
                  <c:v>1.9000000000000641E-2</c:v>
                </c:pt>
                <c:pt idx="6">
                  <c:v>3.210000000000001E-2</c:v>
                </c:pt>
                <c:pt idx="7">
                  <c:v>3.7100000000000001E-2</c:v>
                </c:pt>
                <c:pt idx="8">
                  <c:v>1.9599999999999999E-2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CC7F-47C7-A6E6-D29F5281D47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9079168"/>
        <c:axId val="129080704"/>
      </c:lineChart>
      <c:catAx>
        <c:axId val="129079168"/>
        <c:scaling>
          <c:orientation val="minMax"/>
        </c:scaling>
        <c:delete val="0"/>
        <c:axPos val="b"/>
        <c:numFmt formatCode="mmm/yy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 algn="ctr">
              <a:defRPr lang="pt-BR" sz="8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29080704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29080704"/>
        <c:scaling>
          <c:orientation val="minMax"/>
        </c:scaling>
        <c:delete val="0"/>
        <c:axPos val="l"/>
        <c:numFmt formatCode="0.0%" sourceLinked="0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aseline="0"/>
            </a:pPr>
            <a:endParaRPr lang="pt-BR"/>
          </a:p>
        </c:txPr>
        <c:crossAx val="1290791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Calibri" pitchFamily="34" charset="0"/>
          <a:ea typeface="Arial"/>
          <a:cs typeface="Arial"/>
        </a:defRPr>
      </a:pPr>
      <a:endParaRPr lang="pt-BR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6E2CB-17AF-124C-B380-687D0A89C647}" type="datetimeFigureOut">
              <a:rPr lang="pt-BR" smtClean="0"/>
              <a:t>27/10/2023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90500" y="1143000"/>
            <a:ext cx="64770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F4294C-885A-474A-856F-57A617F0DE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0594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495300" y="742950"/>
            <a:ext cx="7799388" cy="3714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2285" tIns="46143" rIns="92285" bIns="46143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66964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495300" y="742950"/>
            <a:ext cx="7799388" cy="3714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2285" tIns="46143" rIns="92285" bIns="46143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66964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495300" y="742950"/>
            <a:ext cx="7799388" cy="3714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2285" tIns="46143" rIns="92285" bIns="46143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66964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509588" y="744538"/>
            <a:ext cx="7818438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2423" tIns="46212" rIns="92423" bIns="46212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03086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495300" y="742950"/>
            <a:ext cx="7799388" cy="3714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2275" tIns="46138" rIns="92275" bIns="4613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11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495300" y="742950"/>
            <a:ext cx="7799388" cy="3714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2275" tIns="46138" rIns="92275" bIns="4613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2876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495300" y="742950"/>
            <a:ext cx="7799388" cy="3714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2285" tIns="46143" rIns="92285" bIns="46143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52068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495300" y="742950"/>
            <a:ext cx="7799388" cy="3714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2285" tIns="46143" rIns="92285" bIns="46143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4130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495300" y="742950"/>
            <a:ext cx="7799388" cy="3714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2285" tIns="46143" rIns="92285" bIns="46143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01428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495300" y="742950"/>
            <a:ext cx="7799388" cy="3714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2285" tIns="46143" rIns="92285" bIns="46143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5443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481013" y="765175"/>
            <a:ext cx="805338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5652" tIns="47827" rIns="95652" bIns="47827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0819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481013" y="765175"/>
            <a:ext cx="805338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5652" tIns="47827" rIns="95652" bIns="47827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4096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495300" y="742950"/>
            <a:ext cx="7799388" cy="3714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2285" tIns="46143" rIns="92285" bIns="46143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66964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493713" y="744538"/>
            <a:ext cx="7807326" cy="3719512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CF4E63-A491-4460-9F65-FBF27E96D880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326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4400213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0027" y="2404534"/>
            <a:ext cx="9173682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0027" y="4050834"/>
            <a:ext cx="917368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A6A5-EA9B-D141-BDBA-508B680FE95F}" type="datetimeFigureOut">
              <a:rPr lang="pt-BR" smtClean="0"/>
              <a:t>27/10/2023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EE744-4ED8-E248-99EB-B5C8831CD697}" type="slidenum">
              <a:rPr lang="pt-BR" smtClean="0"/>
              <a:t>‹nº›</a:t>
            </a:fld>
            <a:endParaRPr lang="pt-BR"/>
          </a:p>
        </p:txBody>
      </p:sp>
      <p:pic>
        <p:nvPicPr>
          <p:cNvPr id="20" name="Picture 2" descr="C:\Users\rose.miranda\AppData\Local\Microsoft\Windows\Temporary Internet Files\Content.Outlook\OUEU226Z\logo mboi branco sem fundo (3)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2299" y="229254"/>
            <a:ext cx="2164006" cy="160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566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014" y="609600"/>
            <a:ext cx="10153695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014" y="4470400"/>
            <a:ext cx="1015369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A6A5-EA9B-D141-BDBA-508B680FE95F}" type="datetimeFigureOut">
              <a:rPr lang="pt-BR" smtClean="0"/>
              <a:t>27/10/2023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EE744-4ED8-E248-99EB-B5C8831CD6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2908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017" y="609600"/>
            <a:ext cx="956014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13574" y="3632200"/>
            <a:ext cx="8533029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014" y="4470400"/>
            <a:ext cx="1015369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A6A5-EA9B-D141-BDBA-508B680FE95F}" type="datetimeFigureOut">
              <a:rPr lang="pt-BR" smtClean="0"/>
              <a:t>27/10/2023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EE744-4ED8-E248-99EB-B5C8831CD697}" type="slidenum">
              <a:rPr lang="pt-BR" smtClean="0"/>
              <a:t>‹nº›</a:t>
            </a:fld>
            <a:endParaRPr lang="pt-BR"/>
          </a:p>
        </p:txBody>
      </p:sp>
      <p:sp>
        <p:nvSpPr>
          <p:cNvPr id="20" name="TextBox 19"/>
          <p:cNvSpPr txBox="1"/>
          <p:nvPr/>
        </p:nvSpPr>
        <p:spPr>
          <a:xfrm>
            <a:off x="640013" y="790378"/>
            <a:ext cx="72001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503711" y="2886556"/>
            <a:ext cx="72001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4812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014" y="1931988"/>
            <a:ext cx="1015369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014" y="4527448"/>
            <a:ext cx="1015369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A6A5-EA9B-D141-BDBA-508B680FE95F}" type="datetimeFigureOut">
              <a:rPr lang="pt-BR" smtClean="0"/>
              <a:t>27/10/2023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EE744-4ED8-E248-99EB-B5C8831CD6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108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017" y="609600"/>
            <a:ext cx="956014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00011" y="4013200"/>
            <a:ext cx="1015369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014" y="4527448"/>
            <a:ext cx="1015369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A6A5-EA9B-D141-BDBA-508B680FE95F}" type="datetimeFigureOut">
              <a:rPr lang="pt-BR" smtClean="0"/>
              <a:t>27/10/2023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EE744-4ED8-E248-99EB-B5C8831CD697}" type="slidenum">
              <a:rPr lang="pt-BR" smtClean="0"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640013" y="790378"/>
            <a:ext cx="72001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503711" y="2886556"/>
            <a:ext cx="72001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2041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11" y="609600"/>
            <a:ext cx="101436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00011" y="4013200"/>
            <a:ext cx="1015369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014" y="4527448"/>
            <a:ext cx="1015369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A6A5-EA9B-D141-BDBA-508B680FE95F}" type="datetimeFigureOut">
              <a:rPr lang="pt-BR" smtClean="0"/>
              <a:t>27/10/2023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EE744-4ED8-E248-99EB-B5C8831CD6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2389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A6A5-EA9B-D141-BDBA-508B680FE95F}" type="datetimeFigureOut">
              <a:rPr lang="pt-BR" smtClean="0"/>
              <a:t>27/10/2023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EE744-4ED8-E248-99EB-B5C8831CD6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5644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10777" y="609600"/>
            <a:ext cx="1541058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014" y="609600"/>
            <a:ext cx="8338883" cy="525145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A6A5-EA9B-D141-BDBA-508B680FE95F}" type="datetimeFigureOut">
              <a:rPr lang="pt-BR" smtClean="0"/>
              <a:t>27/10/2023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EE744-4ED8-E248-99EB-B5C8831CD6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379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1">
            <a:extLst>
              <a:ext uri="{FF2B5EF4-FFF2-40B4-BE49-F238E27FC236}">
                <a16:creationId xmlns:a16="http://schemas.microsoft.com/office/drawing/2014/main" id="{232501CF-1319-D545-941D-2F87DD393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08EAE-9D04-FC4F-8F81-8141945ECF98}" type="datetimeFigureOut">
              <a:rPr lang="pt-BR"/>
              <a:pPr>
                <a:defRPr/>
              </a:pPr>
              <a:t>27/10/2023</a:t>
            </a:fld>
            <a:endParaRPr lang="pt-BR" dirty="0"/>
          </a:p>
        </p:txBody>
      </p:sp>
      <p:sp>
        <p:nvSpPr>
          <p:cNvPr id="4" name="Espaço Reservado para Rodapé 2">
            <a:extLst>
              <a:ext uri="{FF2B5EF4-FFF2-40B4-BE49-F238E27FC236}">
                <a16:creationId xmlns:a16="http://schemas.microsoft.com/office/drawing/2014/main" id="{69841197-C708-1246-8A25-46BBB4E2A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3">
            <a:extLst>
              <a:ext uri="{FF2B5EF4-FFF2-40B4-BE49-F238E27FC236}">
                <a16:creationId xmlns:a16="http://schemas.microsoft.com/office/drawing/2014/main" id="{6B4D4B7B-20C9-D141-8CB2-B264773C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0C4ED-6647-A742-B8E7-9ABE29A7E515}" type="slidenum">
              <a:rPr lang="pt-BR" altLang="pt-BR"/>
              <a:pPr/>
              <a:t>‹nº›</a:t>
            </a:fld>
            <a:endParaRPr lang="pt-BR" altLang="pt-BR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5798DC3-6167-4F90-B6F4-3D12CE15FB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11848" y="130698"/>
            <a:ext cx="1184606" cy="85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9496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80017" y="2130427"/>
            <a:ext cx="12240182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160033" y="3886200"/>
            <a:ext cx="1008014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81566-E7EC-4EE2-8B0B-FC334055B983}" type="datetimeFigureOut">
              <a:rPr lang="pt-BR" smtClean="0"/>
              <a:pPr/>
              <a:t>27/10/2023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3A77-8263-4E98-B53D-492A165D4EE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9657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81566-E7EC-4EE2-8B0B-FC334055B983}" type="datetimeFigureOut">
              <a:rPr lang="pt-BR" smtClean="0"/>
              <a:pPr/>
              <a:t>27/10/2023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3A77-8263-4E98-B53D-492A165D4EE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6256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A6A5-EA9B-D141-BDBA-508B680FE95F}" type="datetimeFigureOut">
              <a:rPr lang="pt-BR" smtClean="0"/>
              <a:t>27/10/2023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EE744-4ED8-E248-99EB-B5C8831CD697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EE1C30E1-8A39-4BEE-9A51-6BA306A9FF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11848" y="130698"/>
            <a:ext cx="1184606" cy="85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8882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37518" y="4406902"/>
            <a:ext cx="1224018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137518" y="2906713"/>
            <a:ext cx="1224018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81566-E7EC-4EE2-8B0B-FC334055B983}" type="datetimeFigureOut">
              <a:rPr lang="pt-BR" smtClean="0"/>
              <a:pPr/>
              <a:t>27/10/2023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3A77-8263-4E98-B53D-492A165D4EE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3676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35014" y="1600202"/>
            <a:ext cx="830012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9475140" y="1600202"/>
            <a:ext cx="830012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81566-E7EC-4EE2-8B0B-FC334055B983}" type="datetimeFigureOut">
              <a:rPr lang="pt-BR" smtClean="0"/>
              <a:pPr/>
              <a:t>27/10/2023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3A77-8263-4E98-B53D-492A165D4EE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2897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0012" y="274638"/>
            <a:ext cx="1296019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0011" y="1535113"/>
            <a:ext cx="636259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720011" y="2174875"/>
            <a:ext cx="636259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7315109" y="1535113"/>
            <a:ext cx="636509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7315109" y="2174875"/>
            <a:ext cx="636509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81566-E7EC-4EE2-8B0B-FC334055B983}" type="datetimeFigureOut">
              <a:rPr lang="pt-BR" smtClean="0"/>
              <a:pPr/>
              <a:t>27/10/2023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3A77-8263-4E98-B53D-492A165D4EE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44465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81566-E7EC-4EE2-8B0B-FC334055B983}" type="datetimeFigureOut">
              <a:rPr lang="pt-BR" smtClean="0"/>
              <a:pPr/>
              <a:t>27/10/2023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3A77-8263-4E98-B53D-492A165D4EE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4004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81566-E7EC-4EE2-8B0B-FC334055B983}" type="datetimeFigureOut">
              <a:rPr lang="pt-BR" smtClean="0"/>
              <a:pPr/>
              <a:t>27/10/2023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3A77-8263-4E98-B53D-492A165D4EE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004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0011" y="273050"/>
            <a:ext cx="473757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630083" y="273052"/>
            <a:ext cx="80501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20011" y="1435102"/>
            <a:ext cx="473757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81566-E7EC-4EE2-8B0B-FC334055B983}" type="datetimeFigureOut">
              <a:rPr lang="pt-BR" smtClean="0"/>
              <a:pPr/>
              <a:t>27/10/2023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3A77-8263-4E98-B53D-492A165D4EE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53081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22543" y="4800600"/>
            <a:ext cx="864012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822543" y="612775"/>
            <a:ext cx="864012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822543" y="5367338"/>
            <a:ext cx="864012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81566-E7EC-4EE2-8B0B-FC334055B983}" type="datetimeFigureOut">
              <a:rPr lang="pt-BR" smtClean="0"/>
              <a:pPr/>
              <a:t>27/10/2023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3A77-8263-4E98-B53D-492A165D4EE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57383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81566-E7EC-4EE2-8B0B-FC334055B983}" type="datetimeFigureOut">
              <a:rPr lang="pt-BR" smtClean="0"/>
              <a:pPr/>
              <a:t>27/10/2023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3A77-8263-4E98-B53D-492A165D4EE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47596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3565200" y="274640"/>
            <a:ext cx="4210063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35014" y="274640"/>
            <a:ext cx="12390183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81566-E7EC-4EE2-8B0B-FC334055B983}" type="datetimeFigureOut">
              <a:rPr lang="pt-BR" smtClean="0"/>
              <a:pPr/>
              <a:t>27/10/2023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3A77-8263-4E98-B53D-492A165D4EE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7980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014" y="2700868"/>
            <a:ext cx="1015369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014" y="4527448"/>
            <a:ext cx="1015369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A6A5-EA9B-D141-BDBA-508B680FE95F}" type="datetimeFigureOut">
              <a:rPr lang="pt-BR" smtClean="0"/>
              <a:t>27/10/2023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EE744-4ED8-E248-99EB-B5C8831CD6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5268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013" y="2160589"/>
            <a:ext cx="4941847" cy="388077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864" y="2160590"/>
            <a:ext cx="4941846" cy="388077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A6A5-EA9B-D141-BDBA-508B680FE95F}" type="datetimeFigureOut">
              <a:rPr lang="pt-BR" smtClean="0"/>
              <a:t>27/10/2023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EE744-4ED8-E248-99EB-B5C8831CD6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9357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8137" y="2160983"/>
            <a:ext cx="494372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8137" y="2737246"/>
            <a:ext cx="4943722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9990" y="2160983"/>
            <a:ext cx="494371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9992" y="2737246"/>
            <a:ext cx="4943715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A6A5-EA9B-D141-BDBA-508B680FE95F}" type="datetimeFigureOut">
              <a:rPr lang="pt-BR" smtClean="0"/>
              <a:t>27/10/2023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EE744-4ED8-E248-99EB-B5C8831CD6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4570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013" y="217714"/>
            <a:ext cx="10153695" cy="696686"/>
          </a:xfrm>
        </p:spPr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77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A6A5-EA9B-D141-BDBA-508B680FE95F}" type="datetimeFigureOut">
              <a:rPr lang="pt-BR" smtClean="0"/>
              <a:t>27/10/2023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EE744-4ED8-E248-99EB-B5C8831CD697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C06F0BAB-9256-9C4B-B23F-D7796897A6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11848" y="130698"/>
            <a:ext cx="1184606" cy="85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2315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 Br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2C20DBF-1D19-724D-8BB3-8FD34D768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13" y="217714"/>
            <a:ext cx="10153695" cy="696686"/>
          </a:xfrm>
        </p:spPr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77"/>
              </a:defRPr>
            </a:lvl1pPr>
          </a:lstStyle>
          <a:p>
            <a:r>
              <a:rPr lang="pt-BR" dirty="0"/>
              <a:t>ISHIKAWA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506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013" y="1498604"/>
            <a:ext cx="4552659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2675" y="514925"/>
            <a:ext cx="5331033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0013" y="2777069"/>
            <a:ext cx="4552659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A6A5-EA9B-D141-BDBA-508B680FE95F}" type="datetimeFigureOut">
              <a:rPr lang="pt-BR" smtClean="0"/>
              <a:t>27/10/2023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EE744-4ED8-E248-99EB-B5C8831CD6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4473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013" y="4800600"/>
            <a:ext cx="1015369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0013" y="609600"/>
            <a:ext cx="10153695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0013" y="5367338"/>
            <a:ext cx="1015369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A6A5-EA9B-D141-BDBA-508B680FE95F}" type="datetimeFigureOut">
              <a:rPr lang="pt-BR" smtClean="0"/>
              <a:t>27/10/2023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EE744-4ED8-E248-99EB-B5C8831CD6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3017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4400213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013" y="609600"/>
            <a:ext cx="10153695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013" y="2160590"/>
            <a:ext cx="10153695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10126" y="6041363"/>
            <a:ext cx="10771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DA6A5-EA9B-D141-BDBA-508B680FE95F}" type="datetimeFigureOut">
              <a:rPr lang="pt-BR" smtClean="0"/>
              <a:t>27/10/2023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0013" y="6041363"/>
            <a:ext cx="74382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46603" y="6041363"/>
            <a:ext cx="807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D8EE744-4ED8-E248-99EB-B5C8831CD6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307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4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720012" y="274638"/>
            <a:ext cx="129601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0012" y="1600202"/>
            <a:ext cx="1296019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720011" y="6356352"/>
            <a:ext cx="33600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81566-E7EC-4EE2-8B0B-FC334055B983}" type="datetimeFigureOut">
              <a:rPr lang="pt-BR" smtClean="0"/>
              <a:pPr/>
              <a:t>27/10/2023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920074" y="6356352"/>
            <a:ext cx="4560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0320153" y="6356352"/>
            <a:ext cx="33600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43A77-8263-4E98-B53D-492A165D4EE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608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chart" Target="../charts/chart2.xml"/><Relationship Id="rId7" Type="http://schemas.openxmlformats.org/officeDocument/2006/relationships/image" Target="../media/image4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4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A30473-470D-CC41-BCFC-5569F0630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55" y="3206133"/>
            <a:ext cx="10408299" cy="1196977"/>
          </a:xfrm>
        </p:spPr>
        <p:txBody>
          <a:bodyPr/>
          <a:lstStyle/>
          <a:p>
            <a:pPr algn="l"/>
            <a:r>
              <a:rPr lang="pt-BR" sz="4000" b="1" dirty="0"/>
              <a:t>Relatório Gerencial</a:t>
            </a:r>
            <a:br>
              <a:rPr lang="pt-BR" sz="4000" b="1" dirty="0"/>
            </a:br>
            <a:r>
              <a:rPr lang="pt-BR" sz="4000" b="1" dirty="0"/>
              <a:t>Conselho Gestor</a:t>
            </a:r>
            <a:br>
              <a:rPr lang="pt-BR" sz="4000" b="1" dirty="0"/>
            </a:br>
            <a:r>
              <a:rPr lang="pt-BR" sz="4000" b="1" dirty="0"/>
              <a:t>Setembro de 2023</a:t>
            </a:r>
          </a:p>
        </p:txBody>
      </p:sp>
    </p:spTree>
    <p:extLst>
      <p:ext uri="{BB962C8B-B14F-4D97-AF65-F5344CB8AC3E}">
        <p14:creationId xmlns:p14="http://schemas.microsoft.com/office/powerpoint/2010/main" val="3747431068"/>
      </p:ext>
    </p:extLst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DEEA97-9E7A-479C-A6F7-B84BC1C03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4787" y="194485"/>
            <a:ext cx="10153695" cy="564776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>
                <a:solidFill>
                  <a:srgbClr val="4BACC6">
                    <a:lumMod val="75000"/>
                  </a:srgbClr>
                </a:solidFill>
                <a:latin typeface="+mn-lt"/>
                <a:ea typeface="+mn-ea"/>
                <a:cs typeface="+mn-cs"/>
              </a:rPr>
              <a:t>Atendimento Ao Conselho Gestor – Setembro / 2023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2BFAE3B-8EBB-43A8-8DE6-C73B26153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277"/>
          <a:stretch/>
        </p:blipFill>
        <p:spPr>
          <a:xfrm>
            <a:off x="529281" y="1155046"/>
            <a:ext cx="11309131" cy="238795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2F22F2B-C370-44CB-BD8C-0298CED6F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81" y="3789100"/>
            <a:ext cx="4320480" cy="247958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F637D54-756B-48EA-A34C-0AB04319E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498" y="4242595"/>
            <a:ext cx="4724809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49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0F5597-3A10-40EA-A2C5-354B5E252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27" y="388041"/>
            <a:ext cx="9235149" cy="466165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>
                <a:solidFill>
                  <a:srgbClr val="4BACC6">
                    <a:lumMod val="75000"/>
                  </a:srgbClr>
                </a:solidFill>
                <a:latin typeface="+mn-lt"/>
                <a:ea typeface="+mn-ea"/>
                <a:cs typeface="+mn-cs"/>
              </a:rPr>
              <a:t>Atendimento Ao Conselho Gestor – Setembro / 2023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27F0E32-7D68-4359-A666-E577C2DD7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19" y="1610436"/>
            <a:ext cx="11867583" cy="324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60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386625" y="1930058"/>
            <a:ext cx="4147394" cy="428625"/>
          </a:xfrm>
          <a:prstGeom prst="rect">
            <a:avLst/>
          </a:prstGeom>
          <a:solidFill>
            <a:srgbClr val="00808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386625" y="1479887"/>
            <a:ext cx="582136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defRPr/>
            </a:pPr>
            <a:r>
              <a:rPr lang="pt-BR" sz="16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16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1600" b="1" dirty="0">
                <a:solidFill>
                  <a:schemeClr val="bg1"/>
                </a:solidFill>
                <a:latin typeface="Calibri"/>
              </a:rPr>
              <a:t>Metas do Contrato de Gestão</a:t>
            </a:r>
          </a:p>
          <a:p>
            <a:pPr marL="457200" indent="-457200">
              <a:defRPr/>
            </a:pPr>
            <a:endParaRPr lang="pt-BR" sz="16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1600" dirty="0">
                <a:solidFill>
                  <a:srgbClr val="008080"/>
                </a:solidFill>
                <a:latin typeface="Calibri"/>
              </a:rPr>
              <a:t>Atendimento ao Cliente</a:t>
            </a:r>
          </a:p>
          <a:p>
            <a:pPr marL="457200" indent="-457200">
              <a:defRPr/>
            </a:pPr>
            <a:endParaRPr lang="pt-BR" sz="16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1600" dirty="0">
                <a:solidFill>
                  <a:srgbClr val="008080"/>
                </a:solidFill>
                <a:latin typeface="Calibri"/>
              </a:rPr>
              <a:t>Recursos Humanos</a:t>
            </a:r>
          </a:p>
          <a:p>
            <a:pPr marL="457200" indent="-457200">
              <a:defRPr/>
            </a:pPr>
            <a:endParaRPr lang="pt-BR" sz="16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1600" dirty="0">
                <a:solidFill>
                  <a:srgbClr val="008080"/>
                </a:solidFill>
                <a:latin typeface="Calibri"/>
              </a:rPr>
              <a:t>Demonstrativo de Resultados</a:t>
            </a:r>
          </a:p>
          <a:p>
            <a:pPr marL="457200" indent="-457200">
              <a:defRPr/>
            </a:pPr>
            <a:endParaRPr lang="pt-BR" sz="16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endParaRPr lang="pt-BR" sz="16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endParaRPr lang="pt-BR" sz="1600" dirty="0">
              <a:solidFill>
                <a:srgbClr val="008080"/>
              </a:solidFill>
              <a:latin typeface="Calibri"/>
            </a:endParaRPr>
          </a:p>
        </p:txBody>
      </p:sp>
      <p:sp>
        <p:nvSpPr>
          <p:cNvPr id="4" name="CaixaDeTexto 19">
            <a:extLst>
              <a:ext uri="{FF2B5EF4-FFF2-40B4-BE49-F238E27FC236}">
                <a16:creationId xmlns:a16="http://schemas.microsoft.com/office/drawing/2014/main" id="{20447520-B6D3-42A3-8504-A14B8DB00D82}"/>
              </a:ext>
            </a:extLst>
          </p:cNvPr>
          <p:cNvSpPr txBox="1"/>
          <p:nvPr/>
        </p:nvSpPr>
        <p:spPr>
          <a:xfrm>
            <a:off x="562444" y="277459"/>
            <a:ext cx="7200000" cy="42862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b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2800" b="1" dirty="0">
                <a:solidFill>
                  <a:srgbClr val="4BACC6">
                    <a:lumMod val="75000"/>
                  </a:srgbClr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22679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2">
            <a:extLst>
              <a:ext uri="{FF2B5EF4-FFF2-40B4-BE49-F238E27FC236}">
                <a16:creationId xmlns:a16="http://schemas.microsoft.com/office/drawing/2014/main" id="{D71F6C7D-39A3-4637-8E52-5FE4CA0F42CF}"/>
              </a:ext>
            </a:extLst>
          </p:cNvPr>
          <p:cNvSpPr txBox="1"/>
          <p:nvPr/>
        </p:nvSpPr>
        <p:spPr>
          <a:xfrm>
            <a:off x="644006" y="185672"/>
            <a:ext cx="8630344" cy="887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800" spc="-15" dirty="0">
                <a:solidFill>
                  <a:srgbClr val="2F859C"/>
                </a:solidFill>
                <a:latin typeface="Calibri"/>
                <a:cs typeface="Calibri"/>
              </a:rPr>
              <a:t> </a:t>
            </a:r>
            <a:r>
              <a:rPr lang="pt-BR" sz="2800" b="1" spc="-15" dirty="0">
                <a:solidFill>
                  <a:srgbClr val="2F859C"/>
                </a:solidFill>
                <a:latin typeface="+mj-lt"/>
                <a:cs typeface="Calibri"/>
              </a:rPr>
              <a:t>Atendimento PS – Setembro / 2023</a:t>
            </a:r>
          </a:p>
          <a:p>
            <a:pPr marL="12700">
              <a:spcBef>
                <a:spcPts val="100"/>
              </a:spcBef>
            </a:pPr>
            <a:endParaRPr sz="28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168F05B-B500-40C5-B877-4BD4C6697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06" y="822180"/>
            <a:ext cx="9667875" cy="562927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DB6D9B4-7186-43FC-B453-B1B0EDAC7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6060" y="3708100"/>
            <a:ext cx="2686843" cy="27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8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2">
            <a:extLst>
              <a:ext uri="{FF2B5EF4-FFF2-40B4-BE49-F238E27FC236}">
                <a16:creationId xmlns:a16="http://schemas.microsoft.com/office/drawing/2014/main" id="{D71F6C7D-39A3-4637-8E52-5FE4CA0F42CF}"/>
              </a:ext>
            </a:extLst>
          </p:cNvPr>
          <p:cNvSpPr txBox="1"/>
          <p:nvPr/>
        </p:nvSpPr>
        <p:spPr>
          <a:xfrm>
            <a:off x="483474" y="299736"/>
            <a:ext cx="63679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800" b="1" spc="-15" dirty="0">
                <a:solidFill>
                  <a:srgbClr val="2F859C"/>
                </a:solidFill>
                <a:latin typeface="+mj-lt"/>
                <a:cs typeface="Calibri"/>
              </a:rPr>
              <a:t>Atendimento SAMU – Setembro / 2023</a:t>
            </a:r>
            <a:endParaRPr sz="2800" b="1" dirty="0">
              <a:solidFill>
                <a:prstClr val="black"/>
              </a:solidFill>
              <a:latin typeface="+mj-lt"/>
              <a:cs typeface="Calibri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010CE79-260D-4E5E-89DB-7C89A9A5D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475" y="946797"/>
            <a:ext cx="9705975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60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8861850B-B912-4A75-9D63-8A11396A2853}"/>
              </a:ext>
            </a:extLst>
          </p:cNvPr>
          <p:cNvSpPr txBox="1"/>
          <p:nvPr/>
        </p:nvSpPr>
        <p:spPr>
          <a:xfrm>
            <a:off x="588779" y="229811"/>
            <a:ext cx="9379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27999F"/>
                </a:solidFill>
                <a:latin typeface="+mj-lt"/>
                <a:cs typeface="Calibri" panose="020F0502020204030204" pitchFamily="34" charset="0"/>
              </a:rPr>
              <a:t>Internações / Taxa de Ocupação / TMP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2FF063F-4A5D-4416-B9F7-91BD2A085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79" y="753031"/>
            <a:ext cx="10675569" cy="574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5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4FD27AF3-901B-4D43-9554-A1C028446C4A}"/>
              </a:ext>
            </a:extLst>
          </p:cNvPr>
          <p:cNvSpPr txBox="1"/>
          <p:nvPr/>
        </p:nvSpPr>
        <p:spPr>
          <a:xfrm>
            <a:off x="489447" y="359289"/>
            <a:ext cx="510889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spc="-15" dirty="0">
                <a:solidFill>
                  <a:srgbClr val="2F859C"/>
                </a:solidFill>
                <a:latin typeface="+mj-lt"/>
                <a:cs typeface="Calibri"/>
              </a:rPr>
              <a:t>Volume de partos</a:t>
            </a:r>
          </a:p>
          <a:p>
            <a:endParaRPr lang="pt-BR" sz="2100" dirty="0">
              <a:solidFill>
                <a:srgbClr val="27999F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2A67FD6-DD36-49CB-BA0B-09AE90DDB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47" y="1401233"/>
            <a:ext cx="11711031" cy="405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1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B1E5B48A-7FD6-4C9D-9FB8-929458E9A65C}"/>
              </a:ext>
            </a:extLst>
          </p:cNvPr>
          <p:cNvSpPr txBox="1"/>
          <p:nvPr/>
        </p:nvSpPr>
        <p:spPr>
          <a:xfrm>
            <a:off x="440658" y="292484"/>
            <a:ext cx="5108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spc="-15" dirty="0">
                <a:solidFill>
                  <a:srgbClr val="2F859C"/>
                </a:solidFill>
                <a:latin typeface="+mj-lt"/>
                <a:cs typeface="Calibri"/>
              </a:rPr>
              <a:t>Volume de Cirurgias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78BB391-8A6E-4A15-BF38-B8DD963DC296}"/>
              </a:ext>
            </a:extLst>
          </p:cNvPr>
          <p:cNvSpPr txBox="1"/>
          <p:nvPr/>
        </p:nvSpPr>
        <p:spPr>
          <a:xfrm>
            <a:off x="559927" y="3690610"/>
            <a:ext cx="5787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spc="-15" dirty="0">
                <a:solidFill>
                  <a:srgbClr val="2F859C"/>
                </a:solidFill>
                <a:latin typeface="+mj-lt"/>
                <a:cs typeface="Calibri"/>
              </a:rPr>
              <a:t>Volume de Exames Laboratoriais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688999D-B3DE-4D19-85C7-3DC1977FF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58" y="919975"/>
            <a:ext cx="11911652" cy="204227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1AA8E67-64CA-42BF-BCBD-96C9F41D5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58" y="4416637"/>
            <a:ext cx="11912616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2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3">
            <a:extLst>
              <a:ext uri="{FF2B5EF4-FFF2-40B4-BE49-F238E27FC236}">
                <a16:creationId xmlns:a16="http://schemas.microsoft.com/office/drawing/2014/main" id="{AC737C4F-5CF6-42A8-BDFF-5069FA230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620" y="277890"/>
            <a:ext cx="965880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spc="-15" dirty="0">
                <a:solidFill>
                  <a:srgbClr val="2F859C"/>
                </a:solidFill>
                <a:latin typeface="+mj-lt"/>
                <a:cs typeface="Calibri"/>
              </a:rPr>
              <a:t>Metas fixas do contrato de gestão - Atividade hospitalar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spc="-15" dirty="0">
                <a:solidFill>
                  <a:srgbClr val="2F859C"/>
                </a:solidFill>
                <a:latin typeface="+mj-lt"/>
                <a:cs typeface="Calibri"/>
              </a:rPr>
              <a:t>Setembro / 2023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42ACA52-3960-4B26-B7C7-11D74EC0C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748" y="1110048"/>
            <a:ext cx="8224217" cy="268247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0940AD8-D5EA-4170-9DDD-F8712320B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747" y="3891541"/>
            <a:ext cx="8224217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extLst>
              <a:ext uri="{FF2B5EF4-FFF2-40B4-BE49-F238E27FC236}">
                <a16:creationId xmlns:a16="http://schemas.microsoft.com/office/drawing/2014/main" id="{78DC9EF8-BA93-4936-89F1-DDEB3A8D8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621" y="277890"/>
            <a:ext cx="108013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spc="-15" dirty="0">
                <a:solidFill>
                  <a:srgbClr val="2F859C"/>
                </a:solidFill>
                <a:latin typeface="+mj-lt"/>
                <a:cs typeface="Calibri"/>
              </a:rPr>
              <a:t>Metas fixas do contrato de gestão - Atividade hospitalar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spc="-15" dirty="0">
                <a:solidFill>
                  <a:srgbClr val="2F859C"/>
                </a:solidFill>
                <a:latin typeface="+mj-lt"/>
                <a:cs typeface="Calibri"/>
              </a:rPr>
              <a:t>Setembro / 2023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37CD501-B0C5-43A3-864F-C6346D4F0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139" y="1037793"/>
            <a:ext cx="8230313" cy="268856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A101F64-7694-4413-8C78-07E202B62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139" y="3897638"/>
            <a:ext cx="8224217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8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391561" y="1389301"/>
            <a:ext cx="4147394" cy="428625"/>
          </a:xfrm>
          <a:prstGeom prst="rect">
            <a:avLst/>
          </a:prstGeom>
          <a:solidFill>
            <a:srgbClr val="00808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391561" y="1438431"/>
            <a:ext cx="582136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defRPr/>
            </a:pPr>
            <a:r>
              <a:rPr lang="pt-BR" sz="1600" b="1" dirty="0">
                <a:solidFill>
                  <a:prstClr val="white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16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1600" dirty="0">
                <a:solidFill>
                  <a:srgbClr val="008080"/>
                </a:solidFill>
                <a:latin typeface="Calibri"/>
              </a:rPr>
              <a:t>Metas do Contrato de Gestão</a:t>
            </a:r>
          </a:p>
          <a:p>
            <a:pPr marL="457200" indent="-457200">
              <a:defRPr/>
            </a:pPr>
            <a:endParaRPr lang="pt-BR" sz="16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1600" dirty="0">
                <a:solidFill>
                  <a:srgbClr val="008080"/>
                </a:solidFill>
                <a:latin typeface="Calibri"/>
              </a:rPr>
              <a:t>Atendimento ao Cliente</a:t>
            </a:r>
          </a:p>
          <a:p>
            <a:pPr marL="457200" indent="-457200">
              <a:defRPr/>
            </a:pPr>
            <a:endParaRPr lang="pt-BR" sz="16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1600" dirty="0">
                <a:solidFill>
                  <a:srgbClr val="008080"/>
                </a:solidFill>
                <a:latin typeface="Calibri"/>
              </a:rPr>
              <a:t>Recursos Humanos</a:t>
            </a:r>
          </a:p>
          <a:p>
            <a:pPr marL="457200" indent="-457200">
              <a:defRPr/>
            </a:pPr>
            <a:endParaRPr lang="pt-BR" sz="16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1600" dirty="0">
                <a:solidFill>
                  <a:srgbClr val="008080"/>
                </a:solidFill>
                <a:latin typeface="Calibri"/>
              </a:rPr>
              <a:t>Demonstrativo de Resultados</a:t>
            </a:r>
          </a:p>
          <a:p>
            <a:pPr marL="457200" indent="-457200">
              <a:defRPr/>
            </a:pPr>
            <a:endParaRPr lang="pt-BR" sz="16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endParaRPr lang="pt-BR" sz="1600" dirty="0">
              <a:solidFill>
                <a:srgbClr val="008080"/>
              </a:solidFill>
              <a:latin typeface="Calibri"/>
            </a:endParaRPr>
          </a:p>
        </p:txBody>
      </p:sp>
      <p:sp>
        <p:nvSpPr>
          <p:cNvPr id="10" name="CaixaDeTexto 19">
            <a:extLst>
              <a:ext uri="{FF2B5EF4-FFF2-40B4-BE49-F238E27FC236}">
                <a16:creationId xmlns:a16="http://schemas.microsoft.com/office/drawing/2014/main" id="{23682200-4997-4E50-946C-F1AD4C45434F}"/>
              </a:ext>
            </a:extLst>
          </p:cNvPr>
          <p:cNvSpPr txBox="1"/>
          <p:nvPr/>
        </p:nvSpPr>
        <p:spPr>
          <a:xfrm>
            <a:off x="562444" y="277459"/>
            <a:ext cx="7200000" cy="42862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b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2800" b="1" dirty="0">
                <a:solidFill>
                  <a:srgbClr val="4BACC6">
                    <a:lumMod val="75000"/>
                  </a:srgbClr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33649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386625" y="2518896"/>
            <a:ext cx="4147394" cy="428625"/>
          </a:xfrm>
          <a:prstGeom prst="rect">
            <a:avLst/>
          </a:prstGeom>
          <a:solidFill>
            <a:srgbClr val="00808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386625" y="1575302"/>
            <a:ext cx="582136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defRPr/>
            </a:pPr>
            <a:r>
              <a:rPr lang="pt-BR" sz="16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16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1600" dirty="0">
                <a:solidFill>
                  <a:srgbClr val="008080"/>
                </a:solidFill>
                <a:latin typeface="Calibri"/>
              </a:rPr>
              <a:t>Metas do Contrato de Gestão</a:t>
            </a:r>
          </a:p>
          <a:p>
            <a:pPr marL="457200" indent="-457200">
              <a:defRPr/>
            </a:pPr>
            <a:endParaRPr lang="pt-BR" sz="16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1600" b="1" dirty="0">
                <a:solidFill>
                  <a:schemeClr val="bg1"/>
                </a:solidFill>
                <a:latin typeface="Calibri"/>
              </a:rPr>
              <a:t>Atendimento ao Cliente</a:t>
            </a:r>
          </a:p>
          <a:p>
            <a:pPr marL="457200" indent="-457200">
              <a:defRPr/>
            </a:pPr>
            <a:endParaRPr lang="pt-BR" sz="16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1600" dirty="0">
                <a:solidFill>
                  <a:srgbClr val="008080"/>
                </a:solidFill>
                <a:latin typeface="Calibri"/>
              </a:rPr>
              <a:t>Recursos Humanos</a:t>
            </a:r>
          </a:p>
          <a:p>
            <a:pPr marL="457200" indent="-457200">
              <a:defRPr/>
            </a:pPr>
            <a:endParaRPr lang="pt-BR" sz="16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1600" dirty="0">
                <a:solidFill>
                  <a:srgbClr val="008080"/>
                </a:solidFill>
                <a:latin typeface="Calibri"/>
              </a:rPr>
              <a:t>Demonstrativo de Resultados</a:t>
            </a:r>
          </a:p>
          <a:p>
            <a:pPr marL="457200" indent="-457200">
              <a:defRPr/>
            </a:pPr>
            <a:endParaRPr lang="pt-BR" sz="16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endParaRPr lang="pt-BR" sz="16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endParaRPr lang="pt-BR" sz="1600" dirty="0">
              <a:solidFill>
                <a:srgbClr val="008080"/>
              </a:solidFill>
              <a:latin typeface="Calibri"/>
            </a:endParaRPr>
          </a:p>
        </p:txBody>
      </p:sp>
      <p:sp>
        <p:nvSpPr>
          <p:cNvPr id="11" name="CaixaDeTexto 19">
            <a:extLst>
              <a:ext uri="{FF2B5EF4-FFF2-40B4-BE49-F238E27FC236}">
                <a16:creationId xmlns:a16="http://schemas.microsoft.com/office/drawing/2014/main" id="{DE0E4103-C8F1-4265-97C2-494C48025059}"/>
              </a:ext>
            </a:extLst>
          </p:cNvPr>
          <p:cNvSpPr txBox="1"/>
          <p:nvPr/>
        </p:nvSpPr>
        <p:spPr>
          <a:xfrm>
            <a:off x="390994" y="316904"/>
            <a:ext cx="7200000" cy="33808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b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2800" b="1" dirty="0">
                <a:solidFill>
                  <a:srgbClr val="4BACC6">
                    <a:lumMod val="75000"/>
                  </a:srgbClr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06938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6C934CC2-AAF3-495C-A38B-C5B854B1C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210" y="102651"/>
            <a:ext cx="10801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spc="-15" dirty="0">
                <a:solidFill>
                  <a:srgbClr val="2F859C"/>
                </a:solidFill>
                <a:latin typeface="+mj-lt"/>
                <a:cs typeface="Calibri"/>
              </a:rPr>
              <a:t>Painel Ouvidoria – Setembro / 2023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AEC7114-8AD5-4A86-93FD-02969C48C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827" y="802378"/>
            <a:ext cx="96964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26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386625" y="3022952"/>
            <a:ext cx="4147394" cy="428625"/>
          </a:xfrm>
          <a:prstGeom prst="rect">
            <a:avLst/>
          </a:prstGeom>
          <a:solidFill>
            <a:srgbClr val="00808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386625" y="1575302"/>
            <a:ext cx="582136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defRPr/>
            </a:pPr>
            <a:r>
              <a:rPr lang="pt-BR" sz="16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16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1600" dirty="0">
                <a:solidFill>
                  <a:srgbClr val="008080"/>
                </a:solidFill>
                <a:latin typeface="Calibri"/>
              </a:rPr>
              <a:t>Metas do Contrato de Gestão</a:t>
            </a:r>
          </a:p>
          <a:p>
            <a:pPr marL="457200" indent="-457200">
              <a:defRPr/>
            </a:pPr>
            <a:endParaRPr lang="pt-BR" sz="16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1600" dirty="0">
                <a:solidFill>
                  <a:srgbClr val="008080"/>
                </a:solidFill>
                <a:latin typeface="Calibri"/>
              </a:rPr>
              <a:t>Atendimento ao Cliente</a:t>
            </a:r>
          </a:p>
          <a:p>
            <a:pPr marL="457200" indent="-457200">
              <a:defRPr/>
            </a:pPr>
            <a:endParaRPr lang="pt-BR" sz="16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1600" b="1" dirty="0">
                <a:solidFill>
                  <a:schemeClr val="bg1"/>
                </a:solidFill>
                <a:latin typeface="Calibri"/>
              </a:rPr>
              <a:t>Recursos Humanos</a:t>
            </a:r>
          </a:p>
          <a:p>
            <a:pPr marL="457200" indent="-457200">
              <a:defRPr/>
            </a:pPr>
            <a:endParaRPr lang="pt-BR" sz="16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1600" dirty="0">
                <a:solidFill>
                  <a:srgbClr val="008080"/>
                </a:solidFill>
                <a:latin typeface="Calibri"/>
              </a:rPr>
              <a:t>Demonstrativo de Resultados</a:t>
            </a:r>
          </a:p>
          <a:p>
            <a:pPr marL="457200" indent="-457200">
              <a:defRPr/>
            </a:pPr>
            <a:endParaRPr lang="pt-BR" sz="16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endParaRPr lang="pt-BR" sz="16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endParaRPr lang="pt-BR" sz="1600" dirty="0">
              <a:solidFill>
                <a:srgbClr val="008080"/>
              </a:solidFill>
              <a:latin typeface="Calibri"/>
            </a:endParaRPr>
          </a:p>
        </p:txBody>
      </p:sp>
      <p:sp>
        <p:nvSpPr>
          <p:cNvPr id="11" name="CaixaDeTexto 19">
            <a:extLst>
              <a:ext uri="{FF2B5EF4-FFF2-40B4-BE49-F238E27FC236}">
                <a16:creationId xmlns:a16="http://schemas.microsoft.com/office/drawing/2014/main" id="{3CB9968E-1F01-4D12-A4B2-B27B2FB6D35E}"/>
              </a:ext>
            </a:extLst>
          </p:cNvPr>
          <p:cNvSpPr txBox="1"/>
          <p:nvPr/>
        </p:nvSpPr>
        <p:spPr>
          <a:xfrm>
            <a:off x="457669" y="404589"/>
            <a:ext cx="7200000" cy="33808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b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2800" b="1" dirty="0">
                <a:solidFill>
                  <a:srgbClr val="4BACC6">
                    <a:lumMod val="75000"/>
                  </a:srgbClr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4475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25"/>
          <p:cNvGraphicFramePr>
            <a:graphicFrameLocks/>
          </p:cNvGraphicFramePr>
          <p:nvPr/>
        </p:nvGraphicFramePr>
        <p:xfrm>
          <a:off x="-165100" y="-165100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hart 26"/>
          <p:cNvGraphicFramePr>
            <a:graphicFrameLocks/>
          </p:cNvGraphicFramePr>
          <p:nvPr/>
        </p:nvGraphicFramePr>
        <p:xfrm>
          <a:off x="-165100" y="-165100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hart 4"/>
          <p:cNvGraphicFramePr>
            <a:graphicFrameLocks/>
          </p:cNvGraphicFramePr>
          <p:nvPr/>
        </p:nvGraphicFramePr>
        <p:xfrm>
          <a:off x="-165100" y="-165100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27"/>
          <p:cNvGraphicFramePr>
            <a:graphicFrameLocks/>
          </p:cNvGraphicFramePr>
          <p:nvPr/>
        </p:nvGraphicFramePr>
        <p:xfrm>
          <a:off x="-165100" y="-165100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979278" y="92115"/>
            <a:ext cx="64551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spc="-15" dirty="0">
                <a:solidFill>
                  <a:srgbClr val="2F859C"/>
                </a:solidFill>
                <a:latin typeface="+mj-lt"/>
                <a:cs typeface="Calibri"/>
              </a:rPr>
              <a:t>Recursos Humanos – Setembro / 2023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6862FB0-EB17-4C74-A667-780DC1C5EE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2501" y="615335"/>
            <a:ext cx="8669397" cy="248567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8363B84-EAE5-492A-88B5-1253082671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2501" y="2940708"/>
            <a:ext cx="8397968" cy="187773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8EE6778-47E4-4482-99C0-6053A3D73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2504" y="4818439"/>
            <a:ext cx="8397966" cy="13168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B595784-3035-4321-AEA0-EC761C7958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2504" y="6161794"/>
            <a:ext cx="8638778" cy="70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5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397406" y="3527008"/>
            <a:ext cx="4147394" cy="428625"/>
          </a:xfrm>
          <a:prstGeom prst="rect">
            <a:avLst/>
          </a:prstGeom>
          <a:solidFill>
            <a:srgbClr val="00808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397406" y="1575302"/>
            <a:ext cx="582136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defRPr/>
            </a:pPr>
            <a:r>
              <a:rPr lang="pt-BR" sz="16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16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1600" dirty="0">
                <a:solidFill>
                  <a:srgbClr val="008080"/>
                </a:solidFill>
                <a:latin typeface="Calibri"/>
              </a:rPr>
              <a:t>Metas do Contrato de Gestão</a:t>
            </a:r>
          </a:p>
          <a:p>
            <a:pPr marL="457200" indent="-457200">
              <a:defRPr/>
            </a:pPr>
            <a:endParaRPr lang="pt-BR" sz="16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1600" dirty="0">
                <a:solidFill>
                  <a:srgbClr val="008080"/>
                </a:solidFill>
                <a:latin typeface="Calibri"/>
              </a:rPr>
              <a:t>Atendimento ao Cliente</a:t>
            </a:r>
          </a:p>
          <a:p>
            <a:pPr marL="457200" indent="-457200">
              <a:defRPr/>
            </a:pPr>
            <a:endParaRPr lang="pt-BR" sz="16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1600" dirty="0">
                <a:solidFill>
                  <a:srgbClr val="008080"/>
                </a:solidFill>
                <a:latin typeface="Calibri"/>
              </a:rPr>
              <a:t>Recursos Humanos</a:t>
            </a:r>
          </a:p>
          <a:p>
            <a:pPr marL="457200" indent="-457200">
              <a:defRPr/>
            </a:pPr>
            <a:endParaRPr lang="pt-BR" sz="16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1600" b="1" dirty="0">
                <a:solidFill>
                  <a:schemeClr val="bg1"/>
                </a:solidFill>
                <a:latin typeface="Calibri"/>
              </a:rPr>
              <a:t>Demonstrativo de Resultados</a:t>
            </a:r>
          </a:p>
          <a:p>
            <a:pPr marL="457200" indent="-457200">
              <a:defRPr/>
            </a:pPr>
            <a:endParaRPr lang="pt-BR" sz="1600" b="1" dirty="0">
              <a:solidFill>
                <a:schemeClr val="bg1"/>
              </a:solidFill>
              <a:latin typeface="Calibri"/>
            </a:endParaRPr>
          </a:p>
          <a:p>
            <a:pPr marL="457200" indent="-457200">
              <a:defRPr/>
            </a:pPr>
            <a:endParaRPr lang="pt-BR" sz="16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endParaRPr lang="pt-BR" sz="16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1" name="CaixaDeTexto 19">
            <a:extLst>
              <a:ext uri="{FF2B5EF4-FFF2-40B4-BE49-F238E27FC236}">
                <a16:creationId xmlns:a16="http://schemas.microsoft.com/office/drawing/2014/main" id="{42FC4FFA-BD64-42A8-9852-4F7E111A179F}"/>
              </a:ext>
            </a:extLst>
          </p:cNvPr>
          <p:cNvSpPr txBox="1"/>
          <p:nvPr/>
        </p:nvSpPr>
        <p:spPr>
          <a:xfrm>
            <a:off x="295744" y="261367"/>
            <a:ext cx="7200000" cy="33808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b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2800" b="1" dirty="0">
                <a:solidFill>
                  <a:srgbClr val="4BACC6">
                    <a:lumMod val="75000"/>
                  </a:srgbClr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51872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177A9279-0E80-45D3-A1B0-DE9CE05EB45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629694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9" name="Slide do think-cell" r:id="rId5" imgW="395" imgH="396" progId="TCLayout.ActiveDocument.1">
                  <p:embed/>
                </p:oleObj>
              </mc:Choice>
              <mc:Fallback>
                <p:oleObj name="Slide do think-cell" r:id="rId5" imgW="395" imgH="396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177A9279-0E80-45D3-A1B0-DE9CE05EB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29694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3">
            <a:extLst>
              <a:ext uri="{FF2B5EF4-FFF2-40B4-BE49-F238E27FC236}">
                <a16:creationId xmlns:a16="http://schemas.microsoft.com/office/drawing/2014/main" id="{990E81B4-E78D-4B16-8CDF-FEE0BC40B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66" y="402981"/>
            <a:ext cx="65955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spc="-15" dirty="0">
                <a:solidFill>
                  <a:srgbClr val="2F859C"/>
                </a:solidFill>
                <a:latin typeface="+mj-lt"/>
                <a:cs typeface="Calibri"/>
              </a:rPr>
              <a:t>DRE – Setembro / 2023</a:t>
            </a:r>
          </a:p>
        </p:txBody>
      </p:sp>
      <p:sp>
        <p:nvSpPr>
          <p:cNvPr id="15" name="Espaço Reservado para Número de Slide 5">
            <a:extLst>
              <a:ext uri="{FF2B5EF4-FFF2-40B4-BE49-F238E27FC236}">
                <a16:creationId xmlns:a16="http://schemas.microsoft.com/office/drawing/2014/main" id="{0D9ABFCE-E515-4E18-AE76-8EF7D0442AC1}"/>
              </a:ext>
            </a:extLst>
          </p:cNvPr>
          <p:cNvSpPr txBox="1">
            <a:spLocks noGrp="1"/>
          </p:cNvSpPr>
          <p:nvPr/>
        </p:nvSpPr>
        <p:spPr bwMode="auto">
          <a:xfrm>
            <a:off x="12456691" y="6510428"/>
            <a:ext cx="46484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23904A-3FAB-485A-B548-F2439B6EC17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F7FA329-B860-4727-B84E-78CCE271B1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044" y="1110791"/>
            <a:ext cx="12656487" cy="437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5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023644" y="57332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14" name="CaixaDeTexto 19">
            <a:extLst>
              <a:ext uri="{FF2B5EF4-FFF2-40B4-BE49-F238E27FC236}">
                <a16:creationId xmlns:a16="http://schemas.microsoft.com/office/drawing/2014/main" id="{7FCAADD6-8FC7-45BF-8D57-0055753A8224}"/>
              </a:ext>
            </a:extLst>
          </p:cNvPr>
          <p:cNvSpPr txBox="1"/>
          <p:nvPr/>
        </p:nvSpPr>
        <p:spPr>
          <a:xfrm>
            <a:off x="773000" y="232192"/>
            <a:ext cx="86252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pt-BR" sz="2800" spc="-15" dirty="0">
                <a:solidFill>
                  <a:srgbClr val="2F859C"/>
                </a:solidFill>
                <a:latin typeface="+mj-lt"/>
                <a:cs typeface="Calibri"/>
              </a:rPr>
              <a:t>Resultado Não-Operacional – Setembro / 2023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5B39DC0-1E84-46D2-923B-BB0CAD1D2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41" y="6056636"/>
            <a:ext cx="4206605" cy="60965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451D765-388B-4C8A-8ED6-C0CE94E59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341" y="2666755"/>
            <a:ext cx="8266892" cy="67061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757F6E7-A7FC-4754-AA1E-CAE49C6EC4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341" y="755412"/>
            <a:ext cx="10983859" cy="181015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7C17891-BFBC-4BE0-B559-34B15B62EB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341" y="3296086"/>
            <a:ext cx="10983859" cy="257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Número de Slide 5"/>
          <p:cNvSpPr txBox="1">
            <a:spLocks noGrp="1"/>
          </p:cNvSpPr>
          <p:nvPr/>
        </p:nvSpPr>
        <p:spPr bwMode="auto">
          <a:xfrm>
            <a:off x="9864402" y="6525344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6823904A-3FAB-485A-B548-F2439B6EC17D}" type="slidenum">
              <a:rPr lang="en-US" sz="1400">
                <a:solidFill>
                  <a:schemeClr val="bg1">
                    <a:lumMod val="50000"/>
                  </a:schemeClr>
                </a:solidFill>
              </a:rPr>
              <a:pPr algn="r">
                <a:defRPr/>
              </a:pPr>
              <a:t>27</a:t>
            </a:fld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303737" y="3054474"/>
            <a:ext cx="3563888" cy="75257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algn="ctr">
              <a:lnSpc>
                <a:spcPct val="150000"/>
              </a:lnSpc>
              <a:defRPr/>
            </a:pPr>
            <a:r>
              <a:rPr lang="pt-BR" sz="1500" b="1" dirty="0">
                <a:solidFill>
                  <a:prstClr val="black"/>
                </a:solidFill>
                <a:latin typeface="Bell MT" panose="02020503060305020303" pitchFamily="18" charset="0"/>
                <a:cs typeface="Amiri Quran" panose="00000500000000000000" pitchFamily="2" charset="-78"/>
              </a:rPr>
              <a:t>Dra. Mariana Granado Barbosa</a:t>
            </a:r>
          </a:p>
          <a:p>
            <a:pPr marL="88900" algn="ctr">
              <a:lnSpc>
                <a:spcPct val="150000"/>
              </a:lnSpc>
              <a:defRPr/>
            </a:pPr>
            <a:r>
              <a:rPr lang="pt-BR" sz="1500" dirty="0">
                <a:solidFill>
                  <a:prstClr val="black"/>
                </a:solidFill>
                <a:latin typeface="Bell MT" panose="02020503060305020303" pitchFamily="18" charset="0"/>
                <a:cs typeface="Amiri Quran" panose="00000500000000000000" pitchFamily="2" charset="-78"/>
              </a:rPr>
              <a:t>Gerente Médica</a:t>
            </a:r>
          </a:p>
        </p:txBody>
      </p:sp>
    </p:spTree>
    <p:extLst>
      <p:ext uri="{BB962C8B-B14F-4D97-AF65-F5344CB8AC3E}">
        <p14:creationId xmlns:p14="http://schemas.microsoft.com/office/powerpoint/2010/main" val="223776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8CA90E33-128C-4775-86E5-B8FF823168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0" y="859438"/>
            <a:ext cx="1432684" cy="599856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0DC2BD9-28D9-436F-9EDB-CB61DE59A3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5" r="1305"/>
          <a:stretch/>
        </p:blipFill>
        <p:spPr>
          <a:xfrm>
            <a:off x="628023" y="827531"/>
            <a:ext cx="11678278" cy="5906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849F918-218C-440E-93B6-6A8EFC6C8E8A}"/>
              </a:ext>
            </a:extLst>
          </p:cNvPr>
          <p:cNvSpPr txBox="1"/>
          <p:nvPr/>
        </p:nvSpPr>
        <p:spPr>
          <a:xfrm>
            <a:off x="242842" y="160869"/>
            <a:ext cx="12463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1" kern="0">
                <a:solidFill>
                  <a:srgbClr val="002776"/>
                </a:solidFill>
                <a:latin typeface="Tw Cen MT"/>
                <a:ea typeface="+mj-ea"/>
                <a:cs typeface="+mj-cs"/>
              </a:defRPr>
            </a:lvl1pPr>
          </a:lstStyle>
          <a:p>
            <a:pPr defTabSz="914400">
              <a:defRPr/>
            </a:pPr>
            <a:r>
              <a:rPr lang="pt-BR" sz="2800" i="0" kern="1200" dirty="0">
                <a:solidFill>
                  <a:srgbClr val="006A6B"/>
                </a:solidFill>
                <a:latin typeface="+mj-lt"/>
              </a:rPr>
              <a:t>Aspiração, Propósito, Valores e Jeito de Ser M’Boi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92960CC-5A51-4593-86F9-1BBF686ADF9A}"/>
              </a:ext>
            </a:extLst>
          </p:cNvPr>
          <p:cNvSpPr txBox="1"/>
          <p:nvPr/>
        </p:nvSpPr>
        <p:spPr>
          <a:xfrm>
            <a:off x="1367459" y="800405"/>
            <a:ext cx="1951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/>
              <a:t>Laisa</a:t>
            </a:r>
          </a:p>
          <a:p>
            <a:r>
              <a:rPr lang="pt-BR" sz="1100" b="1" dirty="0"/>
              <a:t>Analista de RH</a:t>
            </a:r>
          </a:p>
        </p:txBody>
      </p:sp>
      <p:pic>
        <p:nvPicPr>
          <p:cNvPr id="7" name="Imagem 6" descr="brqnco.png">
            <a:extLst>
              <a:ext uri="{FF2B5EF4-FFF2-40B4-BE49-F238E27FC236}">
                <a16:creationId xmlns:a16="http://schemas.microsoft.com/office/drawing/2014/main" id="{0B5D9FFE-C580-490F-B87C-2CB25D344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7366" y="116099"/>
            <a:ext cx="1212546" cy="89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40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1F35BC-9CC9-497F-BD35-5C843E0B8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latin typeface="Bernard MT Condensed" panose="02050806060905020404" pitchFamily="18" charset="0"/>
              </a:rPr>
              <a:t>Ação Plantio – CEJAM </a:t>
            </a:r>
            <a:br>
              <a:rPr lang="pt-BR" dirty="0">
                <a:latin typeface="Bernard MT Condensed" panose="02050806060905020404" pitchFamily="18" charset="0"/>
              </a:rPr>
            </a:br>
            <a:r>
              <a:rPr lang="pt-BR" dirty="0">
                <a:latin typeface="Bernard MT Condensed" panose="02050806060905020404" pitchFamily="18" charset="0"/>
              </a:rPr>
              <a:t>Foram plantadas duas árvores </a:t>
            </a:r>
            <a:br>
              <a:rPr lang="pt-BR" dirty="0">
                <a:latin typeface="Bernard MT Condensed" panose="02050806060905020404" pitchFamily="18" charset="0"/>
              </a:rPr>
            </a:br>
            <a:endParaRPr lang="pt-BR" dirty="0">
              <a:latin typeface="Bernard MT Condensed" panose="02050806060905020404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5DBDE1E-F15C-49CC-9097-3CB826CAA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164" y="2590799"/>
            <a:ext cx="5018049" cy="334327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DE45E3C-B2B8-4BD3-B181-51424B624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506" y="2666998"/>
            <a:ext cx="5018049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08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1F35BC-9CC9-497F-BD35-5C843E0B8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latin typeface="Bernard MT Condensed" panose="02050806060905020404" pitchFamily="18" charset="0"/>
              </a:rPr>
              <a:t>Ações – Outubro rosa</a:t>
            </a:r>
            <a:br>
              <a:rPr lang="pt-BR" dirty="0">
                <a:latin typeface="Bernard MT Condensed" panose="02050806060905020404" pitchFamily="18" charset="0"/>
              </a:rPr>
            </a:br>
            <a:r>
              <a:rPr lang="pt-BR" dirty="0">
                <a:latin typeface="Bernard MT Condensed" panose="02050806060905020404" pitchFamily="18" charset="0"/>
              </a:rPr>
              <a:t>Prevenção ao câncer de mama / Um toque de cuidado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CF66CC0F-3478-400D-9752-F2FF2FDD2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80" t="11504" r="13046" b="4840"/>
          <a:stretch/>
        </p:blipFill>
        <p:spPr>
          <a:xfrm>
            <a:off x="7421275" y="4176662"/>
            <a:ext cx="3040989" cy="23050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D347A5D-7D67-479B-99A9-FF9E545770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17" t="29463" r="14762"/>
          <a:stretch/>
        </p:blipFill>
        <p:spPr>
          <a:xfrm>
            <a:off x="7421275" y="1930400"/>
            <a:ext cx="3040989" cy="208280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EC5C0E6-54FE-4ABE-B33B-E4CF4F97FE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26" t="27669" r="3853"/>
          <a:stretch/>
        </p:blipFill>
        <p:spPr>
          <a:xfrm>
            <a:off x="485775" y="2595512"/>
            <a:ext cx="6562725" cy="31623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3A8C855-BB80-41B2-9E5C-FEE6D9F47C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062" r="14933"/>
          <a:stretch/>
        </p:blipFill>
        <p:spPr>
          <a:xfrm>
            <a:off x="10835039" y="2245224"/>
            <a:ext cx="2815299" cy="308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12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1F35BC-9CC9-497F-BD35-5C843E0B8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latin typeface="Bernard MT Condensed" panose="02050806060905020404" pitchFamily="18" charset="0"/>
              </a:rPr>
              <a:t>Ação – Dia das crianças 12/10</a:t>
            </a:r>
            <a:br>
              <a:rPr lang="pt-BR" dirty="0">
                <a:latin typeface="Bernard MT Condensed" panose="02050806060905020404" pitchFamily="18" charset="0"/>
              </a:rPr>
            </a:br>
            <a:br>
              <a:rPr lang="pt-BR" dirty="0">
                <a:latin typeface="Bernard MT Condensed" panose="02050806060905020404" pitchFamily="18" charset="0"/>
              </a:rPr>
            </a:br>
            <a:endParaRPr lang="pt-BR" dirty="0">
              <a:latin typeface="Bernard MT Condensed" panose="02050806060905020404" pitchFamily="18" charset="0"/>
            </a:endParaRP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D206B2CC-AA8F-4F3A-BEFF-1256E4F0CE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8733" y="1460500"/>
            <a:ext cx="3105152" cy="414020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3BC994B-AFFB-488A-8197-4B5F3233B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817" y="2235198"/>
            <a:ext cx="3825873" cy="286940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A7FBD59-2C38-43BE-974A-09C5AF380A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339"/>
          <a:stretch/>
        </p:blipFill>
        <p:spPr>
          <a:xfrm>
            <a:off x="800013" y="2284014"/>
            <a:ext cx="3876084" cy="277177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ECEBE341-4E30-444A-B6F6-5093DA6ACBDF}"/>
              </a:ext>
            </a:extLst>
          </p:cNvPr>
          <p:cNvSpPr txBox="1"/>
          <p:nvPr/>
        </p:nvSpPr>
        <p:spPr>
          <a:xfrm>
            <a:off x="656430" y="6238875"/>
            <a:ext cx="654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Programação conduzida pela equipe da Hotelaria </a:t>
            </a:r>
          </a:p>
        </p:txBody>
      </p:sp>
    </p:spTree>
    <p:extLst>
      <p:ext uri="{BB962C8B-B14F-4D97-AF65-F5344CB8AC3E}">
        <p14:creationId xmlns:p14="http://schemas.microsoft.com/office/powerpoint/2010/main" val="226417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1F35BC-9CC9-497F-BD35-5C843E0B8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13" y="609600"/>
            <a:ext cx="10995154" cy="1320800"/>
          </a:xfrm>
        </p:spPr>
        <p:txBody>
          <a:bodyPr>
            <a:normAutofit fontScale="90000"/>
          </a:bodyPr>
          <a:lstStyle/>
          <a:p>
            <a:r>
              <a:rPr lang="pt-BR" dirty="0">
                <a:latin typeface="Bernard MT Condensed" panose="02050806060905020404" pitchFamily="18" charset="0"/>
              </a:rPr>
              <a:t>Posse do novo conselho da CIPA 13/10 </a:t>
            </a:r>
            <a:br>
              <a:rPr lang="pt-BR" dirty="0">
                <a:latin typeface="Bernard MT Condensed" panose="02050806060905020404" pitchFamily="18" charset="0"/>
              </a:rPr>
            </a:br>
            <a:br>
              <a:rPr lang="pt-BR" dirty="0">
                <a:latin typeface="Bernard MT Condensed" panose="02050806060905020404" pitchFamily="18" charset="0"/>
              </a:rPr>
            </a:br>
            <a:endParaRPr lang="pt-BR" dirty="0">
              <a:latin typeface="Bernard MT Condensed" panose="02050806060905020404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05CB8D8-AD36-49BB-986C-94E0C19C2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931" y="2214563"/>
            <a:ext cx="4191000" cy="314325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334CB01-2DED-4E4B-9378-D29D49D41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263" y="1643063"/>
            <a:ext cx="3214688" cy="428625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D0F5E9B-9140-472E-A3C3-EF2770C79BAC}"/>
              </a:ext>
            </a:extLst>
          </p:cNvPr>
          <p:cNvSpPr txBox="1"/>
          <p:nvPr/>
        </p:nvSpPr>
        <p:spPr>
          <a:xfrm>
            <a:off x="628563" y="6248400"/>
            <a:ext cx="677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Presidente: Vania Bispo (Encarregada Hotelaria / Higiene)</a:t>
            </a:r>
          </a:p>
        </p:txBody>
      </p:sp>
    </p:spTree>
    <p:extLst>
      <p:ext uri="{BB962C8B-B14F-4D97-AF65-F5344CB8AC3E}">
        <p14:creationId xmlns:p14="http://schemas.microsoft.com/office/powerpoint/2010/main" val="3934837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1F35BC-9CC9-497F-BD35-5C843E0B8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000" dirty="0">
                <a:latin typeface="Bernard MT Condensed" panose="02050806060905020404" pitchFamily="18" charset="0"/>
              </a:rPr>
              <a:t>5 Regras de ouro – Segurança, consciência, adesão, mobilidade e comunicação – 17/10 e 18/10</a:t>
            </a:r>
            <a:br>
              <a:rPr lang="pt-BR" dirty="0">
                <a:latin typeface="Bernard MT Condensed" panose="02050806060905020404" pitchFamily="18" charset="0"/>
              </a:rPr>
            </a:br>
            <a:br>
              <a:rPr lang="pt-BR" dirty="0">
                <a:latin typeface="Bernard MT Condensed" panose="02050806060905020404" pitchFamily="18" charset="0"/>
              </a:rPr>
            </a:br>
            <a:endParaRPr lang="pt-BR" dirty="0">
              <a:latin typeface="Bernard MT Condensed" panose="020508060609050204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65E1CC8-26CA-4ED1-9185-4F24B2C28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788" y="2312986"/>
            <a:ext cx="4592725" cy="344454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4A6324C-ACB1-42CC-9231-559714FC8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833" y="2312986"/>
            <a:ext cx="5042486" cy="2835019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88EB7100-5246-432C-98FC-577B2C10B543}"/>
              </a:ext>
            </a:extLst>
          </p:cNvPr>
          <p:cNvSpPr txBox="1"/>
          <p:nvPr/>
        </p:nvSpPr>
        <p:spPr>
          <a:xfrm>
            <a:off x="5714913" y="5257800"/>
            <a:ext cx="85249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É um evento realizado anualmente pelo HIAE, que em parceria com SESMT do MBOI foi relançado aqui na instituição.</a:t>
            </a:r>
          </a:p>
          <a:p>
            <a:r>
              <a:rPr lang="pt-BR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Com o intuito de estabelecer 5 regras mínimas de comportamento que devem ser seguidas por todos os funcionários e prestadores de serviços na instituição e em todas as suas unidades a respeito de segurança.</a:t>
            </a:r>
          </a:p>
          <a:p>
            <a:r>
              <a:rPr lang="pt-BR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00050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1F35BC-9CC9-497F-BD35-5C843E0B8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13" y="609600"/>
            <a:ext cx="10995154" cy="1320800"/>
          </a:xfrm>
        </p:spPr>
        <p:txBody>
          <a:bodyPr>
            <a:normAutofit fontScale="90000"/>
          </a:bodyPr>
          <a:lstStyle/>
          <a:p>
            <a:r>
              <a:rPr lang="pt-BR" dirty="0">
                <a:latin typeface="Bernard MT Condensed" panose="02050806060905020404" pitchFamily="18" charset="0"/>
              </a:rPr>
              <a:t>Dia do médico – 18/10 </a:t>
            </a:r>
            <a:br>
              <a:rPr lang="pt-BR" dirty="0">
                <a:latin typeface="Bernard MT Condensed" panose="02050806060905020404" pitchFamily="18" charset="0"/>
              </a:rPr>
            </a:br>
            <a:r>
              <a:rPr lang="pt-BR" dirty="0">
                <a:latin typeface="Bernard MT Condensed" panose="02050806060905020404" pitchFamily="18" charset="0"/>
              </a:rPr>
              <a:t>Promovido pela Dra. Silvia Pantaleão e Dra. Tereza Kambourakis</a:t>
            </a:r>
            <a:br>
              <a:rPr lang="pt-BR" dirty="0">
                <a:latin typeface="Bernard MT Condensed" panose="02050806060905020404" pitchFamily="18" charset="0"/>
              </a:rPr>
            </a:br>
            <a:endParaRPr lang="pt-BR" dirty="0">
              <a:latin typeface="Bernard MT Condensed" panose="020508060609050204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DFBFD29-6B2A-439F-8932-748E48C21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677" y="2049932"/>
            <a:ext cx="3509009" cy="22308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8388A30-0375-46E8-B9F4-F3A6D150C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677" y="4312119"/>
            <a:ext cx="3509009" cy="244904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70E8CCF-92D6-4843-AA1D-D149F97D0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3745" y="2212354"/>
            <a:ext cx="4315030" cy="366457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21D7F78-9937-4829-AAC9-74B3098CE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871" y="2049932"/>
            <a:ext cx="3264748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412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Facetado">
  <a:themeElements>
    <a:clrScheme name="HMMD_2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006A6B"/>
      </a:accent1>
      <a:accent2>
        <a:srgbClr val="929292"/>
      </a:accent2>
      <a:accent3>
        <a:srgbClr val="A9A9A9"/>
      </a:accent3>
      <a:accent4>
        <a:srgbClr val="029676"/>
      </a:accent4>
      <a:accent5>
        <a:srgbClr val="003A66"/>
      </a:accent5>
      <a:accent6>
        <a:srgbClr val="045068"/>
      </a:accent6>
      <a:hlink>
        <a:srgbClr val="009192"/>
      </a:hlink>
      <a:folHlink>
        <a:srgbClr val="935100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26475</TotalTime>
  <Words>389</Words>
  <Application>Microsoft Office PowerPoint</Application>
  <PresentationFormat>Personalizar</PresentationFormat>
  <Paragraphs>96</Paragraphs>
  <Slides>27</Slides>
  <Notes>14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7" baseType="lpstr">
      <vt:lpstr>Arial</vt:lpstr>
      <vt:lpstr>Bell MT</vt:lpstr>
      <vt:lpstr>Bernard MT Condensed</vt:lpstr>
      <vt:lpstr>Calibri</vt:lpstr>
      <vt:lpstr>Eurostile</vt:lpstr>
      <vt:lpstr>Trebuchet MS</vt:lpstr>
      <vt:lpstr>Wingdings 3</vt:lpstr>
      <vt:lpstr>Facetado</vt:lpstr>
      <vt:lpstr>Tema do Office</vt:lpstr>
      <vt:lpstr>Slide do think-cell</vt:lpstr>
      <vt:lpstr>Relatório Gerencial Conselho Gestor Setembro de 2023</vt:lpstr>
      <vt:lpstr>Apresentação do PowerPoint</vt:lpstr>
      <vt:lpstr>Apresentação do PowerPoint</vt:lpstr>
      <vt:lpstr>Ação Plantio – CEJAM  Foram plantadas duas árvores  </vt:lpstr>
      <vt:lpstr>Ações – Outubro rosa Prevenção ao câncer de mama / Um toque de cuidado</vt:lpstr>
      <vt:lpstr>Ação – Dia das crianças 12/10  </vt:lpstr>
      <vt:lpstr>Posse do novo conselho da CIPA 13/10   </vt:lpstr>
      <vt:lpstr>5 Regras de ouro – Segurança, consciência, adesão, mobilidade e comunicação – 17/10 e 18/10  </vt:lpstr>
      <vt:lpstr>Dia do médico – 18/10  Promovido pela Dra. Silvia Pantaleão e Dra. Tereza Kambourakis </vt:lpstr>
      <vt:lpstr>Atendimento Ao Conselho Gestor – Setembro / 2023</vt:lpstr>
      <vt:lpstr>Atendimento Ao Conselho Gestor – Setembro / 2023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Reunião de Análise Causa Raiz</dc:title>
  <dc:creator>Lizzie Erthal</dc:creator>
  <cp:lastModifiedBy>Rosemeire Assis Lima Cruz</cp:lastModifiedBy>
  <cp:revision>861</cp:revision>
  <dcterms:created xsi:type="dcterms:W3CDTF">2020-10-09T02:10:30Z</dcterms:created>
  <dcterms:modified xsi:type="dcterms:W3CDTF">2023-10-27T11:23:01Z</dcterms:modified>
</cp:coreProperties>
</file>